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70" r:id="rId4"/>
    <p:sldId id="258" r:id="rId5"/>
    <p:sldId id="259" r:id="rId6"/>
    <p:sldId id="260" r:id="rId7"/>
    <p:sldId id="275" r:id="rId8"/>
    <p:sldId id="274" r:id="rId9"/>
    <p:sldId id="261" r:id="rId10"/>
    <p:sldId id="262" r:id="rId11"/>
    <p:sldId id="276" r:id="rId12"/>
    <p:sldId id="272" r:id="rId13"/>
    <p:sldId id="277" r:id="rId14"/>
    <p:sldId id="278" r:id="rId15"/>
    <p:sldId id="279" r:id="rId16"/>
    <p:sldId id="281" r:id="rId17"/>
    <p:sldId id="280" r:id="rId18"/>
    <p:sldId id="282" r:id="rId19"/>
    <p:sldId id="283" r:id="rId20"/>
    <p:sldId id="284" r:id="rId21"/>
    <p:sldId id="285" r:id="rId22"/>
    <p:sldId id="286" r:id="rId23"/>
    <p:sldId id="287" r:id="rId24"/>
    <p:sldId id="288" r:id="rId25"/>
    <p:sldId id="290" r:id="rId26"/>
    <p:sldId id="273" r:id="rId2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ADD13-0851-45AA-94C8-CDE8C9DFBE70}" type="doc">
      <dgm:prSet loTypeId="urn:microsoft.com/office/officeart/2005/8/layout/hProcess9" loCatId="process" qsTypeId="urn:microsoft.com/office/officeart/2005/8/quickstyle/simple1" qsCatId="simple" csTypeId="urn:microsoft.com/office/officeart/2005/8/colors/colorful5" csCatId="colorful" phldr="1"/>
      <dgm:spPr/>
    </dgm:pt>
    <dgm:pt modelId="{02F601DF-D362-4E7A-B4E3-B56AB4750930}">
      <dgm:prSet phldrT="[Text]"/>
      <dgm:spPr/>
      <dgm:t>
        <a:bodyPr/>
        <a:lstStyle/>
        <a:p>
          <a:r>
            <a:rPr lang="tr-TR" dirty="0" smtClean="0"/>
            <a:t>SLA </a:t>
          </a:r>
          <a:r>
            <a:rPr lang="tr-TR" dirty="0" err="1" smtClean="0"/>
            <a:t>Research</a:t>
          </a:r>
          <a:endParaRPr lang="tr-TR" dirty="0"/>
        </a:p>
      </dgm:t>
    </dgm:pt>
    <dgm:pt modelId="{648868B9-5C75-4848-AE02-2EE314BA7153}" type="parTrans" cxnId="{8BFC3C87-718F-4753-B199-824B99BEE6EF}">
      <dgm:prSet/>
      <dgm:spPr/>
      <dgm:t>
        <a:bodyPr/>
        <a:lstStyle/>
        <a:p>
          <a:endParaRPr lang="tr-TR"/>
        </a:p>
      </dgm:t>
    </dgm:pt>
    <dgm:pt modelId="{34C3F94B-45B0-47BF-91AF-A54CD8923B98}" type="sibTrans" cxnId="{8BFC3C87-718F-4753-B199-824B99BEE6EF}">
      <dgm:prSet/>
      <dgm:spPr/>
      <dgm:t>
        <a:bodyPr/>
        <a:lstStyle/>
        <a:p>
          <a:endParaRPr lang="tr-TR"/>
        </a:p>
      </dgm:t>
    </dgm:pt>
    <dgm:pt modelId="{8148F859-41C6-4B20-9B1C-52989C6144A8}">
      <dgm:prSet phldrT="[Text]"/>
      <dgm:spPr/>
      <dgm:t>
        <a:bodyPr/>
        <a:lstStyle/>
        <a:p>
          <a:r>
            <a:rPr lang="tr-TR" dirty="0" smtClean="0"/>
            <a:t>Professional </a:t>
          </a:r>
          <a:r>
            <a:rPr lang="tr-TR" dirty="0" err="1" smtClean="0"/>
            <a:t>development</a:t>
          </a:r>
          <a:r>
            <a:rPr lang="tr-TR" dirty="0" smtClean="0"/>
            <a:t> (</a:t>
          </a:r>
          <a:r>
            <a:rPr lang="tr-TR" dirty="0" err="1" smtClean="0"/>
            <a:t>reflective</a:t>
          </a:r>
          <a:r>
            <a:rPr lang="tr-TR" dirty="0" smtClean="0"/>
            <a:t> </a:t>
          </a:r>
          <a:r>
            <a:rPr lang="tr-TR" dirty="0" err="1" smtClean="0"/>
            <a:t>practice</a:t>
          </a:r>
          <a:r>
            <a:rPr lang="tr-TR" dirty="0" smtClean="0"/>
            <a:t>)</a:t>
          </a:r>
          <a:endParaRPr lang="tr-TR" dirty="0"/>
        </a:p>
      </dgm:t>
    </dgm:pt>
    <dgm:pt modelId="{7FF8C140-011B-4BCE-8AB9-179EB5DF9DDE}" type="parTrans" cxnId="{598CD314-2FCA-418C-8B77-F0211D923FC1}">
      <dgm:prSet/>
      <dgm:spPr/>
      <dgm:t>
        <a:bodyPr/>
        <a:lstStyle/>
        <a:p>
          <a:endParaRPr lang="tr-TR"/>
        </a:p>
      </dgm:t>
    </dgm:pt>
    <dgm:pt modelId="{E139E538-48B9-497E-B62B-CE16656AE955}" type="sibTrans" cxnId="{598CD314-2FCA-418C-8B77-F0211D923FC1}">
      <dgm:prSet/>
      <dgm:spPr/>
      <dgm:t>
        <a:bodyPr/>
        <a:lstStyle/>
        <a:p>
          <a:endParaRPr lang="tr-TR"/>
        </a:p>
      </dgm:t>
    </dgm:pt>
    <dgm:pt modelId="{46AB321D-9AC8-4672-8332-912C0E9DFBB9}">
      <dgm:prSet phldrT="[Text]"/>
      <dgm:spPr/>
      <dgm:t>
        <a:bodyPr/>
        <a:lstStyle/>
        <a:p>
          <a:r>
            <a:rPr lang="tr-TR" dirty="0" err="1" smtClean="0"/>
            <a:t>Instructional</a:t>
          </a:r>
          <a:r>
            <a:rPr lang="tr-TR" dirty="0" smtClean="0"/>
            <a:t> </a:t>
          </a:r>
          <a:r>
            <a:rPr lang="tr-TR" dirty="0" err="1" smtClean="0"/>
            <a:t>technology</a:t>
          </a:r>
          <a:r>
            <a:rPr lang="tr-TR" dirty="0" smtClean="0"/>
            <a:t> &amp; </a:t>
          </a:r>
          <a:r>
            <a:rPr lang="tr-TR" dirty="0" err="1" smtClean="0"/>
            <a:t>design</a:t>
          </a:r>
          <a:endParaRPr lang="tr-TR" dirty="0"/>
        </a:p>
      </dgm:t>
    </dgm:pt>
    <dgm:pt modelId="{38007547-FDFC-49FB-8D76-5F421A0F94F9}" type="parTrans" cxnId="{A3EE1BEC-3C2A-490B-9A24-2749E29D3C68}">
      <dgm:prSet/>
      <dgm:spPr/>
      <dgm:t>
        <a:bodyPr/>
        <a:lstStyle/>
        <a:p>
          <a:endParaRPr lang="tr-TR"/>
        </a:p>
      </dgm:t>
    </dgm:pt>
    <dgm:pt modelId="{E7EA4A24-773D-451E-B7F3-C159FE4B4ACF}" type="sibTrans" cxnId="{A3EE1BEC-3C2A-490B-9A24-2749E29D3C68}">
      <dgm:prSet/>
      <dgm:spPr/>
      <dgm:t>
        <a:bodyPr/>
        <a:lstStyle/>
        <a:p>
          <a:endParaRPr lang="tr-TR"/>
        </a:p>
      </dgm:t>
    </dgm:pt>
    <dgm:pt modelId="{F267F895-177A-4A64-8E94-0203AF82F425}" type="pres">
      <dgm:prSet presAssocID="{085ADD13-0851-45AA-94C8-CDE8C9DFBE70}" presName="CompostProcess" presStyleCnt="0">
        <dgm:presLayoutVars>
          <dgm:dir/>
          <dgm:resizeHandles val="exact"/>
        </dgm:presLayoutVars>
      </dgm:prSet>
      <dgm:spPr/>
    </dgm:pt>
    <dgm:pt modelId="{6976DA07-497A-4AAB-AB27-3D47646191DF}" type="pres">
      <dgm:prSet presAssocID="{085ADD13-0851-45AA-94C8-CDE8C9DFBE70}" presName="arrow" presStyleLbl="bgShp" presStyleIdx="0" presStyleCnt="1"/>
      <dgm:spPr/>
    </dgm:pt>
    <dgm:pt modelId="{77666CB7-43EB-4E93-AF9B-3F739BEBCDDB}" type="pres">
      <dgm:prSet presAssocID="{085ADD13-0851-45AA-94C8-CDE8C9DFBE70}" presName="linearProcess" presStyleCnt="0"/>
      <dgm:spPr/>
    </dgm:pt>
    <dgm:pt modelId="{D99CE951-4BDF-48BD-8BEF-1B02EC95A45D}" type="pres">
      <dgm:prSet presAssocID="{02F601DF-D362-4E7A-B4E3-B56AB4750930}" presName="textNode" presStyleLbl="node1" presStyleIdx="0" presStyleCnt="3">
        <dgm:presLayoutVars>
          <dgm:bulletEnabled val="1"/>
        </dgm:presLayoutVars>
      </dgm:prSet>
      <dgm:spPr/>
      <dgm:t>
        <a:bodyPr/>
        <a:lstStyle/>
        <a:p>
          <a:endParaRPr lang="en-US"/>
        </a:p>
      </dgm:t>
    </dgm:pt>
    <dgm:pt modelId="{C8D73D1D-49BB-49D8-99CE-2B800E06896A}" type="pres">
      <dgm:prSet presAssocID="{34C3F94B-45B0-47BF-91AF-A54CD8923B98}" presName="sibTrans" presStyleCnt="0"/>
      <dgm:spPr/>
    </dgm:pt>
    <dgm:pt modelId="{0E7E4B46-6B78-45C8-9565-704E41FB3086}" type="pres">
      <dgm:prSet presAssocID="{8148F859-41C6-4B20-9B1C-52989C6144A8}" presName="textNode" presStyleLbl="node1" presStyleIdx="1" presStyleCnt="3">
        <dgm:presLayoutVars>
          <dgm:bulletEnabled val="1"/>
        </dgm:presLayoutVars>
      </dgm:prSet>
      <dgm:spPr/>
      <dgm:t>
        <a:bodyPr/>
        <a:lstStyle/>
        <a:p>
          <a:endParaRPr lang="en-US"/>
        </a:p>
      </dgm:t>
    </dgm:pt>
    <dgm:pt modelId="{2C2706DF-A805-4FDD-913E-E963D1E8BA9A}" type="pres">
      <dgm:prSet presAssocID="{E139E538-48B9-497E-B62B-CE16656AE955}" presName="sibTrans" presStyleCnt="0"/>
      <dgm:spPr/>
    </dgm:pt>
    <dgm:pt modelId="{5043FF57-B7AC-4EC3-ACED-8A3B82C601A8}" type="pres">
      <dgm:prSet presAssocID="{46AB321D-9AC8-4672-8332-912C0E9DFBB9}" presName="textNode" presStyleLbl="node1" presStyleIdx="2" presStyleCnt="3">
        <dgm:presLayoutVars>
          <dgm:bulletEnabled val="1"/>
        </dgm:presLayoutVars>
      </dgm:prSet>
      <dgm:spPr/>
      <dgm:t>
        <a:bodyPr/>
        <a:lstStyle/>
        <a:p>
          <a:endParaRPr lang="tr-TR"/>
        </a:p>
      </dgm:t>
    </dgm:pt>
  </dgm:ptLst>
  <dgm:cxnLst>
    <dgm:cxn modelId="{A3EE1BEC-3C2A-490B-9A24-2749E29D3C68}" srcId="{085ADD13-0851-45AA-94C8-CDE8C9DFBE70}" destId="{46AB321D-9AC8-4672-8332-912C0E9DFBB9}" srcOrd="2" destOrd="0" parTransId="{38007547-FDFC-49FB-8D76-5F421A0F94F9}" sibTransId="{E7EA4A24-773D-451E-B7F3-C159FE4B4ACF}"/>
    <dgm:cxn modelId="{BACBBAEA-8CB1-4435-8D15-36CF4173F1C6}" type="presOf" srcId="{085ADD13-0851-45AA-94C8-CDE8C9DFBE70}" destId="{F267F895-177A-4A64-8E94-0203AF82F425}" srcOrd="0" destOrd="0" presId="urn:microsoft.com/office/officeart/2005/8/layout/hProcess9"/>
    <dgm:cxn modelId="{46CDF5A0-B7CC-4F7B-979A-AEB54C31E44F}" type="presOf" srcId="{8148F859-41C6-4B20-9B1C-52989C6144A8}" destId="{0E7E4B46-6B78-45C8-9565-704E41FB3086}" srcOrd="0" destOrd="0" presId="urn:microsoft.com/office/officeart/2005/8/layout/hProcess9"/>
    <dgm:cxn modelId="{598CD314-2FCA-418C-8B77-F0211D923FC1}" srcId="{085ADD13-0851-45AA-94C8-CDE8C9DFBE70}" destId="{8148F859-41C6-4B20-9B1C-52989C6144A8}" srcOrd="1" destOrd="0" parTransId="{7FF8C140-011B-4BCE-8AB9-179EB5DF9DDE}" sibTransId="{E139E538-48B9-497E-B62B-CE16656AE955}"/>
    <dgm:cxn modelId="{8BFC3C87-718F-4753-B199-824B99BEE6EF}" srcId="{085ADD13-0851-45AA-94C8-CDE8C9DFBE70}" destId="{02F601DF-D362-4E7A-B4E3-B56AB4750930}" srcOrd="0" destOrd="0" parTransId="{648868B9-5C75-4848-AE02-2EE314BA7153}" sibTransId="{34C3F94B-45B0-47BF-91AF-A54CD8923B98}"/>
    <dgm:cxn modelId="{D6987F6C-C6D5-4C18-AED9-B5E4DEA43C2B}" type="presOf" srcId="{46AB321D-9AC8-4672-8332-912C0E9DFBB9}" destId="{5043FF57-B7AC-4EC3-ACED-8A3B82C601A8}" srcOrd="0" destOrd="0" presId="urn:microsoft.com/office/officeart/2005/8/layout/hProcess9"/>
    <dgm:cxn modelId="{476B12E3-B553-4F58-A36C-F9B1955530C1}" type="presOf" srcId="{02F601DF-D362-4E7A-B4E3-B56AB4750930}" destId="{D99CE951-4BDF-48BD-8BEF-1B02EC95A45D}" srcOrd="0" destOrd="0" presId="urn:microsoft.com/office/officeart/2005/8/layout/hProcess9"/>
    <dgm:cxn modelId="{446383FD-28EE-476C-80E0-31CADB020B09}" type="presParOf" srcId="{F267F895-177A-4A64-8E94-0203AF82F425}" destId="{6976DA07-497A-4AAB-AB27-3D47646191DF}" srcOrd="0" destOrd="0" presId="urn:microsoft.com/office/officeart/2005/8/layout/hProcess9"/>
    <dgm:cxn modelId="{31D3AF62-54C1-4A7E-BC2A-7C7754D70D2A}" type="presParOf" srcId="{F267F895-177A-4A64-8E94-0203AF82F425}" destId="{77666CB7-43EB-4E93-AF9B-3F739BEBCDDB}" srcOrd="1" destOrd="0" presId="urn:microsoft.com/office/officeart/2005/8/layout/hProcess9"/>
    <dgm:cxn modelId="{933B6BD0-A9C6-4BEB-941A-BB4C815CACD3}" type="presParOf" srcId="{77666CB7-43EB-4E93-AF9B-3F739BEBCDDB}" destId="{D99CE951-4BDF-48BD-8BEF-1B02EC95A45D}" srcOrd="0" destOrd="0" presId="urn:microsoft.com/office/officeart/2005/8/layout/hProcess9"/>
    <dgm:cxn modelId="{0FC201B1-8040-40A2-B5C7-5C0413F00BDE}" type="presParOf" srcId="{77666CB7-43EB-4E93-AF9B-3F739BEBCDDB}" destId="{C8D73D1D-49BB-49D8-99CE-2B800E06896A}" srcOrd="1" destOrd="0" presId="urn:microsoft.com/office/officeart/2005/8/layout/hProcess9"/>
    <dgm:cxn modelId="{5E696145-D797-445C-BDD9-9CB3B38130E3}" type="presParOf" srcId="{77666CB7-43EB-4E93-AF9B-3F739BEBCDDB}" destId="{0E7E4B46-6B78-45C8-9565-704E41FB3086}" srcOrd="2" destOrd="0" presId="urn:microsoft.com/office/officeart/2005/8/layout/hProcess9"/>
    <dgm:cxn modelId="{C304A831-D4CA-4339-9E26-6EA5DCC4CBAD}" type="presParOf" srcId="{77666CB7-43EB-4E93-AF9B-3F739BEBCDDB}" destId="{2C2706DF-A805-4FDD-913E-E963D1E8BA9A}" srcOrd="3" destOrd="0" presId="urn:microsoft.com/office/officeart/2005/8/layout/hProcess9"/>
    <dgm:cxn modelId="{39D8C8F7-9A65-4D14-B527-94F747D8087E}" type="presParOf" srcId="{77666CB7-43EB-4E93-AF9B-3F739BEBCDDB}" destId="{5043FF57-B7AC-4EC3-ACED-8A3B82C601A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AD59D4-4EFB-4B62-9966-A16E988920CC}" type="doc">
      <dgm:prSet loTypeId="urn:microsoft.com/office/officeart/2005/8/layout/StepDownProcess" loCatId="process" qsTypeId="urn:microsoft.com/office/officeart/2005/8/quickstyle/simple1" qsCatId="simple" csTypeId="urn:microsoft.com/office/officeart/2005/8/colors/colorful3" csCatId="colorful" phldr="1"/>
      <dgm:spPr/>
      <dgm:t>
        <a:bodyPr/>
        <a:lstStyle/>
        <a:p>
          <a:endParaRPr lang="tr-TR"/>
        </a:p>
      </dgm:t>
    </dgm:pt>
    <dgm:pt modelId="{EDB8D275-0BB8-4813-B40C-1CD8F3BF0E68}">
      <dgm:prSet phldrT="[Text]"/>
      <dgm:spPr/>
      <dgm:t>
        <a:bodyPr/>
        <a:lstStyle/>
        <a:p>
          <a:r>
            <a:rPr lang="tr-TR" dirty="0" smtClean="0"/>
            <a:t>1st</a:t>
          </a:r>
          <a:endParaRPr lang="tr-TR" dirty="0"/>
        </a:p>
      </dgm:t>
    </dgm:pt>
    <dgm:pt modelId="{F9B961B1-B952-43D9-AF77-D34ADCC92D3E}" type="parTrans" cxnId="{736DBDA1-2C27-4A87-9D91-4F1450A84BFB}">
      <dgm:prSet/>
      <dgm:spPr/>
      <dgm:t>
        <a:bodyPr/>
        <a:lstStyle/>
        <a:p>
          <a:endParaRPr lang="tr-TR"/>
        </a:p>
      </dgm:t>
    </dgm:pt>
    <dgm:pt modelId="{D06DE5A8-185C-48F7-BE84-5A800EC177A2}" type="sibTrans" cxnId="{736DBDA1-2C27-4A87-9D91-4F1450A84BFB}">
      <dgm:prSet/>
      <dgm:spPr/>
      <dgm:t>
        <a:bodyPr/>
        <a:lstStyle/>
        <a:p>
          <a:endParaRPr lang="tr-TR"/>
        </a:p>
      </dgm:t>
    </dgm:pt>
    <dgm:pt modelId="{8529AAC9-6842-4FEC-A3AD-DA514D4DD3C2}">
      <dgm:prSet phldrT="[Text]"/>
      <dgm:spPr/>
      <dgm:t>
        <a:bodyPr/>
        <a:lstStyle/>
        <a:p>
          <a:r>
            <a:rPr lang="tr-TR" dirty="0" err="1" smtClean="0"/>
            <a:t>individual</a:t>
          </a:r>
          <a:r>
            <a:rPr lang="tr-TR" dirty="0" smtClean="0"/>
            <a:t> </a:t>
          </a:r>
          <a:r>
            <a:rPr lang="tr-TR" dirty="0" err="1" smtClean="0"/>
            <a:t>interviews</a:t>
          </a:r>
          <a:r>
            <a:rPr lang="tr-TR" dirty="0" smtClean="0"/>
            <a:t>  </a:t>
          </a:r>
          <a:endParaRPr lang="tr-TR" dirty="0"/>
        </a:p>
      </dgm:t>
    </dgm:pt>
    <dgm:pt modelId="{AA44C0B5-7028-401C-BA92-456A0441096D}" type="parTrans" cxnId="{262A3CD9-C46A-4C66-95A2-3AC44EAE6B6F}">
      <dgm:prSet/>
      <dgm:spPr/>
      <dgm:t>
        <a:bodyPr/>
        <a:lstStyle/>
        <a:p>
          <a:endParaRPr lang="tr-TR"/>
        </a:p>
      </dgm:t>
    </dgm:pt>
    <dgm:pt modelId="{FEFB49F2-BF1B-4E52-86F2-454000FCCA29}" type="sibTrans" cxnId="{262A3CD9-C46A-4C66-95A2-3AC44EAE6B6F}">
      <dgm:prSet/>
      <dgm:spPr/>
      <dgm:t>
        <a:bodyPr/>
        <a:lstStyle/>
        <a:p>
          <a:endParaRPr lang="tr-TR"/>
        </a:p>
      </dgm:t>
    </dgm:pt>
    <dgm:pt modelId="{629659D6-C3D4-42FF-9BF7-95A1A25CAD99}">
      <dgm:prSet phldrT="[Text]"/>
      <dgm:spPr/>
      <dgm:t>
        <a:bodyPr/>
        <a:lstStyle/>
        <a:p>
          <a:r>
            <a:rPr lang="tr-TR" dirty="0" smtClean="0"/>
            <a:t>2nd</a:t>
          </a:r>
          <a:endParaRPr lang="tr-TR" dirty="0"/>
        </a:p>
      </dgm:t>
    </dgm:pt>
    <dgm:pt modelId="{DE9EB094-08F0-41E4-B24B-D9D7C22CB197}" type="parTrans" cxnId="{1411AB8A-05E3-4E8D-B90E-85808DBDF42D}">
      <dgm:prSet/>
      <dgm:spPr/>
      <dgm:t>
        <a:bodyPr/>
        <a:lstStyle/>
        <a:p>
          <a:endParaRPr lang="tr-TR"/>
        </a:p>
      </dgm:t>
    </dgm:pt>
    <dgm:pt modelId="{A1776738-80E6-49CB-BF09-CC47F730CB24}" type="sibTrans" cxnId="{1411AB8A-05E3-4E8D-B90E-85808DBDF42D}">
      <dgm:prSet/>
      <dgm:spPr/>
      <dgm:t>
        <a:bodyPr/>
        <a:lstStyle/>
        <a:p>
          <a:endParaRPr lang="tr-TR"/>
        </a:p>
      </dgm:t>
    </dgm:pt>
    <dgm:pt modelId="{B721401E-CB2A-4124-B660-1C4959F38405}">
      <dgm:prSet phldrT="[Text]"/>
      <dgm:spPr/>
      <dgm:t>
        <a:bodyPr/>
        <a:lstStyle/>
        <a:p>
          <a:r>
            <a:rPr lang="tr-TR" dirty="0" err="1" smtClean="0"/>
            <a:t>developing</a:t>
          </a:r>
          <a:r>
            <a:rPr lang="tr-TR" dirty="0" smtClean="0"/>
            <a:t> </a:t>
          </a:r>
          <a:r>
            <a:rPr lang="tr-TR" dirty="0" err="1" smtClean="0"/>
            <a:t>the</a:t>
          </a:r>
          <a:r>
            <a:rPr lang="tr-TR" dirty="0" smtClean="0"/>
            <a:t> </a:t>
          </a:r>
          <a:r>
            <a:rPr lang="tr-TR" dirty="0" err="1" smtClean="0"/>
            <a:t>questionnaire</a:t>
          </a:r>
          <a:endParaRPr lang="tr-TR" dirty="0"/>
        </a:p>
      </dgm:t>
    </dgm:pt>
    <dgm:pt modelId="{8241FDD0-8C5A-4082-9F33-36339FA2ABF2}" type="parTrans" cxnId="{315A0F1A-A72E-4F3F-BE1C-F8A6638DB8E9}">
      <dgm:prSet/>
      <dgm:spPr/>
      <dgm:t>
        <a:bodyPr/>
        <a:lstStyle/>
        <a:p>
          <a:endParaRPr lang="tr-TR"/>
        </a:p>
      </dgm:t>
    </dgm:pt>
    <dgm:pt modelId="{EFE9852B-AD81-41FC-990E-67F718932E63}" type="sibTrans" cxnId="{315A0F1A-A72E-4F3F-BE1C-F8A6638DB8E9}">
      <dgm:prSet/>
      <dgm:spPr/>
      <dgm:t>
        <a:bodyPr/>
        <a:lstStyle/>
        <a:p>
          <a:endParaRPr lang="tr-TR"/>
        </a:p>
      </dgm:t>
    </dgm:pt>
    <dgm:pt modelId="{08AE8BD3-3756-461B-843E-36E9AF0A0BA3}" type="pres">
      <dgm:prSet presAssocID="{1FAD59D4-4EFB-4B62-9966-A16E988920CC}" presName="rootnode" presStyleCnt="0">
        <dgm:presLayoutVars>
          <dgm:chMax/>
          <dgm:chPref/>
          <dgm:dir/>
          <dgm:animLvl val="lvl"/>
        </dgm:presLayoutVars>
      </dgm:prSet>
      <dgm:spPr/>
      <dgm:t>
        <a:bodyPr/>
        <a:lstStyle/>
        <a:p>
          <a:endParaRPr lang="en-US"/>
        </a:p>
      </dgm:t>
    </dgm:pt>
    <dgm:pt modelId="{96F72F35-0F4B-4CEB-9D35-0BF2FC7703F2}" type="pres">
      <dgm:prSet presAssocID="{EDB8D275-0BB8-4813-B40C-1CD8F3BF0E68}" presName="composite" presStyleCnt="0"/>
      <dgm:spPr/>
    </dgm:pt>
    <dgm:pt modelId="{9C4D79F0-404A-467F-879D-208E3B081364}" type="pres">
      <dgm:prSet presAssocID="{EDB8D275-0BB8-4813-B40C-1CD8F3BF0E68}" presName="bentUpArrow1" presStyleLbl="alignImgPlace1" presStyleIdx="0" presStyleCnt="1" custScaleX="57150" custScaleY="64246" custLinFactNeighborX="15007" custLinFactNeighborY="-30795"/>
      <dgm:spPr/>
    </dgm:pt>
    <dgm:pt modelId="{DB24CCD8-40FF-400C-9C0D-B75EF48FA339}" type="pres">
      <dgm:prSet presAssocID="{EDB8D275-0BB8-4813-B40C-1CD8F3BF0E68}" presName="ParentText" presStyleLbl="node1" presStyleIdx="0" presStyleCnt="2" custScaleX="69638" custScaleY="61647" custLinFactNeighborX="-100" custLinFactNeighborY="-12331">
        <dgm:presLayoutVars>
          <dgm:chMax val="1"/>
          <dgm:chPref val="1"/>
          <dgm:bulletEnabled val="1"/>
        </dgm:presLayoutVars>
      </dgm:prSet>
      <dgm:spPr/>
      <dgm:t>
        <a:bodyPr/>
        <a:lstStyle/>
        <a:p>
          <a:endParaRPr lang="tr-TR"/>
        </a:p>
      </dgm:t>
    </dgm:pt>
    <dgm:pt modelId="{10919240-CDFD-469D-8F8C-C145FAA034A4}" type="pres">
      <dgm:prSet presAssocID="{EDB8D275-0BB8-4813-B40C-1CD8F3BF0E68}" presName="ChildText" presStyleLbl="revTx" presStyleIdx="0" presStyleCnt="2" custScaleX="243968" custScaleY="73296" custLinFactNeighborX="74285" custLinFactNeighborY="-10508">
        <dgm:presLayoutVars>
          <dgm:chMax val="0"/>
          <dgm:chPref val="0"/>
          <dgm:bulletEnabled val="1"/>
        </dgm:presLayoutVars>
      </dgm:prSet>
      <dgm:spPr/>
      <dgm:t>
        <a:bodyPr/>
        <a:lstStyle/>
        <a:p>
          <a:endParaRPr lang="tr-TR"/>
        </a:p>
      </dgm:t>
    </dgm:pt>
    <dgm:pt modelId="{A12723E6-EF0F-4E85-BC15-794D5EC279EB}" type="pres">
      <dgm:prSet presAssocID="{D06DE5A8-185C-48F7-BE84-5A800EC177A2}" presName="sibTrans" presStyleCnt="0"/>
      <dgm:spPr/>
    </dgm:pt>
    <dgm:pt modelId="{A73DD595-BA43-492A-9175-D8647DC752FD}" type="pres">
      <dgm:prSet presAssocID="{629659D6-C3D4-42FF-9BF7-95A1A25CAD99}" presName="composite" presStyleCnt="0"/>
      <dgm:spPr/>
    </dgm:pt>
    <dgm:pt modelId="{93003E65-5F93-49EC-AC30-42453F1A6672}" type="pres">
      <dgm:prSet presAssocID="{629659D6-C3D4-42FF-9BF7-95A1A25CAD99}" presName="ParentText" presStyleLbl="node1" presStyleIdx="1" presStyleCnt="2" custScaleX="65003" custScaleY="55056" custLinFactNeighborX="-17933" custLinFactNeighborY="1166">
        <dgm:presLayoutVars>
          <dgm:chMax val="1"/>
          <dgm:chPref val="1"/>
          <dgm:bulletEnabled val="1"/>
        </dgm:presLayoutVars>
      </dgm:prSet>
      <dgm:spPr/>
      <dgm:t>
        <a:bodyPr/>
        <a:lstStyle/>
        <a:p>
          <a:endParaRPr lang="en-US"/>
        </a:p>
      </dgm:t>
    </dgm:pt>
    <dgm:pt modelId="{623003F9-B5E6-47DA-9898-8AED45A72B42}" type="pres">
      <dgm:prSet presAssocID="{629659D6-C3D4-42FF-9BF7-95A1A25CAD99}" presName="FinalChildText" presStyleLbl="revTx" presStyleIdx="1" presStyleCnt="2" custScaleX="171046" custLinFactNeighborX="-8334" custLinFactNeighborY="481">
        <dgm:presLayoutVars>
          <dgm:chMax val="0"/>
          <dgm:chPref val="0"/>
          <dgm:bulletEnabled val="1"/>
        </dgm:presLayoutVars>
      </dgm:prSet>
      <dgm:spPr/>
      <dgm:t>
        <a:bodyPr/>
        <a:lstStyle/>
        <a:p>
          <a:endParaRPr lang="tr-TR"/>
        </a:p>
      </dgm:t>
    </dgm:pt>
  </dgm:ptLst>
  <dgm:cxnLst>
    <dgm:cxn modelId="{F631EBC0-1598-4FC4-9E8E-938AA51839FB}" type="presOf" srcId="{B721401E-CB2A-4124-B660-1C4959F38405}" destId="{623003F9-B5E6-47DA-9898-8AED45A72B42}" srcOrd="0" destOrd="0" presId="urn:microsoft.com/office/officeart/2005/8/layout/StepDownProcess"/>
    <dgm:cxn modelId="{3660A8CB-25F8-4EE1-B259-FD1953F92C27}" type="presOf" srcId="{8529AAC9-6842-4FEC-A3AD-DA514D4DD3C2}" destId="{10919240-CDFD-469D-8F8C-C145FAA034A4}" srcOrd="0" destOrd="0" presId="urn:microsoft.com/office/officeart/2005/8/layout/StepDownProcess"/>
    <dgm:cxn modelId="{EB840868-D080-4F5B-B4FB-E2EB54C18076}" type="presOf" srcId="{EDB8D275-0BB8-4813-B40C-1CD8F3BF0E68}" destId="{DB24CCD8-40FF-400C-9C0D-B75EF48FA339}" srcOrd="0" destOrd="0" presId="urn:microsoft.com/office/officeart/2005/8/layout/StepDownProcess"/>
    <dgm:cxn modelId="{736DBDA1-2C27-4A87-9D91-4F1450A84BFB}" srcId="{1FAD59D4-4EFB-4B62-9966-A16E988920CC}" destId="{EDB8D275-0BB8-4813-B40C-1CD8F3BF0E68}" srcOrd="0" destOrd="0" parTransId="{F9B961B1-B952-43D9-AF77-D34ADCC92D3E}" sibTransId="{D06DE5A8-185C-48F7-BE84-5A800EC177A2}"/>
    <dgm:cxn modelId="{351B9066-1D5C-484D-BE2C-C7A28988469B}" type="presOf" srcId="{629659D6-C3D4-42FF-9BF7-95A1A25CAD99}" destId="{93003E65-5F93-49EC-AC30-42453F1A6672}" srcOrd="0" destOrd="0" presId="urn:microsoft.com/office/officeart/2005/8/layout/StepDownProcess"/>
    <dgm:cxn modelId="{262A3CD9-C46A-4C66-95A2-3AC44EAE6B6F}" srcId="{EDB8D275-0BB8-4813-B40C-1CD8F3BF0E68}" destId="{8529AAC9-6842-4FEC-A3AD-DA514D4DD3C2}" srcOrd="0" destOrd="0" parTransId="{AA44C0B5-7028-401C-BA92-456A0441096D}" sibTransId="{FEFB49F2-BF1B-4E52-86F2-454000FCCA29}"/>
    <dgm:cxn modelId="{315A0F1A-A72E-4F3F-BE1C-F8A6638DB8E9}" srcId="{629659D6-C3D4-42FF-9BF7-95A1A25CAD99}" destId="{B721401E-CB2A-4124-B660-1C4959F38405}" srcOrd="0" destOrd="0" parTransId="{8241FDD0-8C5A-4082-9F33-36339FA2ABF2}" sibTransId="{EFE9852B-AD81-41FC-990E-67F718932E63}"/>
    <dgm:cxn modelId="{CB9AC123-043D-4C6F-992E-216A24E5B20E}" type="presOf" srcId="{1FAD59D4-4EFB-4B62-9966-A16E988920CC}" destId="{08AE8BD3-3756-461B-843E-36E9AF0A0BA3}" srcOrd="0" destOrd="0" presId="urn:microsoft.com/office/officeart/2005/8/layout/StepDownProcess"/>
    <dgm:cxn modelId="{1411AB8A-05E3-4E8D-B90E-85808DBDF42D}" srcId="{1FAD59D4-4EFB-4B62-9966-A16E988920CC}" destId="{629659D6-C3D4-42FF-9BF7-95A1A25CAD99}" srcOrd="1" destOrd="0" parTransId="{DE9EB094-08F0-41E4-B24B-D9D7C22CB197}" sibTransId="{A1776738-80E6-49CB-BF09-CC47F730CB24}"/>
    <dgm:cxn modelId="{A35A882A-B0C1-48FE-8651-2BFDC9F03915}" type="presParOf" srcId="{08AE8BD3-3756-461B-843E-36E9AF0A0BA3}" destId="{96F72F35-0F4B-4CEB-9D35-0BF2FC7703F2}" srcOrd="0" destOrd="0" presId="urn:microsoft.com/office/officeart/2005/8/layout/StepDownProcess"/>
    <dgm:cxn modelId="{B974FA62-ED3D-4C32-9D07-8876D9129FF5}" type="presParOf" srcId="{96F72F35-0F4B-4CEB-9D35-0BF2FC7703F2}" destId="{9C4D79F0-404A-467F-879D-208E3B081364}" srcOrd="0" destOrd="0" presId="urn:microsoft.com/office/officeart/2005/8/layout/StepDownProcess"/>
    <dgm:cxn modelId="{49EF37DD-E4FD-47CA-B1AA-43D2FCAEF683}" type="presParOf" srcId="{96F72F35-0F4B-4CEB-9D35-0BF2FC7703F2}" destId="{DB24CCD8-40FF-400C-9C0D-B75EF48FA339}" srcOrd="1" destOrd="0" presId="urn:microsoft.com/office/officeart/2005/8/layout/StepDownProcess"/>
    <dgm:cxn modelId="{00E3763B-0289-4E4A-B2CA-A8491AB7BBDF}" type="presParOf" srcId="{96F72F35-0F4B-4CEB-9D35-0BF2FC7703F2}" destId="{10919240-CDFD-469D-8F8C-C145FAA034A4}" srcOrd="2" destOrd="0" presId="urn:microsoft.com/office/officeart/2005/8/layout/StepDownProcess"/>
    <dgm:cxn modelId="{DC7E2C80-A04C-42E7-BF0E-51CA242315E8}" type="presParOf" srcId="{08AE8BD3-3756-461B-843E-36E9AF0A0BA3}" destId="{A12723E6-EF0F-4E85-BC15-794D5EC279EB}" srcOrd="1" destOrd="0" presId="urn:microsoft.com/office/officeart/2005/8/layout/StepDownProcess"/>
    <dgm:cxn modelId="{A5CC9D51-25D4-47AF-A35C-B182265ADC81}" type="presParOf" srcId="{08AE8BD3-3756-461B-843E-36E9AF0A0BA3}" destId="{A73DD595-BA43-492A-9175-D8647DC752FD}" srcOrd="2" destOrd="0" presId="urn:microsoft.com/office/officeart/2005/8/layout/StepDownProcess"/>
    <dgm:cxn modelId="{9131CAF9-C3C2-457B-811F-C024DE0B4D35}" type="presParOf" srcId="{A73DD595-BA43-492A-9175-D8647DC752FD}" destId="{93003E65-5F93-49EC-AC30-42453F1A6672}" srcOrd="0" destOrd="0" presId="urn:microsoft.com/office/officeart/2005/8/layout/StepDownProcess"/>
    <dgm:cxn modelId="{60E4B471-AE47-4F9E-BCC1-98484242AF29}" type="presParOf" srcId="{A73DD595-BA43-492A-9175-D8647DC752FD}" destId="{623003F9-B5E6-47DA-9898-8AED45A72B42}"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6DA07-497A-4AAB-AB27-3D47646191DF}">
      <dsp:nvSpPr>
        <dsp:cNvPr id="0" name=""/>
        <dsp:cNvSpPr/>
      </dsp:nvSpPr>
      <dsp:spPr>
        <a:xfrm>
          <a:off x="617219" y="0"/>
          <a:ext cx="6995160" cy="432435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9CE951-4BDF-48BD-8BEF-1B02EC95A45D}">
      <dsp:nvSpPr>
        <dsp:cNvPr id="0" name=""/>
        <dsp:cNvSpPr/>
      </dsp:nvSpPr>
      <dsp:spPr>
        <a:xfrm>
          <a:off x="278874" y="1297304"/>
          <a:ext cx="2468880" cy="17297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t>SLA </a:t>
          </a:r>
          <a:r>
            <a:rPr lang="tr-TR" sz="2600" kern="1200" dirty="0" err="1" smtClean="0"/>
            <a:t>Research</a:t>
          </a:r>
          <a:endParaRPr lang="tr-TR" sz="2600" kern="1200" dirty="0"/>
        </a:p>
      </dsp:txBody>
      <dsp:txXfrm>
        <a:off x="363313" y="1381743"/>
        <a:ext cx="2300002" cy="1560862"/>
      </dsp:txXfrm>
    </dsp:sp>
    <dsp:sp modelId="{0E7E4B46-6B78-45C8-9565-704E41FB3086}">
      <dsp:nvSpPr>
        <dsp:cNvPr id="0" name=""/>
        <dsp:cNvSpPr/>
      </dsp:nvSpPr>
      <dsp:spPr>
        <a:xfrm>
          <a:off x="2880359" y="1297304"/>
          <a:ext cx="2468880" cy="1729740"/>
        </a:xfrm>
        <a:prstGeom prst="roundRect">
          <a:avLst/>
        </a:prstGeom>
        <a:solidFill>
          <a:schemeClr val="accent5">
            <a:hueOff val="5369458"/>
            <a:satOff val="-722"/>
            <a:lumOff val="715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smtClean="0"/>
            <a:t>Professional </a:t>
          </a:r>
          <a:r>
            <a:rPr lang="tr-TR" sz="2600" kern="1200" dirty="0" err="1" smtClean="0"/>
            <a:t>development</a:t>
          </a:r>
          <a:r>
            <a:rPr lang="tr-TR" sz="2600" kern="1200" dirty="0" smtClean="0"/>
            <a:t> (</a:t>
          </a:r>
          <a:r>
            <a:rPr lang="tr-TR" sz="2600" kern="1200" dirty="0" err="1" smtClean="0"/>
            <a:t>reflective</a:t>
          </a:r>
          <a:r>
            <a:rPr lang="tr-TR" sz="2600" kern="1200" dirty="0" smtClean="0"/>
            <a:t> </a:t>
          </a:r>
          <a:r>
            <a:rPr lang="tr-TR" sz="2600" kern="1200" dirty="0" err="1" smtClean="0"/>
            <a:t>practice</a:t>
          </a:r>
          <a:r>
            <a:rPr lang="tr-TR" sz="2600" kern="1200" dirty="0" smtClean="0"/>
            <a:t>)</a:t>
          </a:r>
          <a:endParaRPr lang="tr-TR" sz="2600" kern="1200" dirty="0"/>
        </a:p>
      </dsp:txBody>
      <dsp:txXfrm>
        <a:off x="2964798" y="1381743"/>
        <a:ext cx="2300002" cy="1560862"/>
      </dsp:txXfrm>
    </dsp:sp>
    <dsp:sp modelId="{5043FF57-B7AC-4EC3-ACED-8A3B82C601A8}">
      <dsp:nvSpPr>
        <dsp:cNvPr id="0" name=""/>
        <dsp:cNvSpPr/>
      </dsp:nvSpPr>
      <dsp:spPr>
        <a:xfrm>
          <a:off x="5481845" y="1297304"/>
          <a:ext cx="2468880" cy="1729740"/>
        </a:xfrm>
        <a:prstGeom prst="roundRect">
          <a:avLst/>
        </a:prstGeom>
        <a:solidFill>
          <a:schemeClr val="accent5">
            <a:hueOff val="10738916"/>
            <a:satOff val="-1444"/>
            <a:lumOff val="1431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tr-TR" sz="2600" kern="1200" dirty="0" err="1" smtClean="0"/>
            <a:t>Instructional</a:t>
          </a:r>
          <a:r>
            <a:rPr lang="tr-TR" sz="2600" kern="1200" dirty="0" smtClean="0"/>
            <a:t> </a:t>
          </a:r>
          <a:r>
            <a:rPr lang="tr-TR" sz="2600" kern="1200" dirty="0" err="1" smtClean="0"/>
            <a:t>technology</a:t>
          </a:r>
          <a:r>
            <a:rPr lang="tr-TR" sz="2600" kern="1200" dirty="0" smtClean="0"/>
            <a:t> &amp; </a:t>
          </a:r>
          <a:r>
            <a:rPr lang="tr-TR" sz="2600" kern="1200" dirty="0" err="1" smtClean="0"/>
            <a:t>design</a:t>
          </a:r>
          <a:endParaRPr lang="tr-TR" sz="2600" kern="1200" dirty="0"/>
        </a:p>
      </dsp:txBody>
      <dsp:txXfrm>
        <a:off x="5566284" y="1381743"/>
        <a:ext cx="2300002" cy="1560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D79F0-404A-467F-879D-208E3B081364}">
      <dsp:nvSpPr>
        <dsp:cNvPr id="0" name=""/>
        <dsp:cNvSpPr/>
      </dsp:nvSpPr>
      <dsp:spPr>
        <a:xfrm rot="5400000">
          <a:off x="464185" y="1881665"/>
          <a:ext cx="824593" cy="835082"/>
        </a:xfrm>
        <a:prstGeom prst="bentUpArrow">
          <a:avLst>
            <a:gd name="adj1" fmla="val 32840"/>
            <a:gd name="adj2" fmla="val 25000"/>
            <a:gd name="adj3" fmla="val 35780"/>
          </a:avLst>
        </a:prstGeom>
        <a:solidFill>
          <a:schemeClr val="accent3">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24CCD8-40FF-400C-9C0D-B75EF48FA339}">
      <dsp:nvSpPr>
        <dsp:cNvPr id="0" name=""/>
        <dsp:cNvSpPr/>
      </dsp:nvSpPr>
      <dsp:spPr>
        <a:xfrm>
          <a:off x="1250" y="644603"/>
          <a:ext cx="1504632" cy="932339"/>
        </a:xfrm>
        <a:prstGeom prst="roundRect">
          <a:avLst>
            <a:gd name="adj" fmla="val 166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t>1st</a:t>
          </a:r>
          <a:endParaRPr lang="tr-TR" sz="3600" kern="1200" dirty="0"/>
        </a:p>
      </dsp:txBody>
      <dsp:txXfrm>
        <a:off x="46771" y="690124"/>
        <a:ext cx="1413590" cy="841297"/>
      </dsp:txXfrm>
    </dsp:sp>
    <dsp:sp modelId="{10919240-CDFD-469D-8F8C-C145FAA034A4}">
      <dsp:nvSpPr>
        <dsp:cNvPr id="0" name=""/>
        <dsp:cNvSpPr/>
      </dsp:nvSpPr>
      <dsp:spPr>
        <a:xfrm>
          <a:off x="1872210" y="720078"/>
          <a:ext cx="3833833" cy="895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228600" lvl="1" indent="-228600" algn="l" defTabSz="1200150">
            <a:lnSpc>
              <a:spcPct val="90000"/>
            </a:lnSpc>
            <a:spcBef>
              <a:spcPct val="0"/>
            </a:spcBef>
            <a:spcAft>
              <a:spcPct val="15000"/>
            </a:spcAft>
            <a:buChar char="••"/>
          </a:pPr>
          <a:r>
            <a:rPr lang="tr-TR" sz="2700" kern="1200" dirty="0" err="1" smtClean="0"/>
            <a:t>individual</a:t>
          </a:r>
          <a:r>
            <a:rPr lang="tr-TR" sz="2700" kern="1200" dirty="0" smtClean="0"/>
            <a:t> </a:t>
          </a:r>
          <a:r>
            <a:rPr lang="tr-TR" sz="2700" kern="1200" dirty="0" err="1" smtClean="0"/>
            <a:t>interviews</a:t>
          </a:r>
          <a:r>
            <a:rPr lang="tr-TR" sz="2700" kern="1200" dirty="0" smtClean="0"/>
            <a:t>  </a:t>
          </a:r>
          <a:endParaRPr lang="tr-TR" sz="2700" kern="1200" dirty="0"/>
        </a:p>
      </dsp:txBody>
      <dsp:txXfrm>
        <a:off x="1872210" y="720078"/>
        <a:ext cx="3833833" cy="895951"/>
      </dsp:txXfrm>
    </dsp:sp>
    <dsp:sp modelId="{93003E65-5F93-49EC-AC30-42453F1A6672}">
      <dsp:nvSpPr>
        <dsp:cNvPr id="0" name=""/>
        <dsp:cNvSpPr/>
      </dsp:nvSpPr>
      <dsp:spPr>
        <a:xfrm>
          <a:off x="1792877" y="2223786"/>
          <a:ext cx="1404485" cy="832657"/>
        </a:xfrm>
        <a:prstGeom prst="roundRect">
          <a:avLst>
            <a:gd name="adj" fmla="val 16670"/>
          </a:avLst>
        </a:prstGeom>
        <a:solidFill>
          <a:schemeClr val="accent3">
            <a:hueOff val="-16539272"/>
            <a:satOff val="26822"/>
            <a:lumOff val="19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smtClean="0"/>
            <a:t>2nd</a:t>
          </a:r>
          <a:endParaRPr lang="tr-TR" sz="3600" kern="1200" dirty="0"/>
        </a:p>
      </dsp:txBody>
      <dsp:txXfrm>
        <a:off x="1833531" y="2264440"/>
        <a:ext cx="1323177" cy="751349"/>
      </dsp:txXfrm>
    </dsp:sp>
    <dsp:sp modelId="{623003F9-B5E6-47DA-9898-8AED45A72B42}">
      <dsp:nvSpPr>
        <dsp:cNvPr id="0" name=""/>
        <dsp:cNvSpPr/>
      </dsp:nvSpPr>
      <dsp:spPr>
        <a:xfrm>
          <a:off x="3273722" y="2016408"/>
          <a:ext cx="2687901" cy="1222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228600" lvl="1" indent="-228600" algn="l" defTabSz="1155700">
            <a:lnSpc>
              <a:spcPct val="90000"/>
            </a:lnSpc>
            <a:spcBef>
              <a:spcPct val="0"/>
            </a:spcBef>
            <a:spcAft>
              <a:spcPct val="15000"/>
            </a:spcAft>
            <a:buChar char="••"/>
          </a:pPr>
          <a:r>
            <a:rPr lang="tr-TR" sz="2600" kern="1200" dirty="0" err="1" smtClean="0"/>
            <a:t>developing</a:t>
          </a:r>
          <a:r>
            <a:rPr lang="tr-TR" sz="2600" kern="1200" dirty="0" smtClean="0"/>
            <a:t> </a:t>
          </a:r>
          <a:r>
            <a:rPr lang="tr-TR" sz="2600" kern="1200" dirty="0" err="1" smtClean="0"/>
            <a:t>the</a:t>
          </a:r>
          <a:r>
            <a:rPr lang="tr-TR" sz="2600" kern="1200" dirty="0" smtClean="0"/>
            <a:t> </a:t>
          </a:r>
          <a:r>
            <a:rPr lang="tr-TR" sz="2600" kern="1200" dirty="0" err="1" smtClean="0"/>
            <a:t>questionnaire</a:t>
          </a:r>
          <a:endParaRPr lang="tr-TR" sz="2600" kern="1200" dirty="0"/>
        </a:p>
      </dsp:txBody>
      <dsp:txXfrm>
        <a:off x="3273722" y="2016408"/>
        <a:ext cx="2687901" cy="12223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D9CBA38-5888-4836-87F0-7B8511C33AB1}" type="datetimeFigureOut">
              <a:rPr lang="tr-TR" smtClean="0"/>
              <a:t>24.5.2014</a:t>
            </a:fld>
            <a:endParaRPr lang="tr-TR"/>
          </a:p>
        </p:txBody>
      </p:sp>
      <p:sp>
        <p:nvSpPr>
          <p:cNvPr id="17" name="Footer Placeholder 16"/>
          <p:cNvSpPr>
            <a:spLocks noGrp="1"/>
          </p:cNvSpPr>
          <p:nvPr>
            <p:ph type="ftr" sz="quarter" idx="11"/>
          </p:nvPr>
        </p:nvSpPr>
        <p:spPr>
          <a:xfrm>
            <a:off x="5410200" y="4205288"/>
            <a:ext cx="1295400" cy="457200"/>
          </a:xfrm>
        </p:spPr>
        <p:txBody>
          <a:bodyPr/>
          <a:lstStyle/>
          <a:p>
            <a:endParaRPr lang="tr-T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6CEBD643-1668-4754-AFE2-E8E19467B6C4}"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CBA38-5888-4836-87F0-7B8511C33AB1}" type="datetimeFigureOut">
              <a:rPr lang="tr-TR" smtClean="0"/>
              <a:t>24.5.2014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EBD643-1668-4754-AFE2-E8E19467B6C4}"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CBA38-5888-4836-87F0-7B8511C33AB1}" type="datetimeFigureOut">
              <a:rPr lang="tr-TR" smtClean="0"/>
              <a:t>24.5.2014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EBD643-1668-4754-AFE2-E8E19467B6C4}"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CBA38-5888-4836-87F0-7B8511C33AB1}" type="datetimeFigureOut">
              <a:rPr lang="tr-TR" smtClean="0"/>
              <a:t>24.5.2014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EBD643-1668-4754-AFE2-E8E19467B6C4}"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9CBA38-5888-4836-87F0-7B8511C33AB1}" type="datetimeFigureOut">
              <a:rPr lang="tr-TR" smtClean="0"/>
              <a:t>24.5.2014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CEBD643-1668-4754-AFE2-E8E19467B6C4}"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9CBA38-5888-4836-87F0-7B8511C33AB1}" type="datetimeFigureOut">
              <a:rPr lang="tr-TR" smtClean="0"/>
              <a:t>24.5.2014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CEBD643-1668-4754-AFE2-E8E19467B6C4}"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D9CBA38-5888-4836-87F0-7B8511C33AB1}" type="datetimeFigureOut">
              <a:rPr lang="tr-TR" smtClean="0"/>
              <a:t>24.5.2014</a:t>
            </a:fld>
            <a:endParaRPr lang="tr-TR"/>
          </a:p>
        </p:txBody>
      </p:sp>
      <p:sp>
        <p:nvSpPr>
          <p:cNvPr id="27" name="Slide Number Placeholder 26"/>
          <p:cNvSpPr>
            <a:spLocks noGrp="1"/>
          </p:cNvSpPr>
          <p:nvPr>
            <p:ph type="sldNum" sz="quarter" idx="11"/>
          </p:nvPr>
        </p:nvSpPr>
        <p:spPr/>
        <p:txBody>
          <a:bodyPr rtlCol="0"/>
          <a:lstStyle/>
          <a:p>
            <a:fld id="{6CEBD643-1668-4754-AFE2-E8E19467B6C4}" type="slidenum">
              <a:rPr lang="tr-TR" smtClean="0"/>
              <a:t>‹#›</a:t>
            </a:fld>
            <a:endParaRPr lang="tr-TR"/>
          </a:p>
        </p:txBody>
      </p:sp>
      <p:sp>
        <p:nvSpPr>
          <p:cNvPr id="28" name="Footer Placeholder 27"/>
          <p:cNvSpPr>
            <a:spLocks noGrp="1"/>
          </p:cNvSpPr>
          <p:nvPr>
            <p:ph type="ftr" sz="quarter" idx="12"/>
          </p:nvPr>
        </p:nvSpPr>
        <p:spPr/>
        <p:txBody>
          <a:bodyPr rtlCol="0"/>
          <a:lstStyle/>
          <a:p>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D9CBA38-5888-4836-87F0-7B8511C33AB1}" type="datetimeFigureOut">
              <a:rPr lang="tr-TR" smtClean="0"/>
              <a:t>24.5.2014</a:t>
            </a:fld>
            <a:endParaRPr lang="tr-TR"/>
          </a:p>
        </p:txBody>
      </p:sp>
      <p:sp>
        <p:nvSpPr>
          <p:cNvPr id="4" name="Footer Placeholder 3"/>
          <p:cNvSpPr>
            <a:spLocks noGrp="1"/>
          </p:cNvSpPr>
          <p:nvPr>
            <p:ph type="ftr" sz="quarter" idx="11"/>
          </p:nvPr>
        </p:nvSpPr>
        <p:spPr>
          <a:xfrm>
            <a:off x="5257800" y="612648"/>
            <a:ext cx="1325880" cy="457200"/>
          </a:xfrm>
        </p:spPr>
        <p:txBody>
          <a:bodyPr/>
          <a:lstStyle/>
          <a:p>
            <a:endParaRPr lang="tr-TR"/>
          </a:p>
        </p:txBody>
      </p:sp>
      <p:sp>
        <p:nvSpPr>
          <p:cNvPr id="5" name="Slide Number Placeholder 4"/>
          <p:cNvSpPr>
            <a:spLocks noGrp="1"/>
          </p:cNvSpPr>
          <p:nvPr>
            <p:ph type="sldNum" sz="quarter" idx="12"/>
          </p:nvPr>
        </p:nvSpPr>
        <p:spPr>
          <a:xfrm>
            <a:off x="8174736" y="2272"/>
            <a:ext cx="762000" cy="365760"/>
          </a:xfrm>
        </p:spPr>
        <p:txBody>
          <a:bodyPr/>
          <a:lstStyle/>
          <a:p>
            <a:fld id="{6CEBD643-1668-4754-AFE2-E8E19467B6C4}"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CBA38-5888-4836-87F0-7B8511C33AB1}" type="datetimeFigureOut">
              <a:rPr lang="tr-TR" smtClean="0"/>
              <a:t>24.5.2014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CEBD643-1668-4754-AFE2-E8E19467B6C4}"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9CBA38-5888-4836-87F0-7B8511C33AB1}" type="datetimeFigureOut">
              <a:rPr lang="tr-TR" smtClean="0"/>
              <a:t>24.5.2014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CEBD643-1668-4754-AFE2-E8E19467B6C4}"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9CBA38-5888-4836-87F0-7B8511C33AB1}" type="datetimeFigureOut">
              <a:rPr lang="tr-TR" smtClean="0"/>
              <a:t>24.5.2014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CEBD643-1668-4754-AFE2-E8E19467B6C4}" type="slidenum">
              <a:rPr lang="tr-TR" smtClean="0"/>
              <a:t>‹#›</a:t>
            </a:fld>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D9CBA38-5888-4836-87F0-7B8511C33AB1}" type="datetimeFigureOut">
              <a:rPr lang="tr-TR" smtClean="0"/>
              <a:t>24.5.2014</a:t>
            </a:fld>
            <a:endParaRPr lang="tr-T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CEBD643-1668-4754-AFE2-E8E19467B6C4}"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cagriozkose@yahoo.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48680"/>
            <a:ext cx="6694553" cy="2817434"/>
          </a:xfrm>
        </p:spPr>
        <p:txBody>
          <a:bodyPr>
            <a:normAutofit/>
          </a:bodyPr>
          <a:lstStyle/>
          <a:p>
            <a:r>
              <a:rPr lang="en-US" dirty="0" smtClean="0"/>
              <a:t>EFL Teachers’ Individually-gu</a:t>
            </a:r>
            <a:r>
              <a:rPr lang="en-US" dirty="0" smtClean="0"/>
              <a:t>ided Activities to </a:t>
            </a:r>
            <a:r>
              <a:rPr lang="tr-TR" dirty="0" smtClean="0"/>
              <a:t>Keep </a:t>
            </a:r>
            <a:r>
              <a:rPr lang="tr-TR" dirty="0" smtClean="0"/>
              <a:t>Their English </a:t>
            </a:r>
            <a:r>
              <a:rPr lang="tr-TR" dirty="0"/>
              <a:t>A</a:t>
            </a:r>
            <a:r>
              <a:rPr lang="tr-TR" dirty="0" smtClean="0"/>
              <a:t>live?</a:t>
            </a:r>
            <a:endParaRPr lang="tr-TR" dirty="0"/>
          </a:p>
        </p:txBody>
      </p:sp>
      <p:sp>
        <p:nvSpPr>
          <p:cNvPr id="3" name="Subtitle 2"/>
          <p:cNvSpPr>
            <a:spLocks noGrp="1"/>
          </p:cNvSpPr>
          <p:nvPr>
            <p:ph type="subTitle" idx="1"/>
          </p:nvPr>
        </p:nvSpPr>
        <p:spPr>
          <a:xfrm>
            <a:off x="611560" y="4221088"/>
            <a:ext cx="5832648" cy="2232248"/>
          </a:xfrm>
        </p:spPr>
        <p:txBody>
          <a:bodyPr>
            <a:normAutofit fontScale="92500" lnSpcReduction="10000"/>
          </a:bodyPr>
          <a:lstStyle/>
          <a:p>
            <a:pPr algn="ctr"/>
            <a:r>
              <a:rPr lang="tr-TR" dirty="0" smtClean="0"/>
              <a:t>Çağrı </a:t>
            </a:r>
            <a:r>
              <a:rPr lang="tr-TR" dirty="0" err="1" smtClean="0"/>
              <a:t>Özköse</a:t>
            </a:r>
            <a:r>
              <a:rPr lang="tr-TR" dirty="0" smtClean="0"/>
              <a:t>-Bıyık, </a:t>
            </a:r>
            <a:r>
              <a:rPr lang="tr-TR" dirty="0" err="1" smtClean="0"/>
              <a:t>Ph.D</a:t>
            </a:r>
            <a:r>
              <a:rPr lang="tr-TR" dirty="0" smtClean="0"/>
              <a:t>.</a:t>
            </a:r>
          </a:p>
          <a:p>
            <a:pPr algn="ctr"/>
            <a:r>
              <a:rPr lang="tr-TR" dirty="0" smtClean="0"/>
              <a:t>Yaşar </a:t>
            </a:r>
            <a:r>
              <a:rPr lang="tr-TR" dirty="0" smtClean="0"/>
              <a:t>University</a:t>
            </a:r>
            <a:r>
              <a:rPr lang="en-US" dirty="0" smtClean="0"/>
              <a:t>, Turkey</a:t>
            </a:r>
          </a:p>
          <a:p>
            <a:pPr algn="ctr"/>
            <a:endParaRPr lang="en-US" dirty="0" smtClean="0"/>
          </a:p>
          <a:p>
            <a:pPr algn="ctr"/>
            <a:r>
              <a:rPr lang="en-US" dirty="0" err="1" smtClean="0"/>
              <a:t>Öner</a:t>
            </a:r>
            <a:r>
              <a:rPr lang="en-US" dirty="0" smtClean="0"/>
              <a:t> </a:t>
            </a:r>
            <a:r>
              <a:rPr lang="en-US" dirty="0" err="1"/>
              <a:t>Uslu</a:t>
            </a:r>
            <a:r>
              <a:rPr lang="en-US" dirty="0"/>
              <a:t>, </a:t>
            </a:r>
            <a:r>
              <a:rPr lang="en-US" dirty="0" smtClean="0"/>
              <a:t>Ph.D.</a:t>
            </a:r>
          </a:p>
          <a:p>
            <a:pPr algn="ctr"/>
            <a:r>
              <a:rPr lang="en-US" dirty="0" smtClean="0"/>
              <a:t>National </a:t>
            </a:r>
            <a:r>
              <a:rPr lang="en-US" dirty="0"/>
              <a:t>Education Directorate in </a:t>
            </a:r>
            <a:r>
              <a:rPr lang="en-US" dirty="0" err="1"/>
              <a:t>Kemalpaşa</a:t>
            </a:r>
            <a:r>
              <a:rPr lang="en-US" dirty="0"/>
              <a:t> </a:t>
            </a:r>
            <a:r>
              <a:rPr lang="en-US" dirty="0" smtClean="0"/>
              <a:t>County, Izmir</a:t>
            </a:r>
            <a:endParaRPr lang="tr-TR" dirty="0"/>
          </a:p>
        </p:txBody>
      </p:sp>
    </p:spTree>
    <p:extLst>
      <p:ext uri="{BB962C8B-B14F-4D97-AF65-F5344CB8AC3E}">
        <p14:creationId xmlns:p14="http://schemas.microsoft.com/office/powerpoint/2010/main" val="1742247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229600" cy="1066800"/>
          </a:xfrm>
        </p:spPr>
        <p:txBody>
          <a:bodyPr/>
          <a:lstStyle/>
          <a:p>
            <a:pPr algn="ctr"/>
            <a:r>
              <a:rPr lang="tr-TR" dirty="0" err="1" smtClean="0">
                <a:solidFill>
                  <a:srgbClr val="0070C0"/>
                </a:solidFill>
              </a:rPr>
              <a:t>Today’s</a:t>
            </a:r>
            <a:r>
              <a:rPr lang="tr-TR" dirty="0" smtClean="0">
                <a:solidFill>
                  <a:srgbClr val="0070C0"/>
                </a:solidFill>
              </a:rPr>
              <a:t> </a:t>
            </a:r>
            <a:r>
              <a:rPr lang="tr-TR" dirty="0" err="1" smtClean="0">
                <a:solidFill>
                  <a:srgbClr val="0070C0"/>
                </a:solidFill>
              </a:rPr>
              <a:t>focus</a:t>
            </a:r>
            <a:r>
              <a:rPr lang="tr-TR" dirty="0" smtClean="0">
                <a:solidFill>
                  <a:srgbClr val="0070C0"/>
                </a:solidFill>
              </a:rPr>
              <a:t>: </a:t>
            </a:r>
            <a:r>
              <a:rPr lang="tr-TR" dirty="0" err="1" smtClean="0">
                <a:solidFill>
                  <a:srgbClr val="0070C0"/>
                </a:solidFill>
              </a:rPr>
              <a:t>Objective</a:t>
            </a:r>
            <a:r>
              <a:rPr lang="tr-TR" dirty="0" smtClean="0">
                <a:solidFill>
                  <a:srgbClr val="0070C0"/>
                </a:solidFill>
              </a:rPr>
              <a:t> 1</a:t>
            </a:r>
            <a:endParaRPr lang="tr-TR" dirty="0">
              <a:solidFill>
                <a:srgbClr val="0070C0"/>
              </a:solidFill>
            </a:endParaRPr>
          </a:p>
        </p:txBody>
      </p:sp>
      <p:sp>
        <p:nvSpPr>
          <p:cNvPr id="3" name="Content Placeholder 2"/>
          <p:cNvSpPr>
            <a:spLocks noGrp="1"/>
          </p:cNvSpPr>
          <p:nvPr>
            <p:ph idx="1"/>
          </p:nvPr>
        </p:nvSpPr>
        <p:spPr>
          <a:xfrm>
            <a:off x="323528" y="1196752"/>
            <a:ext cx="8229600" cy="4325112"/>
          </a:xfrm>
        </p:spPr>
        <p:txBody>
          <a:bodyPr/>
          <a:lstStyle/>
          <a:p>
            <a:r>
              <a:rPr lang="tr-TR" dirty="0" smtClean="0"/>
              <a:t>«EFL </a:t>
            </a:r>
            <a:r>
              <a:rPr lang="tr-TR" dirty="0" err="1" smtClean="0"/>
              <a:t>teachers</a:t>
            </a:r>
            <a:r>
              <a:rPr lang="tr-TR" dirty="0" smtClean="0"/>
              <a:t>’ </a:t>
            </a:r>
            <a:r>
              <a:rPr lang="tr-TR" dirty="0" err="1" smtClean="0"/>
              <a:t>individually</a:t>
            </a:r>
            <a:r>
              <a:rPr lang="tr-TR" dirty="0" smtClean="0"/>
              <a:t> </a:t>
            </a:r>
            <a:r>
              <a:rPr lang="tr-TR" dirty="0" err="1" smtClean="0"/>
              <a:t>guided</a:t>
            </a:r>
            <a:r>
              <a:rPr lang="tr-TR" dirty="0" smtClean="0"/>
              <a:t> </a:t>
            </a:r>
            <a:r>
              <a:rPr lang="tr-TR" dirty="0" err="1" smtClean="0"/>
              <a:t>activities</a:t>
            </a:r>
            <a:r>
              <a:rPr lang="tr-TR" dirty="0" smtClean="0"/>
              <a:t> (</a:t>
            </a:r>
            <a:r>
              <a:rPr lang="tr-TR" dirty="0" err="1" smtClean="0"/>
              <a:t>professional</a:t>
            </a:r>
            <a:r>
              <a:rPr lang="tr-TR" dirty="0" smtClean="0"/>
              <a:t> </a:t>
            </a:r>
            <a:r>
              <a:rPr lang="tr-TR" dirty="0" err="1" smtClean="0"/>
              <a:t>development</a:t>
            </a:r>
            <a:r>
              <a:rPr lang="tr-TR" dirty="0" smtClean="0"/>
              <a:t>)</a:t>
            </a:r>
          </a:p>
          <a:p>
            <a:endParaRPr lang="tr-TR" dirty="0"/>
          </a:p>
          <a:p>
            <a:pPr marL="109728" indent="0">
              <a:buNone/>
            </a:pPr>
            <a:endParaRPr lang="tr-TR" dirty="0"/>
          </a:p>
        </p:txBody>
      </p:sp>
      <p:graphicFrame>
        <p:nvGraphicFramePr>
          <p:cNvPr id="4" name="Diagram 3"/>
          <p:cNvGraphicFramePr/>
          <p:nvPr>
            <p:extLst>
              <p:ext uri="{D42A27DB-BD31-4B8C-83A1-F6EECF244321}">
                <p14:modId xmlns:p14="http://schemas.microsoft.com/office/powerpoint/2010/main" val="1516586166"/>
              </p:ext>
            </p:extLst>
          </p:nvPr>
        </p:nvGraphicFramePr>
        <p:xfrm>
          <a:off x="1475656" y="23488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1260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Selection Criteria</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A) twelve </a:t>
            </a:r>
            <a:r>
              <a:rPr lang="en-US" dirty="0"/>
              <a:t>statistical regions determined by the Turkish Statistical Institute (2009</a:t>
            </a:r>
            <a:r>
              <a:rPr lang="en-US" dirty="0" smtClean="0"/>
              <a:t>)</a:t>
            </a:r>
          </a:p>
          <a:p>
            <a:r>
              <a:rPr lang="en-US" dirty="0" smtClean="0"/>
              <a:t>B) the </a:t>
            </a:r>
            <a:r>
              <a:rPr lang="en-US" dirty="0"/>
              <a:t>location of the teachers (city or rural </a:t>
            </a:r>
            <a:r>
              <a:rPr lang="en-US" dirty="0" smtClean="0"/>
              <a:t>areas), </a:t>
            </a:r>
            <a:r>
              <a:rPr lang="en-US" dirty="0"/>
              <a:t>and </a:t>
            </a:r>
            <a:r>
              <a:rPr lang="en-US" dirty="0" smtClean="0"/>
              <a:t> </a:t>
            </a:r>
          </a:p>
          <a:p>
            <a:r>
              <a:rPr lang="en-US" dirty="0" smtClean="0"/>
              <a:t>C) the </a:t>
            </a:r>
            <a:r>
              <a:rPr lang="en-US" dirty="0"/>
              <a:t>type of institution they work at (state school, private school or university). </a:t>
            </a:r>
            <a:endParaRPr lang="en-US" dirty="0"/>
          </a:p>
        </p:txBody>
      </p:sp>
    </p:spTree>
    <p:extLst>
      <p:ext uri="{BB962C8B-B14F-4D97-AF65-F5344CB8AC3E}">
        <p14:creationId xmlns:p14="http://schemas.microsoft.com/office/powerpoint/2010/main" val="2701841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Cities we collected data</a:t>
            </a:r>
            <a:endParaRPr lang="en-US" dirty="0">
              <a:solidFill>
                <a:srgbClr val="0070C0"/>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3945" y="2392991"/>
            <a:ext cx="6716110" cy="403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968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Participants</a:t>
            </a:r>
            <a:endParaRPr lang="en-US" dirty="0">
              <a:solidFill>
                <a:srgbClr val="0070C0"/>
              </a:solidFill>
            </a:endParaRPr>
          </a:p>
        </p:txBody>
      </p:sp>
      <p:sp>
        <p:nvSpPr>
          <p:cNvPr id="3" name="Content Placeholder 2"/>
          <p:cNvSpPr>
            <a:spLocks noGrp="1"/>
          </p:cNvSpPr>
          <p:nvPr>
            <p:ph idx="1"/>
          </p:nvPr>
        </p:nvSpPr>
        <p:spPr/>
        <p:txBody>
          <a:bodyPr/>
          <a:lstStyle/>
          <a:p>
            <a:pPr marL="109728" indent="0">
              <a:buNone/>
            </a:pPr>
            <a:r>
              <a:rPr lang="tr-TR" dirty="0"/>
              <a:t>14 </a:t>
            </a:r>
            <a:r>
              <a:rPr lang="en-US" dirty="0" smtClean="0"/>
              <a:t>teachers</a:t>
            </a:r>
            <a:r>
              <a:rPr lang="tr-TR" dirty="0" smtClean="0"/>
              <a:t>:</a:t>
            </a:r>
            <a:endParaRPr lang="tr-TR" dirty="0"/>
          </a:p>
          <a:p>
            <a:pPr marL="109728" indent="0">
              <a:buNone/>
            </a:pPr>
            <a:endParaRPr lang="tr-TR" dirty="0"/>
          </a:p>
          <a:p>
            <a:r>
              <a:rPr lang="tr-TR" dirty="0" smtClean="0"/>
              <a:t>3</a:t>
            </a:r>
            <a:r>
              <a:rPr lang="en-US" dirty="0" smtClean="0"/>
              <a:t> instructors at universities</a:t>
            </a:r>
            <a:r>
              <a:rPr lang="tr-TR" dirty="0" smtClean="0"/>
              <a:t>, </a:t>
            </a:r>
            <a:endParaRPr lang="tr-TR" dirty="0"/>
          </a:p>
          <a:p>
            <a:endParaRPr lang="tr-TR" dirty="0"/>
          </a:p>
          <a:p>
            <a:r>
              <a:rPr lang="tr-TR" dirty="0" smtClean="0"/>
              <a:t>3</a:t>
            </a:r>
            <a:r>
              <a:rPr lang="en-US" dirty="0" smtClean="0"/>
              <a:t> MNE teachers</a:t>
            </a:r>
            <a:r>
              <a:rPr lang="tr-TR" dirty="0" smtClean="0"/>
              <a:t>, </a:t>
            </a:r>
            <a:r>
              <a:rPr lang="en-US" dirty="0" smtClean="0"/>
              <a:t>village or small town</a:t>
            </a:r>
            <a:endParaRPr lang="tr-TR" dirty="0"/>
          </a:p>
          <a:p>
            <a:endParaRPr lang="tr-TR" dirty="0"/>
          </a:p>
          <a:p>
            <a:r>
              <a:rPr lang="tr-TR" dirty="0" smtClean="0"/>
              <a:t>6</a:t>
            </a:r>
            <a:r>
              <a:rPr lang="en-US" dirty="0" smtClean="0"/>
              <a:t> MNE teachers, in city centers</a:t>
            </a:r>
          </a:p>
          <a:p>
            <a:endParaRPr lang="tr-TR" dirty="0"/>
          </a:p>
          <a:p>
            <a:r>
              <a:rPr lang="tr-TR" dirty="0" smtClean="0"/>
              <a:t>2</a:t>
            </a:r>
            <a:r>
              <a:rPr lang="en-US" dirty="0" smtClean="0"/>
              <a:t>, in private schools</a:t>
            </a:r>
            <a:endParaRPr lang="en-US" dirty="0"/>
          </a:p>
        </p:txBody>
      </p:sp>
    </p:spTree>
    <p:extLst>
      <p:ext uri="{BB962C8B-B14F-4D97-AF65-F5344CB8AC3E}">
        <p14:creationId xmlns:p14="http://schemas.microsoft.com/office/powerpoint/2010/main" val="2712515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Interview Protocol</a:t>
            </a:r>
            <a:endParaRPr lang="en-US" dirty="0">
              <a:solidFill>
                <a:srgbClr val="0070C0"/>
              </a:solidFill>
            </a:endParaRPr>
          </a:p>
        </p:txBody>
      </p:sp>
      <p:sp>
        <p:nvSpPr>
          <p:cNvPr id="3" name="Content Placeholder 2"/>
          <p:cNvSpPr>
            <a:spLocks noGrp="1"/>
          </p:cNvSpPr>
          <p:nvPr>
            <p:ph idx="1"/>
          </p:nvPr>
        </p:nvSpPr>
        <p:spPr/>
        <p:txBody>
          <a:bodyPr>
            <a:normAutofit/>
          </a:bodyPr>
          <a:lstStyle/>
          <a:p>
            <a:r>
              <a:rPr lang="en-US" dirty="0" smtClean="0"/>
              <a:t>structured interviews </a:t>
            </a:r>
          </a:p>
          <a:p>
            <a:r>
              <a:rPr lang="en-US" dirty="0"/>
              <a:t>q</a:t>
            </a:r>
            <a:r>
              <a:rPr lang="en-US" dirty="0" smtClean="0"/>
              <a:t>uestions developed </a:t>
            </a:r>
            <a:r>
              <a:rPr lang="en-US" dirty="0"/>
              <a:t>by the authors </a:t>
            </a:r>
            <a:endParaRPr lang="en-US" dirty="0" smtClean="0"/>
          </a:p>
          <a:p>
            <a:r>
              <a:rPr lang="en-US" dirty="0" smtClean="0"/>
              <a:t>reviewed </a:t>
            </a:r>
            <a:r>
              <a:rPr lang="en-US" dirty="0"/>
              <a:t>by two field experts </a:t>
            </a:r>
            <a:endParaRPr lang="en-US" dirty="0" smtClean="0"/>
          </a:p>
          <a:p>
            <a:r>
              <a:rPr lang="en-US" dirty="0" smtClean="0"/>
              <a:t>pilot-tested </a:t>
            </a:r>
            <a:r>
              <a:rPr lang="en-US" dirty="0"/>
              <a:t>with a teacher before it was </a:t>
            </a:r>
            <a:r>
              <a:rPr lang="en-US" dirty="0" smtClean="0"/>
              <a:t>used</a:t>
            </a:r>
            <a:endParaRPr lang="en-US" dirty="0"/>
          </a:p>
          <a:p>
            <a:endParaRPr lang="en-US" dirty="0"/>
          </a:p>
          <a:p>
            <a:endParaRPr lang="en-US" dirty="0"/>
          </a:p>
        </p:txBody>
      </p:sp>
    </p:spTree>
    <p:extLst>
      <p:ext uri="{BB962C8B-B14F-4D97-AF65-F5344CB8AC3E}">
        <p14:creationId xmlns:p14="http://schemas.microsoft.com/office/powerpoint/2010/main" val="2449137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Interviews</a:t>
            </a:r>
            <a:endParaRPr lang="en-US" dirty="0">
              <a:solidFill>
                <a:srgbClr val="0070C0"/>
              </a:solidFill>
            </a:endParaRPr>
          </a:p>
        </p:txBody>
      </p:sp>
      <p:sp>
        <p:nvSpPr>
          <p:cNvPr id="3" name="Content Placeholder 2"/>
          <p:cNvSpPr>
            <a:spLocks noGrp="1"/>
          </p:cNvSpPr>
          <p:nvPr>
            <p:ph idx="1"/>
          </p:nvPr>
        </p:nvSpPr>
        <p:spPr/>
        <p:txBody>
          <a:bodyPr/>
          <a:lstStyle/>
          <a:p>
            <a:r>
              <a:rPr lang="en-US" dirty="0"/>
              <a:t>four interviews conducted face-to-face; all others via Skype</a:t>
            </a:r>
          </a:p>
          <a:p>
            <a:r>
              <a:rPr lang="en-US" dirty="0"/>
              <a:t>recorded</a:t>
            </a:r>
          </a:p>
          <a:p>
            <a:r>
              <a:rPr lang="en-US" dirty="0"/>
              <a:t>all of the participants read and signed an informed consent form. </a:t>
            </a:r>
          </a:p>
          <a:p>
            <a:r>
              <a:rPr lang="en-US" dirty="0"/>
              <a:t>the duration of the interviews changed between 45 minutes to 2,5 hours. </a:t>
            </a:r>
          </a:p>
          <a:p>
            <a:endParaRPr lang="en-US" dirty="0"/>
          </a:p>
        </p:txBody>
      </p:sp>
    </p:spTree>
    <p:extLst>
      <p:ext uri="{BB962C8B-B14F-4D97-AF65-F5344CB8AC3E}">
        <p14:creationId xmlns:p14="http://schemas.microsoft.com/office/powerpoint/2010/main" val="4291671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Data analysis</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all interviews were transcribed verbatim</a:t>
            </a:r>
          </a:p>
          <a:p>
            <a:r>
              <a:rPr lang="en-US" dirty="0" smtClean="0"/>
              <a:t>constant </a:t>
            </a:r>
            <a:r>
              <a:rPr lang="en-US" dirty="0"/>
              <a:t>comparison technique using </a:t>
            </a:r>
            <a:r>
              <a:rPr lang="en-US" dirty="0" err="1"/>
              <a:t>Nvivo</a:t>
            </a:r>
            <a:r>
              <a:rPr lang="en-US" dirty="0"/>
              <a:t> 8 </a:t>
            </a:r>
            <a:endParaRPr lang="en-US" dirty="0"/>
          </a:p>
        </p:txBody>
      </p:sp>
    </p:spTree>
    <p:extLst>
      <p:ext uri="{BB962C8B-B14F-4D97-AF65-F5344CB8AC3E}">
        <p14:creationId xmlns:p14="http://schemas.microsoft.com/office/powerpoint/2010/main" val="3457072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Results (Use of English to obtain info)</a:t>
            </a:r>
            <a:endParaRPr lang="en-US" dirty="0">
              <a:solidFill>
                <a:srgbClr val="0070C0"/>
              </a:solidFill>
            </a:endParaRPr>
          </a:p>
        </p:txBody>
      </p:sp>
      <p:sp>
        <p:nvSpPr>
          <p:cNvPr id="3" name="Content Placeholder 2"/>
          <p:cNvSpPr>
            <a:spLocks noGrp="1"/>
          </p:cNvSpPr>
          <p:nvPr>
            <p:ph idx="1"/>
          </p:nvPr>
        </p:nvSpPr>
        <p:spPr/>
        <p:txBody>
          <a:bodyPr/>
          <a:lstStyle/>
          <a:p>
            <a:r>
              <a:rPr lang="en-US" dirty="0"/>
              <a:t>T</a:t>
            </a:r>
            <a:r>
              <a:rPr lang="en-US" dirty="0" smtClean="0"/>
              <a:t>eachers </a:t>
            </a:r>
            <a:r>
              <a:rPr lang="en-US" dirty="0"/>
              <a:t>used English when they needed to reach more reliable and comprehensive information on something and </a:t>
            </a:r>
            <a:endParaRPr lang="en-US" dirty="0" smtClean="0"/>
          </a:p>
          <a:p>
            <a:endParaRPr lang="en-US" dirty="0"/>
          </a:p>
          <a:p>
            <a:r>
              <a:rPr lang="en-US" dirty="0" smtClean="0"/>
              <a:t>Turkish </a:t>
            </a:r>
            <a:r>
              <a:rPr lang="en-US" dirty="0"/>
              <a:t>when they needed local information. </a:t>
            </a:r>
            <a:endParaRPr lang="en-US" dirty="0" smtClean="0"/>
          </a:p>
          <a:p>
            <a:endParaRPr lang="en-US" dirty="0"/>
          </a:p>
          <a:p>
            <a:r>
              <a:rPr lang="en-US" dirty="0" smtClean="0"/>
              <a:t>One </a:t>
            </a:r>
            <a:r>
              <a:rPr lang="en-US" dirty="0"/>
              <a:t>teacher said that “</a:t>
            </a:r>
            <a:r>
              <a:rPr lang="en-US" i="1" dirty="0"/>
              <a:t>I can search things in English because it is more comprehensive.”</a:t>
            </a:r>
            <a:r>
              <a:rPr lang="en-US" dirty="0"/>
              <a:t> </a:t>
            </a:r>
            <a:endParaRPr lang="en-US" dirty="0"/>
          </a:p>
        </p:txBody>
      </p:sp>
    </p:spTree>
    <p:extLst>
      <p:ext uri="{BB962C8B-B14F-4D97-AF65-F5344CB8AC3E}">
        <p14:creationId xmlns:p14="http://schemas.microsoft.com/office/powerpoint/2010/main" val="2837809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Results (Following news)</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a:t>In terms of following the news in English, 9 teachers reported that they check the news </a:t>
            </a:r>
            <a:r>
              <a:rPr lang="en-US" dirty="0" smtClean="0"/>
              <a:t>w</a:t>
            </a:r>
            <a:r>
              <a:rPr lang="en-US" dirty="0"/>
              <a:t>ebsites; however the frequency differed</a:t>
            </a:r>
          </a:p>
          <a:p>
            <a:pPr marL="109728" indent="0">
              <a:buNone/>
            </a:pPr>
            <a:endParaRPr lang="en-US" dirty="0"/>
          </a:p>
          <a:p>
            <a:r>
              <a:rPr lang="en-US" dirty="0" smtClean="0"/>
              <a:t>they </a:t>
            </a:r>
            <a:r>
              <a:rPr lang="en-US" dirty="0"/>
              <a:t>read international papers particularly when there is a serious political event regarding </a:t>
            </a:r>
            <a:r>
              <a:rPr lang="en-US" dirty="0" smtClean="0"/>
              <a:t>Turkey</a:t>
            </a:r>
          </a:p>
          <a:p>
            <a:endParaRPr lang="en-US" dirty="0" smtClean="0"/>
          </a:p>
          <a:p>
            <a:r>
              <a:rPr lang="en-US" dirty="0" smtClean="0"/>
              <a:t>4 teachers </a:t>
            </a:r>
            <a:r>
              <a:rPr lang="en-US" dirty="0"/>
              <a:t>said that they read news in English three or four times a week. </a:t>
            </a:r>
          </a:p>
        </p:txBody>
      </p:sp>
    </p:spTree>
    <p:extLst>
      <p:ext uri="{BB962C8B-B14F-4D97-AF65-F5344CB8AC3E}">
        <p14:creationId xmlns:p14="http://schemas.microsoft.com/office/powerpoint/2010/main" val="2386633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rgbClr val="0070C0"/>
                </a:solidFill>
              </a:rPr>
              <a:t>Results (Using interactive tools)</a:t>
            </a:r>
            <a:endParaRPr lang="en-US" dirty="0">
              <a:solidFill>
                <a:srgbClr val="0070C0"/>
              </a:solidFill>
            </a:endParaRPr>
          </a:p>
        </p:txBody>
      </p:sp>
      <p:sp>
        <p:nvSpPr>
          <p:cNvPr id="3" name="Content Placeholder 2"/>
          <p:cNvSpPr>
            <a:spLocks noGrp="1"/>
          </p:cNvSpPr>
          <p:nvPr>
            <p:ph idx="1"/>
          </p:nvPr>
        </p:nvSpPr>
        <p:spPr/>
        <p:txBody>
          <a:bodyPr>
            <a:normAutofit lnSpcReduction="10000"/>
          </a:bodyPr>
          <a:lstStyle/>
          <a:p>
            <a:r>
              <a:rPr lang="en-US" dirty="0" smtClean="0"/>
              <a:t>Teachers use forums more often than blogs and wikis.</a:t>
            </a:r>
          </a:p>
          <a:p>
            <a:r>
              <a:rPr lang="en-US" dirty="0" smtClean="0"/>
              <a:t>Passive users of forums, wikis; one way</a:t>
            </a:r>
          </a:p>
          <a:p>
            <a:endParaRPr lang="en-US" dirty="0"/>
          </a:p>
          <a:p>
            <a:r>
              <a:rPr lang="en-US" dirty="0" smtClean="0"/>
              <a:t>2 follow blogs in English</a:t>
            </a:r>
          </a:p>
          <a:p>
            <a:endParaRPr lang="en-US" dirty="0"/>
          </a:p>
          <a:p>
            <a:r>
              <a:rPr lang="en-US" dirty="0" smtClean="0"/>
              <a:t>7 uses </a:t>
            </a:r>
            <a:r>
              <a:rPr lang="en-US" dirty="0" err="1" smtClean="0"/>
              <a:t>wikipedia</a:t>
            </a:r>
            <a:endParaRPr lang="en-US" dirty="0" smtClean="0"/>
          </a:p>
          <a:p>
            <a:endParaRPr lang="en-US" dirty="0"/>
          </a:p>
          <a:p>
            <a:r>
              <a:rPr lang="en-US" i="1" dirty="0"/>
              <a:t>“I skim through forums to obtain lesson plans and materials”</a:t>
            </a:r>
            <a:r>
              <a:rPr lang="en-US" dirty="0" smtClean="0"/>
              <a:t> </a:t>
            </a:r>
            <a:endParaRPr lang="en-US" dirty="0"/>
          </a:p>
        </p:txBody>
      </p:sp>
    </p:spTree>
    <p:extLst>
      <p:ext uri="{BB962C8B-B14F-4D97-AF65-F5344CB8AC3E}">
        <p14:creationId xmlns:p14="http://schemas.microsoft.com/office/powerpoint/2010/main" val="1694440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Marie </a:t>
            </a:r>
            <a:r>
              <a:rPr lang="tr-TR" dirty="0" err="1" smtClean="0"/>
              <a:t>Curie</a:t>
            </a:r>
            <a:r>
              <a:rPr lang="tr-TR" dirty="0" smtClean="0"/>
              <a:t> </a:t>
            </a:r>
            <a:r>
              <a:rPr lang="tr-TR" dirty="0" err="1" smtClean="0"/>
              <a:t>Career</a:t>
            </a:r>
            <a:r>
              <a:rPr lang="tr-TR" dirty="0" smtClean="0"/>
              <a:t> Integration Grant</a:t>
            </a:r>
            <a:endParaRPr lang="tr-TR" dirty="0"/>
          </a:p>
        </p:txBody>
      </p:sp>
      <p:sp>
        <p:nvSpPr>
          <p:cNvPr id="3" name="Content Placeholder 2"/>
          <p:cNvSpPr>
            <a:spLocks noGrp="1"/>
          </p:cNvSpPr>
          <p:nvPr>
            <p:ph idx="1"/>
          </p:nvPr>
        </p:nvSpPr>
        <p:spPr/>
        <p:txBody>
          <a:bodyPr/>
          <a:lstStyle/>
          <a:p>
            <a:endParaRPr lang="tr-TR" dirty="0" smtClean="0"/>
          </a:p>
          <a:p>
            <a:r>
              <a:rPr lang="tr-TR" dirty="0" err="1" smtClean="0"/>
              <a:t>Scholars</a:t>
            </a:r>
            <a:r>
              <a:rPr lang="tr-TR" dirty="0" smtClean="0"/>
              <a:t> </a:t>
            </a:r>
            <a:r>
              <a:rPr lang="tr-TR" dirty="0" err="1" smtClean="0"/>
              <a:t>coming</a:t>
            </a:r>
            <a:r>
              <a:rPr lang="tr-TR" dirty="0" smtClean="0"/>
              <a:t> </a:t>
            </a:r>
            <a:r>
              <a:rPr lang="tr-TR" dirty="0" err="1" smtClean="0"/>
              <a:t>to</a:t>
            </a:r>
            <a:r>
              <a:rPr lang="tr-TR" dirty="0" smtClean="0"/>
              <a:t> Europe </a:t>
            </a:r>
            <a:r>
              <a:rPr lang="tr-TR" dirty="0" err="1" smtClean="0"/>
              <a:t>and</a:t>
            </a:r>
            <a:r>
              <a:rPr lang="tr-TR" dirty="0" smtClean="0"/>
              <a:t> </a:t>
            </a:r>
            <a:r>
              <a:rPr lang="tr-TR" dirty="0" err="1" smtClean="0"/>
              <a:t>the</a:t>
            </a:r>
            <a:r>
              <a:rPr lang="tr-TR" dirty="0"/>
              <a:t> </a:t>
            </a:r>
            <a:r>
              <a:rPr lang="tr-TR" dirty="0" err="1" smtClean="0"/>
              <a:t>Associate</a:t>
            </a:r>
            <a:r>
              <a:rPr lang="tr-TR" dirty="0" smtClean="0"/>
              <a:t> </a:t>
            </a:r>
            <a:r>
              <a:rPr lang="tr-TR" dirty="0" err="1" smtClean="0"/>
              <a:t>Countries</a:t>
            </a:r>
            <a:r>
              <a:rPr lang="tr-TR" dirty="0" smtClean="0"/>
              <a:t> </a:t>
            </a:r>
            <a:r>
              <a:rPr lang="tr-TR" dirty="0" err="1" smtClean="0"/>
              <a:t>from</a:t>
            </a:r>
            <a:r>
              <a:rPr lang="tr-TR" dirty="0" smtClean="0"/>
              <a:t> </a:t>
            </a:r>
            <a:r>
              <a:rPr lang="tr-TR" dirty="0" err="1" smtClean="0"/>
              <a:t>other</a:t>
            </a:r>
            <a:r>
              <a:rPr lang="tr-TR" dirty="0" smtClean="0"/>
              <a:t> </a:t>
            </a:r>
            <a:r>
              <a:rPr lang="tr-TR" dirty="0" err="1" smtClean="0"/>
              <a:t>countries</a:t>
            </a:r>
            <a:endParaRPr lang="tr-TR" dirty="0" smtClean="0"/>
          </a:p>
          <a:p>
            <a:endParaRPr lang="tr-TR" dirty="0" smtClean="0"/>
          </a:p>
          <a:p>
            <a:r>
              <a:rPr lang="tr-TR" dirty="0" err="1" smtClean="0"/>
              <a:t>Scholars</a:t>
            </a:r>
            <a:r>
              <a:rPr lang="tr-TR" dirty="0" smtClean="0"/>
              <a:t> </a:t>
            </a:r>
            <a:r>
              <a:rPr lang="tr-TR" dirty="0" err="1" smtClean="0"/>
              <a:t>moving</a:t>
            </a:r>
            <a:r>
              <a:rPr lang="tr-TR" dirty="0" smtClean="0"/>
              <a:t> </a:t>
            </a:r>
            <a:r>
              <a:rPr lang="tr-TR" dirty="0" err="1" smtClean="0"/>
              <a:t>within</a:t>
            </a:r>
            <a:r>
              <a:rPr lang="tr-TR" dirty="0" smtClean="0"/>
              <a:t> </a:t>
            </a:r>
            <a:r>
              <a:rPr lang="tr-TR" dirty="0" err="1" smtClean="0"/>
              <a:t>European</a:t>
            </a:r>
            <a:r>
              <a:rPr lang="tr-TR" dirty="0" smtClean="0"/>
              <a:t> </a:t>
            </a:r>
            <a:r>
              <a:rPr lang="tr-TR" dirty="0" err="1" smtClean="0"/>
              <a:t>countries</a:t>
            </a:r>
            <a:r>
              <a:rPr lang="tr-TR" dirty="0" smtClean="0"/>
              <a:t> </a:t>
            </a:r>
          </a:p>
          <a:p>
            <a:endParaRPr lang="tr-TR" dirty="0" smtClean="0"/>
          </a:p>
          <a:p>
            <a:r>
              <a:rPr lang="tr-TR" dirty="0" err="1" smtClean="0"/>
              <a:t>Within</a:t>
            </a:r>
            <a:r>
              <a:rPr lang="tr-TR" dirty="0" smtClean="0"/>
              <a:t> </a:t>
            </a:r>
            <a:r>
              <a:rPr lang="tr-TR" dirty="0" err="1" smtClean="0"/>
              <a:t>the</a:t>
            </a:r>
            <a:r>
              <a:rPr lang="tr-TR" dirty="0" smtClean="0"/>
              <a:t> </a:t>
            </a:r>
            <a:r>
              <a:rPr lang="tr-TR" dirty="0" err="1" smtClean="0"/>
              <a:t>first</a:t>
            </a:r>
            <a:r>
              <a:rPr lang="tr-TR" dirty="0" smtClean="0"/>
              <a:t> </a:t>
            </a:r>
            <a:r>
              <a:rPr lang="tr-TR" dirty="0" err="1" smtClean="0"/>
              <a:t>year</a:t>
            </a:r>
            <a:r>
              <a:rPr lang="tr-TR" dirty="0" smtClean="0"/>
              <a:t> of </a:t>
            </a:r>
            <a:r>
              <a:rPr lang="tr-TR" dirty="0" err="1" smtClean="0"/>
              <a:t>their</a:t>
            </a:r>
            <a:r>
              <a:rPr lang="tr-TR" dirty="0" smtClean="0"/>
              <a:t> </a:t>
            </a:r>
            <a:r>
              <a:rPr lang="tr-TR" dirty="0" err="1" smtClean="0"/>
              <a:t>career</a:t>
            </a:r>
            <a:endParaRPr lang="tr-TR" dirty="0" smtClean="0"/>
          </a:p>
          <a:p>
            <a:endParaRPr lang="tr-TR" dirty="0" smtClean="0"/>
          </a:p>
          <a:p>
            <a:r>
              <a:rPr lang="tr-TR" dirty="0" smtClean="0"/>
              <a:t>Applications </a:t>
            </a:r>
            <a:r>
              <a:rPr lang="tr-TR" dirty="0" err="1" smtClean="0"/>
              <a:t>twice</a:t>
            </a:r>
            <a:r>
              <a:rPr lang="tr-TR" dirty="0" smtClean="0"/>
              <a:t> a </a:t>
            </a:r>
            <a:r>
              <a:rPr lang="tr-TR" dirty="0" err="1" smtClean="0"/>
              <a:t>year</a:t>
            </a:r>
            <a:r>
              <a:rPr lang="tr-TR" dirty="0" smtClean="0"/>
              <a:t>: </a:t>
            </a:r>
            <a:r>
              <a:rPr lang="tr-TR" dirty="0" err="1" smtClean="0"/>
              <a:t>September</a:t>
            </a:r>
            <a:r>
              <a:rPr lang="tr-TR" dirty="0" smtClean="0"/>
              <a:t> </a:t>
            </a:r>
            <a:r>
              <a:rPr lang="tr-TR" dirty="0" err="1" smtClean="0"/>
              <a:t>and</a:t>
            </a:r>
            <a:r>
              <a:rPr lang="tr-TR" dirty="0"/>
              <a:t> </a:t>
            </a:r>
            <a:r>
              <a:rPr lang="tr-TR" dirty="0" err="1" smtClean="0"/>
              <a:t>March</a:t>
            </a:r>
            <a:endParaRPr lang="tr-TR" dirty="0" smtClean="0"/>
          </a:p>
          <a:p>
            <a:endParaRPr lang="tr-TR" dirty="0"/>
          </a:p>
        </p:txBody>
      </p:sp>
    </p:spTree>
    <p:extLst>
      <p:ext uri="{BB962C8B-B14F-4D97-AF65-F5344CB8AC3E}">
        <p14:creationId xmlns:p14="http://schemas.microsoft.com/office/powerpoint/2010/main" val="1466317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rgbClr val="0070C0"/>
                </a:solidFill>
              </a:rPr>
              <a:t>Results (Emails, social media, Apps)</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8 teachers get e-mails in English but do not pay attention.</a:t>
            </a:r>
          </a:p>
          <a:p>
            <a:r>
              <a:rPr lang="en-US" dirty="0" smtClean="0"/>
              <a:t>6 teachers use social media for interactions with English speaking people.</a:t>
            </a:r>
          </a:p>
          <a:p>
            <a:endParaRPr lang="en-US" dirty="0" smtClean="0"/>
          </a:p>
          <a:p>
            <a:r>
              <a:rPr lang="en-US" dirty="0"/>
              <a:t>As for mobile applications, instructors and younger teachers tend to use applications such as TED talks. A few teachers utilized only dictionaries as mobile </a:t>
            </a:r>
            <a:r>
              <a:rPr lang="en-US" dirty="0" smtClean="0"/>
              <a:t>applications.</a:t>
            </a:r>
            <a:endParaRPr lang="en-US" dirty="0"/>
          </a:p>
        </p:txBody>
      </p:sp>
    </p:spTree>
    <p:extLst>
      <p:ext uri="{BB962C8B-B14F-4D97-AF65-F5344CB8AC3E}">
        <p14:creationId xmlns:p14="http://schemas.microsoft.com/office/powerpoint/2010/main" val="2079362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Results (Reading printed materials)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4 teachers </a:t>
            </a:r>
          </a:p>
          <a:p>
            <a:endParaRPr lang="en-US" dirty="0"/>
          </a:p>
          <a:p>
            <a:r>
              <a:rPr lang="en-US" dirty="0"/>
              <a:t>Teachers who get their master’s degrees read academic publications </a:t>
            </a:r>
            <a:endParaRPr lang="en-US" dirty="0" smtClean="0"/>
          </a:p>
          <a:p>
            <a:endParaRPr lang="en-US" dirty="0" smtClean="0"/>
          </a:p>
          <a:p>
            <a:r>
              <a:rPr lang="en-US" dirty="0" smtClean="0"/>
              <a:t>3 teachers </a:t>
            </a:r>
            <a:r>
              <a:rPr lang="en-US" dirty="0"/>
              <a:t>prefer reading novels in their original </a:t>
            </a:r>
            <a:r>
              <a:rPr lang="en-US" dirty="0" smtClean="0"/>
              <a:t>language</a:t>
            </a:r>
          </a:p>
          <a:p>
            <a:endParaRPr lang="en-US" dirty="0" smtClean="0"/>
          </a:p>
          <a:p>
            <a:r>
              <a:rPr lang="en-US" dirty="0"/>
              <a:t>Teachers who live in rural areas can hardly find magazines and books in local bookstores; however they are able to obtain them via online shopping. </a:t>
            </a:r>
          </a:p>
          <a:p>
            <a:endParaRPr lang="en-US" dirty="0"/>
          </a:p>
        </p:txBody>
      </p:sp>
    </p:spTree>
    <p:extLst>
      <p:ext uri="{BB962C8B-B14F-4D97-AF65-F5344CB8AC3E}">
        <p14:creationId xmlns:p14="http://schemas.microsoft.com/office/powerpoint/2010/main" val="3760843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Results (Interactions)</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6 </a:t>
            </a:r>
            <a:r>
              <a:rPr lang="en-US" dirty="0"/>
              <a:t>teachers </a:t>
            </a:r>
            <a:r>
              <a:rPr lang="en-US" dirty="0" smtClean="0"/>
              <a:t>have </a:t>
            </a:r>
            <a:r>
              <a:rPr lang="en-US" dirty="0"/>
              <a:t>friends to communicate in English on social media</a:t>
            </a:r>
            <a:r>
              <a:rPr lang="en-US" dirty="0" smtClean="0"/>
              <a:t>.</a:t>
            </a:r>
          </a:p>
          <a:p>
            <a:endParaRPr lang="en-US" dirty="0" smtClean="0"/>
          </a:p>
          <a:p>
            <a:r>
              <a:rPr lang="en-US" dirty="0" smtClean="0"/>
              <a:t>teachers </a:t>
            </a:r>
            <a:r>
              <a:rPr lang="en-US" dirty="0"/>
              <a:t>who work in rural areas have very little opportunity to communicate with foreigners in English. </a:t>
            </a:r>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3000601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Some observations &amp; discussion</a:t>
            </a:r>
            <a:endParaRPr lang="en-US"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r>
              <a:rPr lang="en-US" dirty="0"/>
              <a:t>T</a:t>
            </a:r>
            <a:r>
              <a:rPr lang="en-US" dirty="0" smtClean="0"/>
              <a:t>eachers </a:t>
            </a:r>
            <a:r>
              <a:rPr lang="en-US" dirty="0"/>
              <a:t>who work in private schools and at universities are more versatile in terms of individually-guided activities and tend to get involved in these more often. </a:t>
            </a:r>
            <a:endParaRPr lang="en-US" dirty="0" smtClean="0"/>
          </a:p>
          <a:p>
            <a:endParaRPr lang="en-US" dirty="0"/>
          </a:p>
          <a:p>
            <a:r>
              <a:rPr lang="en-US" dirty="0" smtClean="0"/>
              <a:t>Teachers </a:t>
            </a:r>
            <a:r>
              <a:rPr lang="en-US" dirty="0"/>
              <a:t>who raise small children hardly have any opportunities for individually-guided activities outside the school. </a:t>
            </a:r>
            <a:endParaRPr lang="en-US" dirty="0" smtClean="0"/>
          </a:p>
          <a:p>
            <a:endParaRPr lang="en-US" dirty="0"/>
          </a:p>
          <a:p>
            <a:r>
              <a:rPr lang="en-US" dirty="0" smtClean="0"/>
              <a:t>Teachers </a:t>
            </a:r>
            <a:r>
              <a:rPr lang="en-US" dirty="0"/>
              <a:t>who work at state schools do not have much motivation for professional development since the conditions do not let them transfer these newly-gained experiences to the learning environment. </a:t>
            </a:r>
            <a:endParaRPr lang="en-US" dirty="0" smtClean="0"/>
          </a:p>
          <a:p>
            <a:endParaRPr lang="en-US" dirty="0"/>
          </a:p>
          <a:p>
            <a:endParaRPr lang="en-US" dirty="0"/>
          </a:p>
        </p:txBody>
      </p:sp>
    </p:spTree>
    <p:extLst>
      <p:ext uri="{BB962C8B-B14F-4D97-AF65-F5344CB8AC3E}">
        <p14:creationId xmlns:p14="http://schemas.microsoft.com/office/powerpoint/2010/main" val="582384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What do we suggest?</a:t>
            </a:r>
            <a:endParaRPr lang="en-US"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a:t>V</a:t>
            </a:r>
            <a:r>
              <a:rPr lang="en-US" dirty="0" smtClean="0"/>
              <a:t>irtual </a:t>
            </a:r>
            <a:r>
              <a:rPr lang="en-US" dirty="0"/>
              <a:t>platforms that can provide them the opportunity for professional development such as </a:t>
            </a:r>
            <a:r>
              <a:rPr lang="en-US" dirty="0">
                <a:solidFill>
                  <a:srgbClr val="FF0000"/>
                </a:solidFill>
              </a:rPr>
              <a:t>webinars. </a:t>
            </a:r>
            <a:endParaRPr lang="en-US" dirty="0" smtClean="0">
              <a:solidFill>
                <a:srgbClr val="FF0000"/>
              </a:solidFill>
            </a:endParaRPr>
          </a:p>
          <a:p>
            <a:endParaRPr lang="en-US" dirty="0"/>
          </a:p>
          <a:p>
            <a:r>
              <a:rPr lang="en-US" dirty="0" smtClean="0">
                <a:solidFill>
                  <a:srgbClr val="FF0000"/>
                </a:solidFill>
              </a:rPr>
              <a:t>Awareness</a:t>
            </a:r>
            <a:r>
              <a:rPr lang="en-US" dirty="0" smtClean="0"/>
              <a:t> </a:t>
            </a:r>
            <a:r>
              <a:rPr lang="en-US" dirty="0"/>
              <a:t>towards the importance of individually-guided activities needs to be </a:t>
            </a:r>
            <a:r>
              <a:rPr lang="en-US" dirty="0" smtClean="0"/>
              <a:t>raised.</a:t>
            </a:r>
          </a:p>
          <a:p>
            <a:endParaRPr lang="en-US" dirty="0"/>
          </a:p>
          <a:p>
            <a:r>
              <a:rPr lang="en-US" dirty="0" smtClean="0"/>
              <a:t> Teachers </a:t>
            </a:r>
            <a:r>
              <a:rPr lang="en-US" dirty="0"/>
              <a:t>also need to get familiarized with technological tools available out there for forums, blogs, wikis, etc. This can be obtained through a </a:t>
            </a:r>
            <a:r>
              <a:rPr lang="en-US" dirty="0">
                <a:solidFill>
                  <a:srgbClr val="FF0000"/>
                </a:solidFill>
              </a:rPr>
              <a:t>website</a:t>
            </a:r>
            <a:r>
              <a:rPr lang="en-US" dirty="0"/>
              <a:t> designed specifically for the needs of EFL teachers.</a:t>
            </a:r>
          </a:p>
          <a:p>
            <a:endParaRPr lang="en-US" dirty="0"/>
          </a:p>
        </p:txBody>
      </p:sp>
    </p:spTree>
    <p:extLst>
      <p:ext uri="{BB962C8B-B14F-4D97-AF65-F5344CB8AC3E}">
        <p14:creationId xmlns:p14="http://schemas.microsoft.com/office/powerpoint/2010/main" val="2200517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70C0"/>
                </a:solidFill>
              </a:rPr>
              <a:t>Thank you for listening.</a:t>
            </a:r>
            <a:endParaRPr lang="en-US" dirty="0">
              <a:solidFill>
                <a:srgbClr val="0070C0"/>
              </a:solidFill>
            </a:endParaRPr>
          </a:p>
        </p:txBody>
      </p:sp>
      <p:sp>
        <p:nvSpPr>
          <p:cNvPr id="3" name="Content Placeholder 2"/>
          <p:cNvSpPr>
            <a:spLocks noGrp="1"/>
          </p:cNvSpPr>
          <p:nvPr>
            <p:ph idx="1"/>
          </p:nvPr>
        </p:nvSpPr>
        <p:spPr/>
        <p:txBody>
          <a:bodyPr/>
          <a:lstStyle/>
          <a:p>
            <a:endParaRPr lang="en-US" dirty="0" smtClean="0"/>
          </a:p>
          <a:p>
            <a:r>
              <a:rPr lang="en-US" dirty="0" smtClean="0"/>
              <a:t>Contact Information</a:t>
            </a:r>
          </a:p>
          <a:p>
            <a:endParaRPr lang="en-US" dirty="0"/>
          </a:p>
          <a:p>
            <a:pPr marL="109728" indent="0">
              <a:buNone/>
            </a:pPr>
            <a:r>
              <a:rPr lang="en-US" dirty="0" smtClean="0"/>
              <a:t>Dr. </a:t>
            </a:r>
            <a:r>
              <a:rPr lang="en-US" dirty="0" err="1" smtClean="0"/>
              <a:t>Cagri</a:t>
            </a:r>
            <a:r>
              <a:rPr lang="en-US" dirty="0" smtClean="0"/>
              <a:t> </a:t>
            </a:r>
            <a:r>
              <a:rPr lang="en-US" dirty="0" err="1" smtClean="0"/>
              <a:t>Ozkose-Biyik</a:t>
            </a:r>
            <a:endParaRPr lang="en-US" dirty="0" smtClean="0"/>
          </a:p>
          <a:p>
            <a:pPr marL="109728" indent="0">
              <a:buNone/>
            </a:pPr>
            <a:r>
              <a:rPr lang="en-US" dirty="0" err="1" smtClean="0"/>
              <a:t>Yasar</a:t>
            </a:r>
            <a:r>
              <a:rPr lang="en-US" dirty="0" smtClean="0"/>
              <a:t> University</a:t>
            </a:r>
          </a:p>
          <a:p>
            <a:pPr marL="109728" indent="0">
              <a:buNone/>
            </a:pPr>
            <a:r>
              <a:rPr lang="en-US" dirty="0" smtClean="0"/>
              <a:t>School of Arts and Sciences</a:t>
            </a:r>
          </a:p>
          <a:p>
            <a:pPr marL="109728" indent="0">
              <a:buNone/>
            </a:pPr>
            <a:r>
              <a:rPr lang="en-US" dirty="0" smtClean="0"/>
              <a:t>Department of Science Culture</a:t>
            </a:r>
          </a:p>
          <a:p>
            <a:r>
              <a:rPr lang="en-US" dirty="0" smtClean="0">
                <a:hlinkClick r:id="rId2"/>
              </a:rPr>
              <a:t>cagriozkose@yahoo.com</a:t>
            </a:r>
            <a:endParaRPr lang="en-US" dirty="0" smtClean="0"/>
          </a:p>
        </p:txBody>
      </p:sp>
    </p:spTree>
    <p:extLst>
      <p:ext uri="{BB962C8B-B14F-4D97-AF65-F5344CB8AC3E}">
        <p14:creationId xmlns:p14="http://schemas.microsoft.com/office/powerpoint/2010/main" val="1721755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EF’s methodology</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EF English Proficiency Index calculates a country’s average adult English skill level using data from three different EF English tests completed by hundreds of thousands of adults every year. Two tests are open to any internet user for free. The third is an online placement test used by EF during the enrollment process before students start an English course. All three include grammar, vocabulary, reading, and listening sections. The online placement test is a 30-question adaptive exam, so each student’s questions are adjusted in difficulty according to his previous correct and incorrect answers. The two non-adaptive tests are 60 and 70 questions in length. All scores have been validated against EF’s course levels. The test administration is identical for all three tests with students completing the exam on their own computers at home. There is no incentive for students to artificially inflate their scores on these low-stakes tests by cheating or cramming as the results do not lead to certification or admission to a program. </a:t>
            </a:r>
            <a:br>
              <a:rPr lang="en-US" dirty="0"/>
            </a:br>
            <a:r>
              <a:rPr lang="en-US" dirty="0"/>
              <a:t/>
            </a:r>
            <a:br>
              <a:rPr lang="en-US" dirty="0"/>
            </a:br>
            <a:endParaRPr lang="en-US" dirty="0"/>
          </a:p>
          <a:p>
            <a:endParaRPr lang="en-US" dirty="0"/>
          </a:p>
        </p:txBody>
      </p:sp>
    </p:spTree>
    <p:extLst>
      <p:ext uri="{BB962C8B-B14F-4D97-AF65-F5344CB8AC3E}">
        <p14:creationId xmlns:p14="http://schemas.microsoft.com/office/powerpoint/2010/main" val="2291396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of the Project:</a:t>
            </a:r>
            <a:endParaRPr lang="en-US" dirty="0"/>
          </a:p>
        </p:txBody>
      </p:sp>
      <p:sp>
        <p:nvSpPr>
          <p:cNvPr id="3" name="Content Placeholder 2"/>
          <p:cNvSpPr>
            <a:spLocks noGrp="1"/>
          </p:cNvSpPr>
          <p:nvPr>
            <p:ph idx="1"/>
          </p:nvPr>
        </p:nvSpPr>
        <p:spPr/>
        <p:txBody>
          <a:bodyPr/>
          <a:lstStyle/>
          <a:p>
            <a:r>
              <a:rPr lang="en-US" dirty="0" err="1" smtClean="0"/>
              <a:t>Revitilizing</a:t>
            </a:r>
            <a:r>
              <a:rPr lang="en-US" dirty="0" smtClean="0"/>
              <a:t> EFL Teachers’ Professional Development </a:t>
            </a:r>
            <a:r>
              <a:rPr lang="en-US" dirty="0"/>
              <a:t>in </a:t>
            </a:r>
            <a:r>
              <a:rPr lang="en-US" dirty="0" smtClean="0"/>
              <a:t>Europe through Innovative Programs</a:t>
            </a:r>
            <a:endParaRPr lang="en-US" dirty="0"/>
          </a:p>
        </p:txBody>
      </p:sp>
    </p:spTree>
    <p:extLst>
      <p:ext uri="{BB962C8B-B14F-4D97-AF65-F5344CB8AC3E}">
        <p14:creationId xmlns:p14="http://schemas.microsoft.com/office/powerpoint/2010/main" val="2373269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An </a:t>
            </a:r>
            <a:r>
              <a:rPr lang="tr-TR" dirty="0" err="1" smtClean="0"/>
              <a:t>interdisciplinary</a:t>
            </a:r>
            <a:r>
              <a:rPr lang="tr-TR" dirty="0" smtClean="0"/>
              <a:t> </a:t>
            </a:r>
            <a:r>
              <a:rPr lang="tr-TR" dirty="0" err="1" smtClean="0"/>
              <a:t>approach</a:t>
            </a:r>
            <a:r>
              <a:rPr lang="tr-TR" dirty="0" smtClean="0"/>
              <a:t>…</a:t>
            </a:r>
            <a:endParaRPr lang="tr-T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3136881"/>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6187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solidFill>
                  <a:srgbClr val="0070C0"/>
                </a:solidFill>
              </a:rPr>
              <a:t>Project </a:t>
            </a:r>
            <a:r>
              <a:rPr lang="tr-TR" dirty="0" err="1" smtClean="0">
                <a:solidFill>
                  <a:srgbClr val="0070C0"/>
                </a:solidFill>
              </a:rPr>
              <a:t>Objectives</a:t>
            </a:r>
            <a:endParaRPr lang="tr-TR" dirty="0">
              <a:solidFill>
                <a:srgbClr val="0070C0"/>
              </a:solidFill>
            </a:endParaRPr>
          </a:p>
        </p:txBody>
      </p:sp>
      <p:sp>
        <p:nvSpPr>
          <p:cNvPr id="3" name="Content Placeholder 2"/>
          <p:cNvSpPr>
            <a:spLocks noGrp="1"/>
          </p:cNvSpPr>
          <p:nvPr>
            <p:ph idx="1"/>
          </p:nvPr>
        </p:nvSpPr>
        <p:spPr/>
        <p:txBody>
          <a:bodyPr/>
          <a:lstStyle/>
          <a:p>
            <a:r>
              <a:rPr lang="en-US" b="1" dirty="0" smtClean="0">
                <a:solidFill>
                  <a:srgbClr val="0070C0"/>
                </a:solidFill>
              </a:rPr>
              <a:t>Objective </a:t>
            </a:r>
            <a:r>
              <a:rPr lang="en-US" b="1" dirty="0">
                <a:solidFill>
                  <a:srgbClr val="0070C0"/>
                </a:solidFill>
              </a:rPr>
              <a:t>1: </a:t>
            </a:r>
            <a:r>
              <a:rPr lang="en-US" b="1" dirty="0"/>
              <a:t>Investigating foreign language teachers’ professional development activities in Turkey in order to identify any needs for new professional development </a:t>
            </a:r>
            <a:r>
              <a:rPr lang="en-US" b="1" dirty="0" smtClean="0"/>
              <a:t>programs</a:t>
            </a:r>
            <a:endParaRPr lang="tr-TR" b="1" dirty="0" smtClean="0"/>
          </a:p>
          <a:p>
            <a:endParaRPr lang="tr-TR" b="1" dirty="0"/>
          </a:p>
          <a:p>
            <a:r>
              <a:rPr lang="tr-TR" b="1" dirty="0" err="1"/>
              <a:t>i</a:t>
            </a:r>
            <a:r>
              <a:rPr lang="tr-TR" b="1" dirty="0" err="1" smtClean="0"/>
              <a:t>ndividually</a:t>
            </a:r>
            <a:r>
              <a:rPr lang="tr-TR" b="1" dirty="0" smtClean="0"/>
              <a:t> </a:t>
            </a:r>
            <a:r>
              <a:rPr lang="tr-TR" b="1" dirty="0" err="1" smtClean="0"/>
              <a:t>guided</a:t>
            </a:r>
            <a:r>
              <a:rPr lang="tr-TR" b="1" dirty="0" smtClean="0"/>
              <a:t> </a:t>
            </a:r>
            <a:r>
              <a:rPr lang="tr-TR" b="1" dirty="0" err="1" smtClean="0"/>
              <a:t>activities</a:t>
            </a:r>
            <a:endParaRPr lang="tr-TR" b="1" dirty="0" smtClean="0"/>
          </a:p>
          <a:p>
            <a:r>
              <a:rPr lang="tr-TR" b="1" dirty="0" err="1" smtClean="0"/>
              <a:t>transcendence</a:t>
            </a:r>
            <a:endParaRPr lang="tr-TR" dirty="0"/>
          </a:p>
          <a:p>
            <a:endParaRPr lang="tr-TR" dirty="0"/>
          </a:p>
        </p:txBody>
      </p:sp>
    </p:spTree>
    <p:extLst>
      <p:ext uri="{BB962C8B-B14F-4D97-AF65-F5344CB8AC3E}">
        <p14:creationId xmlns:p14="http://schemas.microsoft.com/office/powerpoint/2010/main" val="125595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solidFill>
                  <a:srgbClr val="0070C0"/>
                </a:solidFill>
              </a:rPr>
              <a:t>Project </a:t>
            </a:r>
            <a:r>
              <a:rPr lang="tr-TR" dirty="0" err="1" smtClean="0">
                <a:solidFill>
                  <a:srgbClr val="0070C0"/>
                </a:solidFill>
              </a:rPr>
              <a:t>Objectives</a:t>
            </a:r>
            <a:endParaRPr lang="tr-TR" dirty="0">
              <a:solidFill>
                <a:srgbClr val="0070C0"/>
              </a:solidFill>
            </a:endParaRPr>
          </a:p>
        </p:txBody>
      </p:sp>
      <p:sp>
        <p:nvSpPr>
          <p:cNvPr id="3" name="Content Placeholder 2"/>
          <p:cNvSpPr>
            <a:spLocks noGrp="1"/>
          </p:cNvSpPr>
          <p:nvPr>
            <p:ph idx="1"/>
          </p:nvPr>
        </p:nvSpPr>
        <p:spPr/>
        <p:txBody>
          <a:bodyPr>
            <a:normAutofit/>
          </a:bodyPr>
          <a:lstStyle/>
          <a:p>
            <a:r>
              <a:rPr lang="en-US" b="1" dirty="0">
                <a:solidFill>
                  <a:srgbClr val="0070C0"/>
                </a:solidFill>
              </a:rPr>
              <a:t>Objective 2: </a:t>
            </a:r>
            <a:r>
              <a:rPr lang="en-US" b="1" dirty="0"/>
              <a:t>Analyzing the current professional development practices in two European countries: Sweden and Italy in order to benefit from best practices and learn from </a:t>
            </a:r>
            <a:r>
              <a:rPr lang="en-US" b="1" dirty="0" smtClean="0"/>
              <a:t>weaknesses</a:t>
            </a:r>
          </a:p>
          <a:p>
            <a:endParaRPr lang="en-US" b="1" dirty="0"/>
          </a:p>
        </p:txBody>
      </p:sp>
    </p:spTree>
    <p:extLst>
      <p:ext uri="{BB962C8B-B14F-4D97-AF65-F5344CB8AC3E}">
        <p14:creationId xmlns:p14="http://schemas.microsoft.com/office/powerpoint/2010/main" val="3248954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0070C0"/>
                </a:solidFill>
              </a:rPr>
              <a:t>Why Italy and Sweden?</a:t>
            </a:r>
            <a:r>
              <a:rPr lang="tr-TR" dirty="0"/>
              <a:t/>
            </a:r>
            <a:br>
              <a:rPr lang="tr-TR" dirty="0"/>
            </a:br>
            <a:endParaRPr lang="en-US" dirty="0"/>
          </a:p>
        </p:txBody>
      </p:sp>
      <p:sp>
        <p:nvSpPr>
          <p:cNvPr id="3" name="Content Placeholder 2"/>
          <p:cNvSpPr>
            <a:spLocks noGrp="1"/>
          </p:cNvSpPr>
          <p:nvPr>
            <p:ph idx="1"/>
          </p:nvPr>
        </p:nvSpPr>
        <p:spPr/>
        <p:txBody>
          <a:bodyPr/>
          <a:lstStyle/>
          <a:p>
            <a:r>
              <a:rPr lang="en-US" b="1" dirty="0"/>
              <a:t>2013 Education and Culture Management Plan prepared by the European </a:t>
            </a:r>
            <a:r>
              <a:rPr lang="en-US" b="1" dirty="0" smtClean="0"/>
              <a:t>Commission</a:t>
            </a:r>
            <a:r>
              <a:rPr lang="en-US" b="1" dirty="0"/>
              <a:t>:</a:t>
            </a:r>
            <a:endParaRPr lang="en-US" b="1" dirty="0" smtClean="0"/>
          </a:p>
          <a:p>
            <a:endParaRPr lang="en-US" b="1" dirty="0"/>
          </a:p>
          <a:p>
            <a:r>
              <a:rPr lang="en-US" b="1" dirty="0" smtClean="0"/>
              <a:t> </a:t>
            </a:r>
            <a:r>
              <a:rPr lang="en-US" b="1" dirty="0"/>
              <a:t>80% of Swedish students are stated to be competent in their first foreign language (as opposed to 15% in France or England).</a:t>
            </a:r>
            <a:endParaRPr lang="tr-TR" dirty="0"/>
          </a:p>
          <a:p>
            <a:endParaRPr lang="en-US" dirty="0"/>
          </a:p>
        </p:txBody>
      </p:sp>
    </p:spTree>
    <p:extLst>
      <p:ext uri="{BB962C8B-B14F-4D97-AF65-F5344CB8AC3E}">
        <p14:creationId xmlns:p14="http://schemas.microsoft.com/office/powerpoint/2010/main" val="1460755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0070C0"/>
                </a:solidFill>
              </a:rPr>
              <a:t>Why Italy and Sweden?</a:t>
            </a:r>
            <a:r>
              <a:rPr lang="tr-TR" dirty="0"/>
              <a:t/>
            </a:r>
            <a:br>
              <a:rPr lang="tr-TR"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3252406"/>
              </p:ext>
            </p:extLst>
          </p:nvPr>
        </p:nvGraphicFramePr>
        <p:xfrm>
          <a:off x="539552" y="2204864"/>
          <a:ext cx="7848872" cy="3463450"/>
        </p:xfrm>
        <a:graphic>
          <a:graphicData uri="http://schemas.openxmlformats.org/drawingml/2006/table">
            <a:tbl>
              <a:tblPr/>
              <a:tblGrid>
                <a:gridCol w="1224136"/>
                <a:gridCol w="2088232"/>
                <a:gridCol w="2088232"/>
                <a:gridCol w="2448272"/>
              </a:tblGrid>
              <a:tr h="439114">
                <a:tc>
                  <a:txBody>
                    <a:bodyPr/>
                    <a:lstStyle/>
                    <a:p>
                      <a:pPr algn="l" fontAlgn="b"/>
                      <a:r>
                        <a:rPr lang="en-US" sz="1800" b="1" i="0" u="none" strike="noStrike" dirty="0">
                          <a:solidFill>
                            <a:srgbClr val="000000"/>
                          </a:solidFill>
                          <a:effectLst/>
                          <a:latin typeface="Calibri"/>
                        </a:rPr>
                        <a:t>Country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en-US" sz="1800" b="1" i="0" u="none" strike="noStrike" dirty="0">
                          <a:solidFill>
                            <a:srgbClr val="000000"/>
                          </a:solidFill>
                          <a:effectLst/>
                          <a:latin typeface="Calibri"/>
                        </a:rPr>
                        <a:t>2013/60 countries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en-US" sz="1800" b="1" i="0" u="none" strike="noStrike" dirty="0">
                          <a:solidFill>
                            <a:srgbClr val="000000"/>
                          </a:solidFill>
                          <a:effectLst/>
                          <a:latin typeface="Calibri"/>
                        </a:rPr>
                        <a:t>2012/54 countries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b"/>
                      <a:r>
                        <a:rPr lang="en-US" sz="1800" b="1" i="0" u="none" strike="noStrike" dirty="0">
                          <a:solidFill>
                            <a:srgbClr val="000000"/>
                          </a:solidFill>
                          <a:effectLst/>
                          <a:latin typeface="Calibri"/>
                        </a:rPr>
                        <a:t>2011/44 countries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r>
              <a:tr h="439114">
                <a:tc>
                  <a:txBody>
                    <a:bodyPr/>
                    <a:lstStyle/>
                    <a:p>
                      <a:pPr algn="l" fontAlgn="b"/>
                      <a:r>
                        <a:rPr lang="en-US" sz="1800" b="1" i="0" u="none" strike="noStrike" dirty="0">
                          <a:solidFill>
                            <a:srgbClr val="000000"/>
                          </a:solidFill>
                          <a:effectLst/>
                          <a:latin typeface="Calibri"/>
                        </a:rPr>
                        <a:t>Turkey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7DEE8"/>
                    </a:solidFill>
                  </a:tcPr>
                </a:tc>
                <a:tc>
                  <a:txBody>
                    <a:bodyPr/>
                    <a:lstStyle/>
                    <a:p>
                      <a:pPr algn="l" fontAlgn="b"/>
                      <a:r>
                        <a:rPr lang="en-US" sz="1800" b="1" i="0" u="none" strike="noStrike" dirty="0" smtClean="0">
                          <a:solidFill>
                            <a:srgbClr val="000000"/>
                          </a:solidFill>
                          <a:effectLst/>
                          <a:latin typeface="Calibri"/>
                        </a:rPr>
                        <a:t>41</a:t>
                      </a:r>
                      <a:r>
                        <a:rPr lang="en-US" sz="1800" b="0" i="0" u="none" strike="noStrike" baseline="30000" dirty="0" smtClean="0">
                          <a:solidFill>
                            <a:srgbClr val="000000"/>
                          </a:solidFill>
                          <a:effectLst/>
                          <a:latin typeface="Calibri"/>
                        </a:rPr>
                        <a:t>st</a:t>
                      </a:r>
                      <a:r>
                        <a:rPr lang="en-US" sz="1800" b="0" i="0" u="none" strike="noStrike" dirty="0" smtClean="0">
                          <a:solidFill>
                            <a:srgbClr val="000000"/>
                          </a:solidFill>
                          <a:effectLst/>
                          <a:latin typeface="Calibri"/>
                        </a:rPr>
                        <a:t>, </a:t>
                      </a:r>
                      <a:r>
                        <a:rPr lang="en-US" sz="1800" b="0" i="0" u="none" strike="noStrike" dirty="0">
                          <a:solidFill>
                            <a:srgbClr val="000000"/>
                          </a:solidFill>
                          <a:effectLst/>
                          <a:latin typeface="Calibri"/>
                        </a:rPr>
                        <a:t>score: 49.52,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7DEE8"/>
                    </a:solidFill>
                  </a:tcPr>
                </a:tc>
                <a:tc>
                  <a:txBody>
                    <a:bodyPr/>
                    <a:lstStyle/>
                    <a:p>
                      <a:pPr algn="l" fontAlgn="b"/>
                      <a:r>
                        <a:rPr lang="en-US" sz="1800" b="1" i="0" u="none" strike="noStrike" dirty="0" smtClean="0">
                          <a:solidFill>
                            <a:srgbClr val="000000"/>
                          </a:solidFill>
                          <a:effectLst/>
                          <a:latin typeface="Calibri"/>
                        </a:rPr>
                        <a:t>32</a:t>
                      </a:r>
                      <a:r>
                        <a:rPr lang="en-US" sz="1800" b="0" i="0" u="none" strike="noStrike" baseline="30000" dirty="0" smtClean="0">
                          <a:solidFill>
                            <a:srgbClr val="000000"/>
                          </a:solidFill>
                          <a:effectLst/>
                          <a:latin typeface="Calibri"/>
                        </a:rPr>
                        <a:t>nd</a:t>
                      </a:r>
                      <a:r>
                        <a:rPr lang="en-US" sz="1800" b="0" i="0" u="none" strike="noStrike" dirty="0" smtClean="0">
                          <a:solidFill>
                            <a:srgbClr val="000000"/>
                          </a:solidFill>
                          <a:effectLst/>
                          <a:latin typeface="Calibri"/>
                        </a:rPr>
                        <a:t>, </a:t>
                      </a:r>
                      <a:r>
                        <a:rPr lang="en-US" sz="1800" b="0" i="0" u="none" strike="noStrike" dirty="0">
                          <a:solidFill>
                            <a:srgbClr val="000000"/>
                          </a:solidFill>
                          <a:effectLst/>
                          <a:latin typeface="Calibri"/>
                        </a:rPr>
                        <a:t>score: 51.19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7DEE8"/>
                    </a:solidFill>
                  </a:tcPr>
                </a:tc>
                <a:tc>
                  <a:txBody>
                    <a:bodyPr/>
                    <a:lstStyle/>
                    <a:p>
                      <a:pPr algn="l" fontAlgn="b"/>
                      <a:r>
                        <a:rPr lang="en-US" sz="1800" b="1" i="0" u="none" strike="noStrike" dirty="0" smtClean="0">
                          <a:solidFill>
                            <a:srgbClr val="000000"/>
                          </a:solidFill>
                          <a:effectLst/>
                          <a:latin typeface="Calibri"/>
                        </a:rPr>
                        <a:t>43</a:t>
                      </a:r>
                      <a:r>
                        <a:rPr lang="en-US" sz="1800" b="0" i="0" u="none" strike="noStrike" baseline="30000" dirty="0" smtClean="0">
                          <a:solidFill>
                            <a:srgbClr val="000000"/>
                          </a:solidFill>
                          <a:effectLst/>
                          <a:latin typeface="Calibri"/>
                        </a:rPr>
                        <a:t>rd</a:t>
                      </a:r>
                      <a:r>
                        <a:rPr lang="en-US" sz="1800" b="0" i="0" u="none" strike="noStrike" dirty="0" smtClean="0">
                          <a:solidFill>
                            <a:srgbClr val="000000"/>
                          </a:solidFill>
                          <a:effectLst/>
                          <a:latin typeface="Calibri"/>
                        </a:rPr>
                        <a:t>, </a:t>
                      </a:r>
                      <a:r>
                        <a:rPr lang="en-US" sz="1800" b="0" i="0" u="none" strike="noStrike" dirty="0">
                          <a:solidFill>
                            <a:srgbClr val="000000"/>
                          </a:solidFill>
                          <a:effectLst/>
                          <a:latin typeface="Calibri"/>
                        </a:rPr>
                        <a:t>score: 37.66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7DEE8"/>
                    </a:solidFill>
                  </a:tcPr>
                </a:tc>
              </a:tr>
              <a:tr h="439114">
                <a:tc>
                  <a:txBody>
                    <a:bodyPr/>
                    <a:lstStyle/>
                    <a:p>
                      <a:pPr algn="l" fontAlgn="b"/>
                      <a:r>
                        <a:rPr lang="en-US" sz="1800" b="1" i="0" u="none" strike="noStrike" dirty="0">
                          <a:solidFill>
                            <a:srgbClr val="000000"/>
                          </a:solidFill>
                          <a:effectLst/>
                          <a:latin typeface="Calibri"/>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7DEE8"/>
                    </a:solidFill>
                  </a:tcPr>
                </a:tc>
                <a:tc>
                  <a:txBody>
                    <a:bodyPr/>
                    <a:lstStyle/>
                    <a:p>
                      <a:pPr algn="l" fontAlgn="b"/>
                      <a:r>
                        <a:rPr lang="en-US" sz="1800" b="0" i="0" u="none" strike="noStrike" dirty="0">
                          <a:solidFill>
                            <a:srgbClr val="000000"/>
                          </a:solidFill>
                          <a:effectLst/>
                          <a:latin typeface="Calibri"/>
                        </a:rPr>
                        <a:t>low proficiency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7DEE8"/>
                    </a:solidFill>
                  </a:tcPr>
                </a:tc>
                <a:tc>
                  <a:txBody>
                    <a:bodyPr/>
                    <a:lstStyle/>
                    <a:p>
                      <a:pPr algn="l" fontAlgn="b"/>
                      <a:r>
                        <a:rPr lang="en-US" sz="1800" b="0" i="0" u="none" strike="noStrike">
                          <a:solidFill>
                            <a:srgbClr val="000000"/>
                          </a:solidFill>
                          <a:effectLst/>
                          <a:latin typeface="Calibri"/>
                        </a:rPr>
                        <a:t>low proficiency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7DEE8"/>
                    </a:solidFill>
                  </a:tcPr>
                </a:tc>
                <a:tc>
                  <a:txBody>
                    <a:bodyPr/>
                    <a:lstStyle/>
                    <a:p>
                      <a:pPr algn="l" fontAlgn="b"/>
                      <a:r>
                        <a:rPr lang="en-US" sz="1800" b="0" i="0" u="none" strike="noStrike">
                          <a:solidFill>
                            <a:srgbClr val="000000"/>
                          </a:solidFill>
                          <a:effectLst/>
                          <a:latin typeface="Calibri"/>
                        </a:rPr>
                        <a:t>very low proficiency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7DEE8"/>
                    </a:solidFill>
                  </a:tcPr>
                </a:tc>
              </a:tr>
              <a:tr h="439114">
                <a:tc>
                  <a:txBody>
                    <a:bodyPr/>
                    <a:lstStyle/>
                    <a:p>
                      <a:pPr algn="l" fontAlgn="b"/>
                      <a:r>
                        <a:rPr lang="en-US" sz="1800" b="1" i="0" u="none" strike="noStrike" dirty="0">
                          <a:solidFill>
                            <a:srgbClr val="000000"/>
                          </a:solidFill>
                          <a:effectLst/>
                          <a:latin typeface="Calibri"/>
                        </a:rPr>
                        <a:t>Italy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1A0C7"/>
                    </a:solidFill>
                  </a:tcPr>
                </a:tc>
                <a:tc>
                  <a:txBody>
                    <a:bodyPr/>
                    <a:lstStyle/>
                    <a:p>
                      <a:pPr algn="l" fontAlgn="b"/>
                      <a:r>
                        <a:rPr lang="en-US" sz="1800" b="1" i="0" u="none" strike="noStrike" dirty="0" smtClean="0">
                          <a:solidFill>
                            <a:srgbClr val="000000"/>
                          </a:solidFill>
                          <a:effectLst/>
                          <a:latin typeface="Calibri"/>
                        </a:rPr>
                        <a:t>32</a:t>
                      </a:r>
                      <a:r>
                        <a:rPr lang="en-US" sz="1800" b="0" i="0" u="none" strike="noStrike" baseline="30000" dirty="0" smtClean="0">
                          <a:solidFill>
                            <a:srgbClr val="000000"/>
                          </a:solidFill>
                          <a:effectLst/>
                          <a:latin typeface="Calibri"/>
                        </a:rPr>
                        <a:t>nd</a:t>
                      </a:r>
                      <a:r>
                        <a:rPr lang="en-US" sz="1800" b="0" i="0" u="none" strike="noStrike" dirty="0" smtClean="0">
                          <a:solidFill>
                            <a:srgbClr val="000000"/>
                          </a:solidFill>
                          <a:effectLst/>
                          <a:latin typeface="Calibri"/>
                        </a:rPr>
                        <a:t>, </a:t>
                      </a:r>
                      <a:r>
                        <a:rPr lang="en-US" sz="1800" b="0" i="0" u="none" strike="noStrike" dirty="0">
                          <a:solidFill>
                            <a:srgbClr val="000000"/>
                          </a:solidFill>
                          <a:effectLst/>
                          <a:latin typeface="Calibri"/>
                        </a:rPr>
                        <a:t>score: 50.97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1A0C7"/>
                    </a:solidFill>
                  </a:tcPr>
                </a:tc>
                <a:tc>
                  <a:txBody>
                    <a:bodyPr/>
                    <a:lstStyle/>
                    <a:p>
                      <a:pPr algn="l" fontAlgn="b"/>
                      <a:r>
                        <a:rPr lang="en-US" sz="1800" b="1" i="0" u="none" strike="noStrike" dirty="0" smtClean="0">
                          <a:solidFill>
                            <a:srgbClr val="000000"/>
                          </a:solidFill>
                          <a:effectLst/>
                          <a:latin typeface="Calibri"/>
                        </a:rPr>
                        <a:t>24</a:t>
                      </a:r>
                      <a:r>
                        <a:rPr lang="en-US" sz="1800" b="0" i="0" u="none" strike="noStrike" baseline="30000" dirty="0" smtClean="0">
                          <a:solidFill>
                            <a:srgbClr val="000000"/>
                          </a:solidFill>
                          <a:effectLst/>
                          <a:latin typeface="Calibri"/>
                        </a:rPr>
                        <a:t>th</a:t>
                      </a:r>
                      <a:r>
                        <a:rPr lang="en-US" sz="1800" b="0" i="0" u="none" strike="noStrike" dirty="0" smtClean="0">
                          <a:solidFill>
                            <a:srgbClr val="000000"/>
                          </a:solidFill>
                          <a:effectLst/>
                          <a:latin typeface="Calibri"/>
                        </a:rPr>
                        <a:t>, </a:t>
                      </a:r>
                      <a:r>
                        <a:rPr lang="en-US" sz="1800" b="0" i="0" u="none" strike="noStrike" dirty="0">
                          <a:solidFill>
                            <a:srgbClr val="000000"/>
                          </a:solidFill>
                          <a:effectLst/>
                          <a:latin typeface="Calibri"/>
                        </a:rPr>
                        <a:t>score: 54.01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1A0C7"/>
                    </a:solidFill>
                  </a:tcPr>
                </a:tc>
                <a:tc>
                  <a:txBody>
                    <a:bodyPr/>
                    <a:lstStyle/>
                    <a:p>
                      <a:pPr algn="l" fontAlgn="b"/>
                      <a:r>
                        <a:rPr lang="en-US" sz="1800" b="1" i="0" u="none" strike="noStrike" dirty="0" smtClean="0">
                          <a:solidFill>
                            <a:srgbClr val="000000"/>
                          </a:solidFill>
                          <a:effectLst/>
                          <a:latin typeface="Calibri"/>
                        </a:rPr>
                        <a:t>23</a:t>
                      </a:r>
                      <a:r>
                        <a:rPr lang="en-US" sz="1800" b="0" i="0" u="none" strike="noStrike" baseline="30000" dirty="0" smtClean="0">
                          <a:solidFill>
                            <a:srgbClr val="000000"/>
                          </a:solidFill>
                          <a:effectLst/>
                          <a:latin typeface="Calibri"/>
                        </a:rPr>
                        <a:t>rd</a:t>
                      </a:r>
                      <a:r>
                        <a:rPr lang="en-US" sz="1800" b="0" i="0" u="none" strike="noStrike" dirty="0" smtClean="0">
                          <a:solidFill>
                            <a:srgbClr val="000000"/>
                          </a:solidFill>
                          <a:effectLst/>
                          <a:latin typeface="Calibri"/>
                        </a:rPr>
                        <a:t>, </a:t>
                      </a:r>
                      <a:r>
                        <a:rPr lang="en-US" sz="1800" b="0" i="0" u="none" strike="noStrike" dirty="0">
                          <a:solidFill>
                            <a:srgbClr val="000000"/>
                          </a:solidFill>
                          <a:effectLst/>
                          <a:latin typeface="Calibri"/>
                        </a:rPr>
                        <a:t>score</a:t>
                      </a:r>
                      <a:r>
                        <a:rPr lang="en-US" sz="1800" b="0" i="0" u="none" strike="noStrike" dirty="0" smtClean="0">
                          <a:solidFill>
                            <a:srgbClr val="000000"/>
                          </a:solidFill>
                          <a:effectLst/>
                          <a:latin typeface="Calibri"/>
                        </a:rPr>
                        <a:t>: 49.05</a:t>
                      </a:r>
                      <a:endParaRPr lang="en-US" sz="1800" b="0" i="0" u="none" strike="noStrike" dirty="0">
                        <a:solidFill>
                          <a:srgbClr val="000000"/>
                        </a:solidFill>
                        <a:effectLst/>
                        <a:latin typeface="Calibri"/>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1A0C7"/>
                    </a:solidFill>
                  </a:tcPr>
                </a:tc>
              </a:tr>
              <a:tr h="439114">
                <a:tc>
                  <a:txBody>
                    <a:bodyPr/>
                    <a:lstStyle/>
                    <a:p>
                      <a:pPr algn="l" fontAlgn="b"/>
                      <a:r>
                        <a:rPr lang="en-US" sz="1800" b="1" i="0" u="none" strike="noStrike" dirty="0">
                          <a:solidFill>
                            <a:srgbClr val="000000"/>
                          </a:solidFill>
                          <a:effectLst/>
                          <a:latin typeface="Calibri"/>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1A0C7"/>
                    </a:solidFill>
                  </a:tcPr>
                </a:tc>
                <a:tc>
                  <a:txBody>
                    <a:bodyPr/>
                    <a:lstStyle/>
                    <a:p>
                      <a:pPr algn="l" fontAlgn="b"/>
                      <a:r>
                        <a:rPr lang="en-US" sz="1800" b="0" i="0" u="none" strike="noStrike" dirty="0">
                          <a:solidFill>
                            <a:srgbClr val="000000"/>
                          </a:solidFill>
                          <a:effectLst/>
                          <a:latin typeface="Calibri"/>
                        </a:rPr>
                        <a:t>low proficiency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1A0C7"/>
                    </a:solidFill>
                  </a:tcPr>
                </a:tc>
                <a:tc>
                  <a:txBody>
                    <a:bodyPr/>
                    <a:lstStyle/>
                    <a:p>
                      <a:pPr algn="l" fontAlgn="b"/>
                      <a:r>
                        <a:rPr lang="en-US" sz="1800" b="0" i="0" u="none" strike="noStrike" dirty="0">
                          <a:solidFill>
                            <a:srgbClr val="000000"/>
                          </a:solidFill>
                          <a:effectLst/>
                          <a:latin typeface="Calibri"/>
                        </a:rPr>
                        <a:t>moderate proficiency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1A0C7"/>
                    </a:solidFill>
                  </a:tcPr>
                </a:tc>
                <a:tc>
                  <a:txBody>
                    <a:bodyPr/>
                    <a:lstStyle/>
                    <a:p>
                      <a:pPr algn="l" fontAlgn="b"/>
                      <a:r>
                        <a:rPr lang="en-US" sz="1800" b="0" i="0" u="none" strike="noStrike">
                          <a:solidFill>
                            <a:srgbClr val="000000"/>
                          </a:solidFill>
                          <a:effectLst/>
                          <a:latin typeface="Calibri"/>
                        </a:rPr>
                        <a:t>low proficiency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B1A0C7"/>
                    </a:solidFill>
                  </a:tcPr>
                </a:tc>
              </a:tr>
              <a:tr h="439114">
                <a:tc>
                  <a:txBody>
                    <a:bodyPr/>
                    <a:lstStyle/>
                    <a:p>
                      <a:pPr algn="l" fontAlgn="b"/>
                      <a:r>
                        <a:rPr lang="en-US" sz="1800" b="1" i="0" u="none" strike="noStrike" dirty="0">
                          <a:solidFill>
                            <a:srgbClr val="000000"/>
                          </a:solidFill>
                          <a:effectLst/>
                          <a:latin typeface="Calibri"/>
                        </a:rPr>
                        <a:t>Sweden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ABF8F"/>
                    </a:solidFill>
                  </a:tcPr>
                </a:tc>
                <a:tc>
                  <a:txBody>
                    <a:bodyPr/>
                    <a:lstStyle/>
                    <a:p>
                      <a:pPr algn="l" fontAlgn="b"/>
                      <a:r>
                        <a:rPr lang="en-US" sz="1800" b="1" i="0" u="none" strike="noStrike" dirty="0" smtClean="0">
                          <a:solidFill>
                            <a:srgbClr val="000000"/>
                          </a:solidFill>
                          <a:effectLst/>
                          <a:latin typeface="Calibri"/>
                        </a:rPr>
                        <a:t>1</a:t>
                      </a:r>
                      <a:r>
                        <a:rPr lang="en-US" sz="1800" b="0" i="0" u="none" strike="noStrike" baseline="30000" dirty="0" smtClean="0">
                          <a:solidFill>
                            <a:srgbClr val="000000"/>
                          </a:solidFill>
                          <a:effectLst/>
                          <a:latin typeface="Calibri"/>
                        </a:rPr>
                        <a:t>st</a:t>
                      </a:r>
                      <a:r>
                        <a:rPr lang="en-US" sz="1800" b="0" i="0" u="none" strike="noStrike" dirty="0" smtClean="0">
                          <a:solidFill>
                            <a:srgbClr val="000000"/>
                          </a:solidFill>
                          <a:effectLst/>
                          <a:latin typeface="Calibri"/>
                        </a:rPr>
                        <a:t> , </a:t>
                      </a:r>
                      <a:r>
                        <a:rPr lang="en-US" sz="1800" b="0" i="0" u="none" strike="noStrike" dirty="0">
                          <a:solidFill>
                            <a:srgbClr val="000000"/>
                          </a:solidFill>
                          <a:effectLst/>
                          <a:latin typeface="Calibri"/>
                        </a:rPr>
                        <a:t>score: 68.69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ABF8F"/>
                    </a:solidFill>
                  </a:tcPr>
                </a:tc>
                <a:tc>
                  <a:txBody>
                    <a:bodyPr/>
                    <a:lstStyle/>
                    <a:p>
                      <a:pPr algn="l" fontAlgn="b"/>
                      <a:r>
                        <a:rPr lang="en-US" sz="1800" b="1" i="0" u="none" strike="noStrike" dirty="0" smtClean="0">
                          <a:solidFill>
                            <a:srgbClr val="000000"/>
                          </a:solidFill>
                          <a:effectLst/>
                          <a:latin typeface="Calibri"/>
                        </a:rPr>
                        <a:t>1</a:t>
                      </a:r>
                      <a:r>
                        <a:rPr lang="en-US" sz="1800" b="0" i="0" u="none" strike="noStrike" baseline="30000" dirty="0" smtClean="0">
                          <a:solidFill>
                            <a:srgbClr val="000000"/>
                          </a:solidFill>
                          <a:effectLst/>
                          <a:latin typeface="Calibri"/>
                        </a:rPr>
                        <a:t>st</a:t>
                      </a:r>
                      <a:r>
                        <a:rPr lang="en-US" sz="1800" b="0" i="0" u="none" strike="noStrike" dirty="0" smtClean="0">
                          <a:solidFill>
                            <a:srgbClr val="000000"/>
                          </a:solidFill>
                          <a:effectLst/>
                          <a:latin typeface="Calibri"/>
                        </a:rPr>
                        <a:t>, </a:t>
                      </a:r>
                      <a:r>
                        <a:rPr lang="en-US" sz="1800" b="0" i="0" u="none" strike="noStrike" dirty="0">
                          <a:solidFill>
                            <a:srgbClr val="000000"/>
                          </a:solidFill>
                          <a:effectLst/>
                          <a:latin typeface="Calibri"/>
                        </a:rPr>
                        <a:t>score: 68.91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ABF8F"/>
                    </a:solidFill>
                  </a:tcPr>
                </a:tc>
                <a:tc>
                  <a:txBody>
                    <a:bodyPr/>
                    <a:lstStyle/>
                    <a:p>
                      <a:pPr algn="l" fontAlgn="b"/>
                      <a:r>
                        <a:rPr lang="en-US" sz="1800" b="1" i="0" u="none" strike="noStrike" dirty="0" smtClean="0">
                          <a:solidFill>
                            <a:srgbClr val="000000"/>
                          </a:solidFill>
                          <a:effectLst/>
                          <a:latin typeface="Calibri"/>
                        </a:rPr>
                        <a:t>4</a:t>
                      </a:r>
                      <a:r>
                        <a:rPr lang="en-US" sz="1800" b="0" i="0" u="none" strike="noStrike" baseline="30000" dirty="0" smtClean="0">
                          <a:solidFill>
                            <a:srgbClr val="000000"/>
                          </a:solidFill>
                          <a:effectLst/>
                          <a:latin typeface="Calibri"/>
                        </a:rPr>
                        <a:t>th</a:t>
                      </a:r>
                      <a:r>
                        <a:rPr lang="en-US" sz="1800" b="0" i="0" u="none" strike="noStrike" dirty="0" smtClean="0">
                          <a:solidFill>
                            <a:srgbClr val="000000"/>
                          </a:solidFill>
                          <a:effectLst/>
                          <a:latin typeface="Calibri"/>
                        </a:rPr>
                        <a:t>, </a:t>
                      </a:r>
                      <a:r>
                        <a:rPr lang="en-US" sz="1800" b="0" i="0" u="none" strike="noStrike" dirty="0">
                          <a:solidFill>
                            <a:srgbClr val="000000"/>
                          </a:solidFill>
                          <a:effectLst/>
                          <a:latin typeface="Calibri"/>
                        </a:rPr>
                        <a:t>score: 66.26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ABF8F"/>
                    </a:solidFill>
                  </a:tcPr>
                </a:tc>
              </a:tr>
              <a:tr h="389652">
                <a:tc>
                  <a:txBody>
                    <a:bodyPr/>
                    <a:lstStyle/>
                    <a:p>
                      <a:pPr algn="l" fontAlgn="b"/>
                      <a:r>
                        <a:rPr lang="en-US" sz="1800" b="1" i="0" u="none" strike="noStrike" dirty="0">
                          <a:solidFill>
                            <a:srgbClr val="000000"/>
                          </a:solidFill>
                          <a:effectLst/>
                          <a:latin typeface="Calibri"/>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ABF8F"/>
                    </a:solidFill>
                  </a:tcPr>
                </a:tc>
                <a:tc>
                  <a:txBody>
                    <a:bodyPr/>
                    <a:lstStyle/>
                    <a:p>
                      <a:pPr algn="l" fontAlgn="b"/>
                      <a:r>
                        <a:rPr lang="en-US" sz="1800" b="0" i="0" u="none" strike="noStrike">
                          <a:solidFill>
                            <a:srgbClr val="000000"/>
                          </a:solidFill>
                          <a:effectLst/>
                          <a:latin typeface="Calibri"/>
                        </a:rPr>
                        <a:t>very high proficiency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ABF8F"/>
                    </a:solidFill>
                  </a:tcPr>
                </a:tc>
                <a:tc>
                  <a:txBody>
                    <a:bodyPr/>
                    <a:lstStyle/>
                    <a:p>
                      <a:pPr algn="l" fontAlgn="b"/>
                      <a:r>
                        <a:rPr lang="en-US" sz="1800" b="0" i="0" u="none" strike="noStrike" dirty="0">
                          <a:solidFill>
                            <a:srgbClr val="000000"/>
                          </a:solidFill>
                          <a:effectLst/>
                          <a:latin typeface="Calibri"/>
                        </a:rPr>
                        <a:t>very high proficiency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ABF8F"/>
                    </a:solidFill>
                  </a:tcPr>
                </a:tc>
                <a:tc>
                  <a:txBody>
                    <a:bodyPr/>
                    <a:lstStyle/>
                    <a:p>
                      <a:pPr algn="l" fontAlgn="b"/>
                      <a:r>
                        <a:rPr lang="en-US" sz="1800" b="0" i="0" u="none" strike="noStrike" dirty="0">
                          <a:solidFill>
                            <a:srgbClr val="000000"/>
                          </a:solidFill>
                          <a:effectLst/>
                          <a:latin typeface="Calibri"/>
                        </a:rPr>
                        <a:t>very high proficiency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rgbClr val="FABF8F"/>
                    </a:solidFill>
                  </a:tcPr>
                </a:tc>
              </a:tr>
              <a:tr h="439114">
                <a:tc>
                  <a:txBody>
                    <a:bodyPr/>
                    <a:lstStyle/>
                    <a:p>
                      <a:pPr algn="l" fontAlgn="b"/>
                      <a:r>
                        <a:rPr lang="en-US" sz="1800" b="0" i="0" u="none" strike="noStrike">
                          <a:solidFill>
                            <a:srgbClr val="000000"/>
                          </a:solidFill>
                          <a:effectLst/>
                          <a:latin typeface="Calibri"/>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ABF8F"/>
                    </a:solidFill>
                  </a:tcPr>
                </a:tc>
                <a:tc>
                  <a:txBody>
                    <a:bodyPr/>
                    <a:lstStyle/>
                    <a:p>
                      <a:pPr algn="l" fontAlgn="b"/>
                      <a:r>
                        <a:rPr lang="en-US" sz="1800" b="0" i="0" u="none" strike="noStrike" dirty="0">
                          <a:solidFill>
                            <a:srgbClr val="000000"/>
                          </a:solidFill>
                          <a:effectLst/>
                          <a:latin typeface="Calibri"/>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ABF8F"/>
                    </a:solidFill>
                  </a:tcPr>
                </a:tc>
                <a:tc>
                  <a:txBody>
                    <a:bodyPr/>
                    <a:lstStyle/>
                    <a:p>
                      <a:pPr algn="l" fontAlgn="b"/>
                      <a:r>
                        <a:rPr lang="en-US" sz="1800" b="0" i="0" u="none" strike="noStrike">
                          <a:solidFill>
                            <a:srgbClr val="000000"/>
                          </a:solidFill>
                          <a:effectLst/>
                          <a:latin typeface="Calibri"/>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ABF8F"/>
                    </a:solidFill>
                  </a:tcPr>
                </a:tc>
                <a:tc>
                  <a:txBody>
                    <a:bodyPr/>
                    <a:lstStyle/>
                    <a:p>
                      <a:pPr algn="l" fontAlgn="b"/>
                      <a:r>
                        <a:rPr lang="en-US" sz="1800" b="0" i="0" u="none" strike="noStrike" dirty="0">
                          <a:solidFill>
                            <a:srgbClr val="000000"/>
                          </a:solidFill>
                          <a:effectLst/>
                          <a:latin typeface="Calibri"/>
                        </a:rPr>
                        <a:t>1st Norway, 69.09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ABF8F"/>
                    </a:solidFill>
                  </a:tcPr>
                </a:tc>
              </a:tr>
            </a:tbl>
          </a:graphicData>
        </a:graphic>
      </p:graphicFrame>
    </p:spTree>
    <p:extLst>
      <p:ext uri="{BB962C8B-B14F-4D97-AF65-F5344CB8AC3E}">
        <p14:creationId xmlns:p14="http://schemas.microsoft.com/office/powerpoint/2010/main" val="3786589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tr-TR" dirty="0" smtClean="0">
                <a:solidFill>
                  <a:srgbClr val="0070C0"/>
                </a:solidFill>
              </a:rPr>
              <a:t>Project </a:t>
            </a:r>
            <a:r>
              <a:rPr lang="tr-TR" dirty="0" err="1" smtClean="0">
                <a:solidFill>
                  <a:srgbClr val="0070C0"/>
                </a:solidFill>
              </a:rPr>
              <a:t>Objectives</a:t>
            </a:r>
            <a:endParaRPr lang="tr-TR" dirty="0">
              <a:solidFill>
                <a:srgbClr val="0070C0"/>
              </a:solidFill>
            </a:endParaRPr>
          </a:p>
        </p:txBody>
      </p:sp>
      <p:sp>
        <p:nvSpPr>
          <p:cNvPr id="3" name="Content Placeholder 2"/>
          <p:cNvSpPr>
            <a:spLocks noGrp="1"/>
          </p:cNvSpPr>
          <p:nvPr>
            <p:ph idx="1"/>
          </p:nvPr>
        </p:nvSpPr>
        <p:spPr/>
        <p:txBody>
          <a:bodyPr/>
          <a:lstStyle/>
          <a:p>
            <a:r>
              <a:rPr lang="en-US" b="1" dirty="0">
                <a:solidFill>
                  <a:srgbClr val="0070C0"/>
                </a:solidFill>
              </a:rPr>
              <a:t>Objective 3 and 4:</a:t>
            </a:r>
            <a:r>
              <a:rPr lang="en-US" b="1" dirty="0">
                <a:solidFill>
                  <a:srgbClr val="FF0000"/>
                </a:solidFill>
              </a:rPr>
              <a:t> </a:t>
            </a:r>
            <a:r>
              <a:rPr lang="en-US" b="1" dirty="0"/>
              <a:t>Resource and program development in light of state-of-the-art technologies (videos, website, webinars) and dissemination of these</a:t>
            </a:r>
            <a:endParaRPr lang="tr-TR" dirty="0"/>
          </a:p>
          <a:p>
            <a:endParaRPr lang="tr-TR" dirty="0"/>
          </a:p>
        </p:txBody>
      </p:sp>
    </p:spTree>
    <p:extLst>
      <p:ext uri="{BB962C8B-B14F-4D97-AF65-F5344CB8AC3E}">
        <p14:creationId xmlns:p14="http://schemas.microsoft.com/office/powerpoint/2010/main" val="18252741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223</TotalTime>
  <Words>1144</Words>
  <Application>Microsoft Office PowerPoint</Application>
  <PresentationFormat>On-screen Show (4:3)</PresentationFormat>
  <Paragraphs>163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Urban</vt:lpstr>
      <vt:lpstr>EFL Teachers’ Individually-guided Activities to Keep Their English Alive?</vt:lpstr>
      <vt:lpstr>Marie Curie Career Integration Grant</vt:lpstr>
      <vt:lpstr>Name of the Project:</vt:lpstr>
      <vt:lpstr>An interdisciplinary approach…</vt:lpstr>
      <vt:lpstr>Project Objectives</vt:lpstr>
      <vt:lpstr>Project Objectives</vt:lpstr>
      <vt:lpstr>Why Italy and Sweden? </vt:lpstr>
      <vt:lpstr>Why Italy and Sweden? </vt:lpstr>
      <vt:lpstr>Project Objectives</vt:lpstr>
      <vt:lpstr>Today’s focus: Objective 1</vt:lpstr>
      <vt:lpstr>Selection Criteria</vt:lpstr>
      <vt:lpstr>Cities we collected data</vt:lpstr>
      <vt:lpstr>Participants</vt:lpstr>
      <vt:lpstr>Interview Protocol</vt:lpstr>
      <vt:lpstr>Interviews</vt:lpstr>
      <vt:lpstr>Data analysis</vt:lpstr>
      <vt:lpstr>Results (Use of English to obtain info)</vt:lpstr>
      <vt:lpstr>Results (Following news)</vt:lpstr>
      <vt:lpstr>Results (Using interactive tools)</vt:lpstr>
      <vt:lpstr>Results (Emails, social media, Apps)</vt:lpstr>
      <vt:lpstr>Results (Reading printed materials)</vt:lpstr>
      <vt:lpstr>Results (Interactions)</vt:lpstr>
      <vt:lpstr>Some observations &amp; discussion</vt:lpstr>
      <vt:lpstr>What do we suggest?</vt:lpstr>
      <vt:lpstr>Thank you for listening.</vt:lpstr>
      <vt:lpstr>EF’s methodology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Should Language Teachers Be Doing to Keep Their English Alive?</dc:title>
  <dc:creator>cagri ozkosebiyik</dc:creator>
  <cp:lastModifiedBy>Chaari B.</cp:lastModifiedBy>
  <cp:revision>70</cp:revision>
  <dcterms:created xsi:type="dcterms:W3CDTF">2013-05-10T08:12:13Z</dcterms:created>
  <dcterms:modified xsi:type="dcterms:W3CDTF">2014-05-23T23:50:01Z</dcterms:modified>
</cp:coreProperties>
</file>