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71" r:id="rId6"/>
    <p:sldId id="260" r:id="rId7"/>
    <p:sldId id="262" r:id="rId8"/>
    <p:sldId id="263" r:id="rId9"/>
    <p:sldId id="266" r:id="rId10"/>
    <p:sldId id="272" r:id="rId11"/>
    <p:sldId id="264" r:id="rId12"/>
    <p:sldId id="261" r:id="rId13"/>
    <p:sldId id="267"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09B078-BBF8-44D5-83A2-DCD22B6CCBCD}" type="datetimeFigureOut">
              <a:rPr lang="tr-TR" smtClean="0"/>
              <a:t>23.05.2014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7C1716-0C35-4691-9668-7CD399838CD1}" type="slidenum">
              <a:rPr lang="tr-TR" smtClean="0"/>
              <a:t>‹#›</a:t>
            </a:fld>
            <a:endParaRPr lang="tr-TR"/>
          </a:p>
        </p:txBody>
      </p:sp>
    </p:spTree>
    <p:extLst>
      <p:ext uri="{BB962C8B-B14F-4D97-AF65-F5344CB8AC3E}">
        <p14:creationId xmlns:p14="http://schemas.microsoft.com/office/powerpoint/2010/main" val="1798327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07C1716-0C35-4691-9668-7CD399838CD1}" type="slidenum">
              <a:rPr lang="tr-TR" smtClean="0"/>
              <a:t>8</a:t>
            </a:fld>
            <a:endParaRPr lang="tr-TR"/>
          </a:p>
        </p:txBody>
      </p:sp>
    </p:spTree>
    <p:extLst>
      <p:ext uri="{BB962C8B-B14F-4D97-AF65-F5344CB8AC3E}">
        <p14:creationId xmlns:p14="http://schemas.microsoft.com/office/powerpoint/2010/main" val="2274247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23.05.2014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23.05.2014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ejlamutluu@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nejlamutluu@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1268760"/>
            <a:ext cx="7772400" cy="1470025"/>
          </a:xfrm>
        </p:spPr>
        <p:txBody>
          <a:bodyPr>
            <a:normAutofit fontScale="90000"/>
          </a:bodyPr>
          <a:lstStyle/>
          <a:p>
            <a:r>
              <a:rPr lang="tr-TR" dirty="0"/>
              <a:t/>
            </a:r>
            <a:br>
              <a:rPr lang="tr-TR" dirty="0"/>
            </a:br>
            <a:r>
              <a:rPr lang="en-US" dirty="0"/>
              <a:t> </a:t>
            </a:r>
            <a:r>
              <a:rPr lang="en-US" b="1" dirty="0"/>
              <a:t>Attitudes and Opinions of Teacher Candidates about Socialization </a:t>
            </a:r>
            <a:endParaRPr lang="tr-TR" dirty="0"/>
          </a:p>
        </p:txBody>
      </p:sp>
      <p:sp>
        <p:nvSpPr>
          <p:cNvPr id="3" name="Alt Başlık 2"/>
          <p:cNvSpPr>
            <a:spLocks noGrp="1"/>
          </p:cNvSpPr>
          <p:nvPr>
            <p:ph type="subTitle" idx="1"/>
          </p:nvPr>
        </p:nvSpPr>
        <p:spPr>
          <a:xfrm>
            <a:off x="5364088" y="4581128"/>
            <a:ext cx="3312368" cy="1631032"/>
          </a:xfrm>
        </p:spPr>
        <p:txBody>
          <a:bodyPr>
            <a:normAutofit fontScale="32500" lnSpcReduction="20000"/>
          </a:bodyPr>
          <a:lstStyle/>
          <a:p>
            <a:r>
              <a:rPr lang="tr-TR" sz="4400" b="1" dirty="0" err="1" smtClean="0">
                <a:solidFill>
                  <a:schemeClr val="tx1"/>
                </a:solidFill>
                <a:latin typeface="Arial" pitchFamily="34" charset="0"/>
                <a:cs typeface="Arial" pitchFamily="34" charset="0"/>
              </a:rPr>
              <a:t>Nejla</a:t>
            </a:r>
            <a:r>
              <a:rPr lang="tr-TR" sz="4400" b="1" dirty="0" smtClean="0">
                <a:solidFill>
                  <a:schemeClr val="tx1"/>
                </a:solidFill>
                <a:latin typeface="Arial" pitchFamily="34" charset="0"/>
                <a:cs typeface="Arial" pitchFamily="34" charset="0"/>
              </a:rPr>
              <a:t> MUTLU </a:t>
            </a:r>
            <a:endParaRPr lang="tr-TR" sz="4400" b="1" dirty="0">
              <a:solidFill>
                <a:schemeClr val="tx1"/>
              </a:solidFill>
              <a:latin typeface="Arial" pitchFamily="34" charset="0"/>
              <a:cs typeface="Arial" pitchFamily="34" charset="0"/>
            </a:endParaRPr>
          </a:p>
          <a:p>
            <a:endParaRPr lang="tr-TR" b="1" dirty="0">
              <a:solidFill>
                <a:schemeClr val="tx1"/>
              </a:solidFill>
              <a:latin typeface="Arial" pitchFamily="34" charset="0"/>
              <a:cs typeface="Arial" pitchFamily="34" charset="0"/>
            </a:endParaRPr>
          </a:p>
          <a:p>
            <a:r>
              <a:rPr lang="tr-TR" b="1" i="1" dirty="0" err="1">
                <a:solidFill>
                  <a:schemeClr val="tx1"/>
                </a:solidFill>
                <a:latin typeface="Arial" pitchFamily="34" charset="0"/>
                <a:cs typeface="Arial" pitchFamily="34" charset="0"/>
              </a:rPr>
              <a:t>Uludag</a:t>
            </a:r>
            <a:r>
              <a:rPr lang="tr-TR" b="1" i="1" dirty="0">
                <a:solidFill>
                  <a:schemeClr val="tx1"/>
                </a:solidFill>
                <a:latin typeface="Arial" pitchFamily="34" charset="0"/>
                <a:cs typeface="Arial" pitchFamily="34" charset="0"/>
              </a:rPr>
              <a:t> </a:t>
            </a:r>
            <a:r>
              <a:rPr lang="tr-TR" b="1" i="1" dirty="0" err="1">
                <a:solidFill>
                  <a:schemeClr val="tx1"/>
                </a:solidFill>
                <a:latin typeface="Arial" pitchFamily="34" charset="0"/>
                <a:cs typeface="Arial" pitchFamily="34" charset="0"/>
              </a:rPr>
              <a:t>University</a:t>
            </a:r>
            <a:r>
              <a:rPr lang="tr-TR" b="1" i="1" dirty="0">
                <a:solidFill>
                  <a:schemeClr val="tx1"/>
                </a:solidFill>
                <a:latin typeface="Arial" pitchFamily="34" charset="0"/>
                <a:cs typeface="Arial" pitchFamily="34" charset="0"/>
              </a:rPr>
              <a:t>, </a:t>
            </a:r>
            <a:r>
              <a:rPr lang="tr-TR" b="1" i="1" dirty="0" smtClean="0">
                <a:solidFill>
                  <a:schemeClr val="tx1"/>
                </a:solidFill>
                <a:latin typeface="Arial" pitchFamily="34" charset="0"/>
                <a:cs typeface="Arial" pitchFamily="34" charset="0"/>
              </a:rPr>
              <a:t>Bursa/TURKEY</a:t>
            </a:r>
          </a:p>
          <a:p>
            <a:r>
              <a:rPr lang="tr-TR" b="1" i="1" dirty="0" err="1" smtClean="0">
                <a:solidFill>
                  <a:schemeClr val="tx1"/>
                </a:solidFill>
                <a:latin typeface="Arial" pitchFamily="34" charset="0"/>
                <a:cs typeface="Arial" pitchFamily="34" charset="0"/>
              </a:rPr>
              <a:t>Email</a:t>
            </a:r>
            <a:r>
              <a:rPr lang="tr-TR" b="1" i="1" dirty="0" smtClean="0">
                <a:solidFill>
                  <a:schemeClr val="tx1"/>
                </a:solidFill>
                <a:latin typeface="Arial" pitchFamily="34" charset="0"/>
                <a:cs typeface="Arial" pitchFamily="34" charset="0"/>
              </a:rPr>
              <a:t>: </a:t>
            </a:r>
            <a:r>
              <a:rPr lang="tr-TR" b="1" i="1" dirty="0" smtClean="0">
                <a:solidFill>
                  <a:schemeClr val="tx1"/>
                </a:solidFill>
                <a:latin typeface="Arial" pitchFamily="34" charset="0"/>
                <a:cs typeface="Arial" pitchFamily="34" charset="0"/>
                <a:hlinkClick r:id="rId2"/>
              </a:rPr>
              <a:t>nejlamutluu@gmail.com</a:t>
            </a:r>
            <a:endParaRPr lang="tr-TR" b="1" i="1" dirty="0" smtClean="0">
              <a:solidFill>
                <a:schemeClr val="tx1"/>
              </a:solidFill>
              <a:latin typeface="Arial" pitchFamily="34" charset="0"/>
              <a:cs typeface="Arial" pitchFamily="34" charset="0"/>
            </a:endParaRPr>
          </a:p>
          <a:p>
            <a:r>
              <a:rPr lang="tr-TR" b="1" i="1" dirty="0" smtClean="0">
                <a:solidFill>
                  <a:schemeClr val="tx1"/>
                </a:solidFill>
                <a:latin typeface="Arial" pitchFamily="34" charset="0"/>
                <a:cs typeface="Arial" pitchFamily="34" charset="0"/>
              </a:rPr>
              <a:t>II International </a:t>
            </a:r>
            <a:r>
              <a:rPr lang="tr-TR" b="1" i="1" dirty="0" err="1" smtClean="0">
                <a:solidFill>
                  <a:schemeClr val="tx1"/>
                </a:solidFill>
                <a:latin typeface="Arial" pitchFamily="34" charset="0"/>
                <a:cs typeface="Arial" pitchFamily="34" charset="0"/>
              </a:rPr>
              <a:t>Symposium</a:t>
            </a:r>
            <a:endParaRPr lang="tr-TR" b="1" i="1" dirty="0" smtClean="0">
              <a:solidFill>
                <a:schemeClr val="tx1"/>
              </a:solidFill>
              <a:latin typeface="Arial" pitchFamily="34" charset="0"/>
              <a:cs typeface="Arial" pitchFamily="34" charset="0"/>
            </a:endParaRPr>
          </a:p>
          <a:p>
            <a:r>
              <a:rPr lang="tr-TR" b="1" i="1" dirty="0" smtClean="0">
                <a:solidFill>
                  <a:schemeClr val="tx1"/>
                </a:solidFill>
                <a:latin typeface="Arial" pitchFamily="34" charset="0"/>
                <a:cs typeface="Arial" pitchFamily="34" charset="0"/>
              </a:rPr>
              <a:t>New </a:t>
            </a:r>
            <a:r>
              <a:rPr lang="tr-TR" b="1" i="1" dirty="0" err="1" smtClean="0">
                <a:solidFill>
                  <a:schemeClr val="tx1"/>
                </a:solidFill>
                <a:latin typeface="Arial" pitchFamily="34" charset="0"/>
                <a:cs typeface="Arial" pitchFamily="34" charset="0"/>
              </a:rPr>
              <a:t>issues</a:t>
            </a:r>
            <a:r>
              <a:rPr lang="tr-TR" b="1" i="1" dirty="0" smtClean="0">
                <a:solidFill>
                  <a:schemeClr val="tx1"/>
                </a:solidFill>
                <a:latin typeface="Arial" pitchFamily="34" charset="0"/>
                <a:cs typeface="Arial" pitchFamily="34" charset="0"/>
              </a:rPr>
              <a:t> on </a:t>
            </a:r>
            <a:r>
              <a:rPr lang="tr-TR" b="1" i="1" dirty="0" err="1" smtClean="0">
                <a:solidFill>
                  <a:schemeClr val="tx1"/>
                </a:solidFill>
                <a:latin typeface="Arial" pitchFamily="34" charset="0"/>
                <a:cs typeface="Arial" pitchFamily="34" charset="0"/>
              </a:rPr>
              <a:t>teacher</a:t>
            </a:r>
            <a:r>
              <a:rPr lang="tr-TR" b="1" i="1" dirty="0" smtClean="0">
                <a:solidFill>
                  <a:schemeClr val="tx1"/>
                </a:solidFill>
                <a:latin typeface="Arial" pitchFamily="34" charset="0"/>
                <a:cs typeface="Arial" pitchFamily="34" charset="0"/>
              </a:rPr>
              <a:t> </a:t>
            </a:r>
            <a:r>
              <a:rPr lang="tr-TR" b="1" i="1" dirty="0" err="1" smtClean="0">
                <a:solidFill>
                  <a:schemeClr val="tx1"/>
                </a:solidFill>
                <a:latin typeface="Arial" pitchFamily="34" charset="0"/>
                <a:cs typeface="Arial" pitchFamily="34" charset="0"/>
              </a:rPr>
              <a:t>education</a:t>
            </a:r>
            <a:endParaRPr lang="tr-TR" b="1" i="1" dirty="0" smtClean="0">
              <a:solidFill>
                <a:schemeClr val="tx1"/>
              </a:solidFill>
              <a:latin typeface="Arial" pitchFamily="34" charset="0"/>
              <a:cs typeface="Arial" pitchFamily="34" charset="0"/>
            </a:endParaRPr>
          </a:p>
          <a:p>
            <a:r>
              <a:rPr lang="tr-TR" b="1" i="1" dirty="0" smtClean="0">
                <a:solidFill>
                  <a:schemeClr val="tx1"/>
                </a:solidFill>
                <a:latin typeface="Arial" pitchFamily="34" charset="0"/>
                <a:cs typeface="Arial" pitchFamily="34" charset="0"/>
              </a:rPr>
              <a:t>May 22-24, 2014 </a:t>
            </a:r>
            <a:r>
              <a:rPr lang="tr-TR" b="1" i="1" dirty="0" err="1" smtClean="0">
                <a:solidFill>
                  <a:schemeClr val="tx1"/>
                </a:solidFill>
                <a:latin typeface="Arial" pitchFamily="34" charset="0"/>
                <a:cs typeface="Arial" pitchFamily="34" charset="0"/>
              </a:rPr>
              <a:t>Macerata</a:t>
            </a:r>
            <a:r>
              <a:rPr lang="tr-TR" b="1" i="1" dirty="0" smtClean="0">
                <a:solidFill>
                  <a:schemeClr val="tx1"/>
                </a:solidFill>
                <a:latin typeface="Arial" pitchFamily="34" charset="0"/>
                <a:cs typeface="Arial" pitchFamily="34" charset="0"/>
              </a:rPr>
              <a:t> ITALY</a:t>
            </a:r>
            <a:endParaRPr lang="tr-TR" b="1" i="1" dirty="0">
              <a:solidFill>
                <a:schemeClr val="tx1"/>
              </a:solidFill>
              <a:latin typeface="Arial" pitchFamily="34" charset="0"/>
              <a:cs typeface="Arial" pitchFamily="34" charset="0"/>
            </a:endParaRPr>
          </a:p>
          <a:p>
            <a:r>
              <a:rPr lang="tr-TR" dirty="0">
                <a:solidFill>
                  <a:schemeClr val="tx1"/>
                </a:solidFill>
                <a:latin typeface="+mj-lt"/>
              </a:rPr>
              <a:t>				</a:t>
            </a:r>
            <a:r>
              <a:rPr lang="tr-TR" dirty="0">
                <a:solidFill>
                  <a:schemeClr val="tx1"/>
                </a:solidFill>
                <a:effectLst>
                  <a:outerShdw blurRad="38100" dist="38100" dir="2700000" algn="tl">
                    <a:srgbClr val="000000"/>
                  </a:outerShdw>
                </a:effectLst>
                <a:latin typeface="+mj-lt"/>
              </a:rPr>
              <a:t>	</a:t>
            </a:r>
            <a:r>
              <a:rPr lang="tr-TR" dirty="0">
                <a:solidFill>
                  <a:schemeClr val="tx1"/>
                </a:solidFill>
                <a:effectLst>
                  <a:outerShdw blurRad="38100" dist="38100" dir="2700000" algn="tl">
                    <a:srgbClr val="000000"/>
                  </a:outerShdw>
                </a:effectLst>
              </a:rPr>
              <a:t>	</a:t>
            </a:r>
            <a:endParaRPr lang="tr-TR" dirty="0">
              <a:solidFill>
                <a:schemeClr val="tx1"/>
              </a:solidFill>
            </a:endParaRPr>
          </a:p>
        </p:txBody>
      </p:sp>
    </p:spTree>
    <p:extLst>
      <p:ext uri="{BB962C8B-B14F-4D97-AF65-F5344CB8AC3E}">
        <p14:creationId xmlns:p14="http://schemas.microsoft.com/office/powerpoint/2010/main" val="1799939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Opinion</a:t>
            </a:r>
            <a:r>
              <a:rPr lang="tr-TR" dirty="0" smtClean="0"/>
              <a:t> </a:t>
            </a:r>
            <a:endParaRPr lang="tr-TR" dirty="0"/>
          </a:p>
        </p:txBody>
      </p:sp>
      <p:graphicFrame>
        <p:nvGraphicFramePr>
          <p:cNvPr id="5" name="İçerik Yer Tutucusu 3"/>
          <p:cNvGraphicFramePr>
            <a:graphicFrameLocks noGrp="1"/>
          </p:cNvGraphicFramePr>
          <p:nvPr>
            <p:ph idx="1"/>
            <p:extLst>
              <p:ext uri="{D42A27DB-BD31-4B8C-83A1-F6EECF244321}">
                <p14:modId xmlns:p14="http://schemas.microsoft.com/office/powerpoint/2010/main" val="2899779121"/>
              </p:ext>
            </p:extLst>
          </p:nvPr>
        </p:nvGraphicFramePr>
        <p:xfrm>
          <a:off x="683568" y="1196752"/>
          <a:ext cx="7765333" cy="3596992"/>
        </p:xfrm>
        <a:graphic>
          <a:graphicData uri="http://schemas.openxmlformats.org/drawingml/2006/table">
            <a:tbl>
              <a:tblPr firstRow="1" firstCol="1" bandRow="1">
                <a:tableStyleId>{5C22544A-7EE6-4342-B048-85BDC9FD1C3A}</a:tableStyleId>
              </a:tblPr>
              <a:tblGrid>
                <a:gridCol w="1080120"/>
                <a:gridCol w="1584176"/>
                <a:gridCol w="1123992"/>
                <a:gridCol w="1364309"/>
                <a:gridCol w="1388202"/>
                <a:gridCol w="1224534"/>
              </a:tblGrid>
              <a:tr h="636071">
                <a:tc>
                  <a:txBody>
                    <a:bodyPr/>
                    <a:lstStyle/>
                    <a:p>
                      <a:pPr>
                        <a:spcAft>
                          <a:spcPts val="0"/>
                        </a:spcAft>
                      </a:pPr>
                      <a:r>
                        <a:rPr lang="en-US" sz="1100" noProof="0" dirty="0" smtClean="0">
                          <a:effectLst/>
                        </a:rPr>
                        <a:t> </a:t>
                      </a:r>
                      <a:endParaRPr lang="en-US" sz="1100" noProof="0" dirty="0">
                        <a:effectLst/>
                        <a:latin typeface="Calibri"/>
                      </a:endParaRPr>
                    </a:p>
                  </a:txBody>
                  <a:tcPr marL="68580" marR="68580" marT="0" marB="0"/>
                </a:tc>
                <a:tc>
                  <a:txBody>
                    <a:bodyPr/>
                    <a:lstStyle/>
                    <a:p>
                      <a:pPr algn="ctr">
                        <a:spcAft>
                          <a:spcPts val="0"/>
                        </a:spcAft>
                      </a:pPr>
                      <a:r>
                        <a:rPr lang="en-US" sz="1100" noProof="0" smtClean="0">
                          <a:effectLst/>
                        </a:rPr>
                        <a:t> </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n</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X</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S</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p</a:t>
                      </a:r>
                      <a:endParaRPr lang="en-US" sz="1100" noProof="0">
                        <a:effectLst/>
                        <a:latin typeface="Calibri"/>
                      </a:endParaRPr>
                    </a:p>
                  </a:txBody>
                  <a:tcPr marL="68580" marR="68580" marT="0" marB="0" anchor="ctr"/>
                </a:tc>
              </a:tr>
              <a:tr h="372041">
                <a:tc rowSpan="2">
                  <a:txBody>
                    <a:bodyPr/>
                    <a:lstStyle/>
                    <a:p>
                      <a:pPr>
                        <a:spcAft>
                          <a:spcPts val="0"/>
                        </a:spcAft>
                      </a:pPr>
                      <a:r>
                        <a:rPr lang="en-US" sz="1100" noProof="0" smtClean="0">
                          <a:effectLst/>
                        </a:rPr>
                        <a:t> </a:t>
                      </a:r>
                    </a:p>
                    <a:p>
                      <a:pPr>
                        <a:spcAft>
                          <a:spcPts val="0"/>
                        </a:spcAft>
                      </a:pPr>
                      <a:r>
                        <a:rPr lang="en-US" sz="1100" noProof="0" smtClean="0">
                          <a:effectLst/>
                        </a:rPr>
                        <a:t>Gender </a:t>
                      </a:r>
                      <a:endParaRPr lang="en-US" sz="1100" noProof="0">
                        <a:effectLst/>
                        <a:latin typeface="Calibri"/>
                      </a:endParaRPr>
                    </a:p>
                  </a:txBody>
                  <a:tcPr marL="68580" marR="68580" marT="0" marB="0"/>
                </a:tc>
                <a:tc>
                  <a:txBody>
                    <a:bodyPr/>
                    <a:lstStyle/>
                    <a:p>
                      <a:pPr algn="l">
                        <a:spcAft>
                          <a:spcPts val="0"/>
                        </a:spcAft>
                      </a:pPr>
                      <a:r>
                        <a:rPr lang="en-US" sz="1100" noProof="0" smtClean="0">
                          <a:effectLst/>
                        </a:rPr>
                        <a:t>Female</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 343</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 48.68</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5.18</a:t>
                      </a:r>
                      <a:endParaRPr lang="en-US" sz="1100" noProof="0">
                        <a:effectLst/>
                        <a:latin typeface="Calibri"/>
                      </a:endParaRPr>
                    </a:p>
                  </a:txBody>
                  <a:tcPr marL="68580" marR="68580" marT="0" marB="0" anchor="ctr"/>
                </a:tc>
                <a:tc rowSpan="2">
                  <a:txBody>
                    <a:bodyPr/>
                    <a:lstStyle/>
                    <a:p>
                      <a:pPr algn="ctr">
                        <a:spcAft>
                          <a:spcPts val="0"/>
                        </a:spcAft>
                      </a:pPr>
                      <a:r>
                        <a:rPr lang="en-US" sz="1600" noProof="0" dirty="0" smtClean="0">
                          <a:effectLst/>
                          <a:latin typeface="+mn-lt"/>
                        </a:rPr>
                        <a:t> .000</a:t>
                      </a:r>
                      <a:r>
                        <a:rPr lang="en-US" sz="1600" b="1" noProof="0" dirty="0" smtClean="0">
                          <a:solidFill>
                            <a:srgbClr val="FF0000"/>
                          </a:solidFill>
                          <a:latin typeface="+mn-lt"/>
                          <a:ea typeface="Times New Roman"/>
                          <a:cs typeface="Arial" pitchFamily="34" charset="0"/>
                        </a:rPr>
                        <a:t>*</a:t>
                      </a:r>
                    </a:p>
                    <a:p>
                      <a:pPr algn="ctr">
                        <a:spcAft>
                          <a:spcPts val="0"/>
                        </a:spcAft>
                      </a:pPr>
                      <a:endParaRPr lang="en-US" sz="1100" noProof="0" dirty="0">
                        <a:effectLst/>
                        <a:latin typeface="Calibri"/>
                      </a:endParaRPr>
                    </a:p>
                  </a:txBody>
                  <a:tcPr marL="68580" marR="68580" marT="0" marB="0" anchor="ctr"/>
                </a:tc>
              </a:tr>
              <a:tr h="360040">
                <a:tc vMerge="1">
                  <a:txBody>
                    <a:bodyPr/>
                    <a:lstStyle/>
                    <a:p>
                      <a:endParaRPr lang="tr-TR"/>
                    </a:p>
                  </a:txBody>
                  <a:tcPr/>
                </a:tc>
                <a:tc>
                  <a:txBody>
                    <a:bodyPr/>
                    <a:lstStyle/>
                    <a:p>
                      <a:pPr algn="l">
                        <a:spcAft>
                          <a:spcPts val="0"/>
                        </a:spcAft>
                      </a:pPr>
                      <a:r>
                        <a:rPr lang="en-US" sz="1100" noProof="0" smtClean="0">
                          <a:effectLst/>
                        </a:rPr>
                        <a:t>Male</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 96</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 46.11</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5.87</a:t>
                      </a:r>
                      <a:endParaRPr lang="en-US" sz="1100" noProof="0">
                        <a:effectLst/>
                        <a:latin typeface="Calibri"/>
                      </a:endParaRPr>
                    </a:p>
                  </a:txBody>
                  <a:tcPr marL="68580" marR="68580" marT="0" marB="0" anchor="ctr"/>
                </a:tc>
                <a:tc vMerge="1">
                  <a:txBody>
                    <a:bodyPr/>
                    <a:lstStyle/>
                    <a:p>
                      <a:pPr>
                        <a:spcAft>
                          <a:spcPts val="0"/>
                        </a:spcAft>
                      </a:pPr>
                      <a:endParaRPr lang="tr-TR" sz="1100">
                        <a:effectLst/>
                        <a:latin typeface="Calibri"/>
                      </a:endParaRPr>
                    </a:p>
                  </a:txBody>
                  <a:tcPr marL="68580" marR="68580" marT="0" marB="0"/>
                </a:tc>
              </a:tr>
              <a:tr h="397937">
                <a:tc rowSpan="2">
                  <a:txBody>
                    <a:bodyPr/>
                    <a:lstStyle/>
                    <a:p>
                      <a:pPr>
                        <a:spcAft>
                          <a:spcPts val="0"/>
                        </a:spcAft>
                      </a:pPr>
                      <a:r>
                        <a:rPr lang="tr-TR" sz="1100" noProof="0" dirty="0" smtClean="0">
                          <a:effectLst/>
                        </a:rPr>
                        <a:t>Grade </a:t>
                      </a:r>
                      <a:r>
                        <a:rPr lang="tr-TR" sz="1100" noProof="0" dirty="0" err="1" smtClean="0">
                          <a:effectLst/>
                        </a:rPr>
                        <a:t>level</a:t>
                      </a:r>
                      <a:endParaRPr lang="en-US" sz="1100" noProof="0" dirty="0">
                        <a:effectLst/>
                        <a:latin typeface="Calibri"/>
                      </a:endParaRPr>
                    </a:p>
                  </a:txBody>
                  <a:tcPr marL="68580" marR="68580" marT="0" marB="0"/>
                </a:tc>
                <a:tc>
                  <a:txBody>
                    <a:bodyPr/>
                    <a:lstStyle/>
                    <a:p>
                      <a:pPr algn="l">
                        <a:spcAft>
                          <a:spcPts val="0"/>
                        </a:spcAft>
                      </a:pPr>
                      <a:r>
                        <a:rPr lang="en-US" sz="1100" noProof="0" smtClean="0">
                          <a:effectLst/>
                        </a:rPr>
                        <a:t>1st</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 243</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 48.16</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 5.61</a:t>
                      </a:r>
                      <a:endParaRPr lang="en-US" sz="1100" noProof="0">
                        <a:effectLst/>
                        <a:latin typeface="Calibri"/>
                      </a:endParaRPr>
                    </a:p>
                  </a:txBody>
                  <a:tcPr marL="68580" marR="68580" marT="0" marB="0" anchor="ctr"/>
                </a:tc>
                <a:tc rowSpan="2">
                  <a:txBody>
                    <a:bodyPr/>
                    <a:lstStyle/>
                    <a:p>
                      <a:pPr algn="ctr">
                        <a:spcAft>
                          <a:spcPts val="0"/>
                        </a:spcAft>
                      </a:pPr>
                      <a:r>
                        <a:rPr lang="en-US" sz="1100" noProof="0" smtClean="0">
                          <a:effectLst/>
                        </a:rPr>
                        <a:t> </a:t>
                      </a:r>
                      <a:r>
                        <a:rPr lang="en-US" sz="1100" noProof="0" smtClean="0">
                          <a:effectLst/>
                          <a:latin typeface="Calibri"/>
                        </a:rPr>
                        <a:t>.842</a:t>
                      </a:r>
                      <a:endParaRPr lang="en-US" sz="1100" noProof="0">
                        <a:effectLst/>
                        <a:latin typeface="Calibri"/>
                      </a:endParaRPr>
                    </a:p>
                  </a:txBody>
                  <a:tcPr marL="68580" marR="68580" marT="0" marB="0" anchor="ctr"/>
                </a:tc>
              </a:tr>
              <a:tr h="322143">
                <a:tc vMerge="1">
                  <a:txBody>
                    <a:bodyPr/>
                    <a:lstStyle/>
                    <a:p>
                      <a:endParaRPr lang="tr-TR"/>
                    </a:p>
                  </a:txBody>
                  <a:tcPr/>
                </a:tc>
                <a:tc>
                  <a:txBody>
                    <a:bodyPr/>
                    <a:lstStyle/>
                    <a:p>
                      <a:pPr algn="l">
                        <a:spcAft>
                          <a:spcPts val="0"/>
                        </a:spcAft>
                      </a:pPr>
                      <a:r>
                        <a:rPr lang="en-US" sz="1100" noProof="0" smtClean="0">
                          <a:effectLst/>
                          <a:latin typeface="+mn-lt"/>
                        </a:rPr>
                        <a:t>4th</a:t>
                      </a:r>
                      <a:r>
                        <a:rPr lang="en-US" sz="1100" baseline="0" noProof="0" smtClean="0">
                          <a:effectLst/>
                          <a:latin typeface="+mn-lt"/>
                        </a:rPr>
                        <a:t> </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latin typeface="+mn-lt"/>
                        </a:rPr>
                        <a:t>196</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latin typeface="Calibri"/>
                        </a:rPr>
                        <a:t>48.06</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 5.24</a:t>
                      </a:r>
                      <a:endParaRPr lang="en-US" sz="1100" noProof="0">
                        <a:effectLst/>
                        <a:latin typeface="Calibri"/>
                      </a:endParaRPr>
                    </a:p>
                  </a:txBody>
                  <a:tcPr marL="68580" marR="68580" marT="0" marB="0" anchor="ctr"/>
                </a:tc>
                <a:tc vMerge="1">
                  <a:txBody>
                    <a:bodyPr/>
                    <a:lstStyle/>
                    <a:p>
                      <a:pPr>
                        <a:spcAft>
                          <a:spcPts val="0"/>
                        </a:spcAft>
                      </a:pPr>
                      <a:endParaRPr lang="tr-TR" sz="1100">
                        <a:effectLst/>
                        <a:latin typeface="Calibri"/>
                      </a:endParaRPr>
                    </a:p>
                  </a:txBody>
                  <a:tcPr marL="68580" marR="68580" marT="0" marB="0"/>
                </a:tc>
              </a:tr>
              <a:tr h="86410">
                <a:tc rowSpan="5">
                  <a:txBody>
                    <a:bodyPr/>
                    <a:lstStyle/>
                    <a:p>
                      <a:pPr marL="0" algn="l">
                        <a:spcAft>
                          <a:spcPts val="0"/>
                        </a:spcAft>
                      </a:pPr>
                      <a:r>
                        <a:rPr lang="en-US" sz="1100" noProof="0" smtClean="0">
                          <a:effectLst/>
                        </a:rPr>
                        <a:t>Department </a:t>
                      </a:r>
                      <a:endParaRPr lang="en-US" sz="1100" noProof="0">
                        <a:effectLst/>
                        <a:latin typeface="Calibri"/>
                        <a:ea typeface="Times New Roman"/>
                        <a:cs typeface="Times New Roman"/>
                      </a:endParaRPr>
                    </a:p>
                  </a:txBody>
                  <a:tcPr marL="68580" marR="68580" marT="0" marB="0" anchor="ctr"/>
                </a:tc>
                <a:tc>
                  <a:txBody>
                    <a:bodyPr/>
                    <a:lstStyle/>
                    <a:p>
                      <a:pPr marL="36000" algn="l">
                        <a:spcAft>
                          <a:spcPts val="0"/>
                        </a:spcAft>
                      </a:pPr>
                      <a:r>
                        <a:rPr lang="en-US" sz="1100" noProof="0" smtClean="0">
                          <a:effectLst/>
                          <a:latin typeface="+mn-lt"/>
                          <a:ea typeface="+mn-ea"/>
                          <a:cs typeface="+mn-cs"/>
                        </a:rPr>
                        <a:t>Primary</a:t>
                      </a:r>
                      <a:r>
                        <a:rPr lang="en-US" sz="1100" baseline="0" noProof="0" smtClean="0">
                          <a:effectLst/>
                          <a:latin typeface="+mn-lt"/>
                          <a:ea typeface="+mn-ea"/>
                          <a:cs typeface="+mn-cs"/>
                        </a:rPr>
                        <a:t> school teaching</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140</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48.35</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5.08 </a:t>
                      </a:r>
                      <a:endParaRPr lang="en-US" sz="1100" noProof="0">
                        <a:effectLst/>
                        <a:latin typeface="Calibri"/>
                        <a:ea typeface="Times New Roman"/>
                        <a:cs typeface="Times New Roman"/>
                      </a:endParaRPr>
                    </a:p>
                  </a:txBody>
                  <a:tcPr marL="68580" marR="68580" marT="0" marB="0" anchor="ctr"/>
                </a:tc>
                <a:tc rowSpan="5">
                  <a:txBody>
                    <a:bodyPr/>
                    <a:lstStyle/>
                    <a:p>
                      <a:pPr marL="36000" algn="ctr">
                        <a:spcAft>
                          <a:spcPts val="0"/>
                        </a:spcAft>
                      </a:pPr>
                      <a:r>
                        <a:rPr lang="en-US" sz="1100" noProof="0" smtClean="0">
                          <a:effectLst/>
                        </a:rPr>
                        <a:t>  .294 </a:t>
                      </a:r>
                      <a:endParaRPr lang="en-US" sz="1100" noProof="0">
                        <a:effectLst/>
                        <a:latin typeface="Calibri"/>
                        <a:ea typeface="Times New Roman"/>
                        <a:cs typeface="Times New Roman"/>
                      </a:endParaRPr>
                    </a:p>
                  </a:txBody>
                  <a:tcPr marL="68580" marR="68580" marT="0" marB="0" anchor="ctr"/>
                </a:tc>
              </a:tr>
              <a:tr h="0">
                <a:tc vMerge="1">
                  <a:txBody>
                    <a:bodyPr/>
                    <a:lstStyle/>
                    <a:p>
                      <a:endParaRPr lang="tr-TR"/>
                    </a:p>
                  </a:txBody>
                  <a:tcPr/>
                </a:tc>
                <a:tc>
                  <a:txBody>
                    <a:bodyPr/>
                    <a:lstStyle/>
                    <a:p>
                      <a:pPr marL="34925" indent="0" algn="l">
                        <a:spcAft>
                          <a:spcPts val="0"/>
                        </a:spcAft>
                      </a:pPr>
                      <a:r>
                        <a:rPr lang="en-US" sz="1100" noProof="0" smtClean="0">
                          <a:effectLst/>
                        </a:rPr>
                        <a:t>Social sciences teaching</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83</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47.10 </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6.50</a:t>
                      </a:r>
                      <a:endParaRPr lang="en-US" sz="1100" noProof="0">
                        <a:effectLst/>
                        <a:latin typeface="Calibri"/>
                        <a:ea typeface="Times New Roman"/>
                        <a:cs typeface="Times New Roman"/>
                      </a:endParaRPr>
                    </a:p>
                  </a:txBody>
                  <a:tcPr marL="68580" marR="68580" marT="0" marB="0" anchor="ctr"/>
                </a:tc>
                <a:tc vMerge="1">
                  <a:txBody>
                    <a:bodyPr/>
                    <a:lstStyle/>
                    <a:p>
                      <a:pPr marL="226695" algn="l">
                        <a:spcAft>
                          <a:spcPts val="0"/>
                        </a:spcAft>
                      </a:pPr>
                      <a:endParaRPr lang="tr-TR" sz="1100" dirty="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36000" algn="l">
                        <a:spcAft>
                          <a:spcPts val="0"/>
                        </a:spcAft>
                      </a:pPr>
                      <a:r>
                        <a:rPr lang="en-US" sz="1100" noProof="0" smtClean="0">
                          <a:effectLst/>
                          <a:latin typeface="Calibri"/>
                          <a:ea typeface="Times New Roman"/>
                          <a:cs typeface="Times New Roman"/>
                        </a:rPr>
                        <a:t>Preschool</a:t>
                      </a:r>
                      <a:r>
                        <a:rPr lang="en-US" sz="1100" baseline="0" noProof="0" smtClean="0">
                          <a:effectLst/>
                          <a:latin typeface="Calibri"/>
                          <a:ea typeface="Times New Roman"/>
                          <a:cs typeface="Times New Roman"/>
                        </a:rPr>
                        <a:t> </a:t>
                      </a:r>
                      <a:r>
                        <a:rPr lang="en-US" sz="1100" noProof="0" smtClean="0">
                          <a:effectLst/>
                        </a:rPr>
                        <a:t>teaching</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82</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48.33</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5.21</a:t>
                      </a:r>
                      <a:endParaRPr lang="en-US" sz="1100" noProof="0">
                        <a:effectLst/>
                        <a:latin typeface="Calibri"/>
                        <a:ea typeface="Times New Roman"/>
                        <a:cs typeface="Times New Roman"/>
                      </a:endParaRPr>
                    </a:p>
                  </a:txBody>
                  <a:tcPr marL="68580" marR="68580" marT="0" marB="0" anchor="ctr"/>
                </a:tc>
                <a:tc vMerge="1">
                  <a:txBody>
                    <a:bodyPr/>
                    <a:lstStyle/>
                    <a:p>
                      <a:pPr marL="226695" algn="l">
                        <a:spcAft>
                          <a:spcPts val="0"/>
                        </a:spcAft>
                      </a:pPr>
                      <a:endParaRPr lang="tr-TR" sz="1100" dirty="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36000" algn="l">
                        <a:spcAft>
                          <a:spcPts val="0"/>
                        </a:spcAft>
                      </a:pPr>
                      <a:r>
                        <a:rPr lang="en-US" sz="1100" noProof="0" smtClean="0">
                          <a:effectLst/>
                          <a:latin typeface="Calibri"/>
                          <a:ea typeface="Times New Roman"/>
                          <a:cs typeface="Times New Roman"/>
                        </a:rPr>
                        <a:t>Mathematics</a:t>
                      </a:r>
                      <a:r>
                        <a:rPr lang="en-US" sz="1100" baseline="0" noProof="0" smtClean="0">
                          <a:effectLst/>
                          <a:latin typeface="Calibri"/>
                          <a:ea typeface="Times New Roman"/>
                          <a:cs typeface="Times New Roman"/>
                        </a:rPr>
                        <a:t> </a:t>
                      </a:r>
                      <a:r>
                        <a:rPr lang="en-US" sz="1100" noProof="0" smtClean="0">
                          <a:effectLst/>
                        </a:rPr>
                        <a:t>teaching</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69</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47.86</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4.39</a:t>
                      </a:r>
                      <a:endParaRPr lang="en-US" sz="1100" noProof="0">
                        <a:effectLst/>
                        <a:latin typeface="Calibri"/>
                        <a:ea typeface="Times New Roman"/>
                        <a:cs typeface="Times New Roman"/>
                      </a:endParaRPr>
                    </a:p>
                  </a:txBody>
                  <a:tcPr marL="68580" marR="68580" marT="0" marB="0" anchor="ctr"/>
                </a:tc>
                <a:tc vMerge="1">
                  <a:txBody>
                    <a:bodyPr/>
                    <a:lstStyle/>
                    <a:p>
                      <a:pPr marL="226695" algn="l">
                        <a:spcAft>
                          <a:spcPts val="0"/>
                        </a:spcAft>
                      </a:pPr>
                      <a:endParaRPr lang="tr-TR" sz="1100" dirty="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36000" algn="l">
                        <a:spcAft>
                          <a:spcPts val="0"/>
                        </a:spcAft>
                      </a:pPr>
                      <a:r>
                        <a:rPr lang="en-US" sz="1100" noProof="0" smtClean="0">
                          <a:effectLst/>
                        </a:rPr>
                        <a:t>Science</a:t>
                      </a:r>
                      <a:r>
                        <a:rPr lang="en-US" sz="1100" baseline="0" noProof="0" smtClean="0">
                          <a:effectLst/>
                        </a:rPr>
                        <a:t> </a:t>
                      </a:r>
                      <a:r>
                        <a:rPr lang="en-US" sz="1100" noProof="0" smtClean="0">
                          <a:effectLst/>
                        </a:rPr>
                        <a:t>teaching</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65</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48.94</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5.46</a:t>
                      </a:r>
                      <a:endParaRPr lang="en-US" sz="1100" noProof="0">
                        <a:effectLst/>
                        <a:latin typeface="Calibri"/>
                        <a:ea typeface="Times New Roman"/>
                        <a:cs typeface="Times New Roman"/>
                      </a:endParaRPr>
                    </a:p>
                  </a:txBody>
                  <a:tcPr marL="68580" marR="68580" marT="0" marB="0" anchor="ctr"/>
                </a:tc>
                <a:tc vMerge="1">
                  <a:txBody>
                    <a:bodyPr/>
                    <a:lstStyle/>
                    <a:p>
                      <a:pPr marL="226695" algn="l">
                        <a:spcAft>
                          <a:spcPts val="0"/>
                        </a:spcAft>
                      </a:pPr>
                      <a:endParaRPr lang="tr-TR" sz="1100">
                        <a:effectLst/>
                        <a:latin typeface="Calibri"/>
                        <a:ea typeface="Times New Roman"/>
                        <a:cs typeface="Times New Roman"/>
                      </a:endParaRPr>
                    </a:p>
                  </a:txBody>
                  <a:tcPr marL="68580" marR="68580" marT="0" marB="0"/>
                </a:tc>
              </a:tr>
              <a:tr h="108012">
                <a:tc rowSpan="4">
                  <a:txBody>
                    <a:bodyPr/>
                    <a:lstStyle/>
                    <a:p>
                      <a:pPr marL="0" algn="l">
                        <a:spcAft>
                          <a:spcPts val="0"/>
                        </a:spcAft>
                      </a:pPr>
                      <a:r>
                        <a:rPr lang="en-US" sz="1100" noProof="0" smtClean="0">
                          <a:effectLst/>
                        </a:rPr>
                        <a:t> </a:t>
                      </a:r>
                    </a:p>
                    <a:p>
                      <a:pPr marL="0" algn="l">
                        <a:spcAft>
                          <a:spcPts val="0"/>
                        </a:spcAft>
                      </a:pPr>
                      <a:r>
                        <a:rPr lang="en-US" sz="1100" noProof="0" smtClean="0">
                          <a:effectLst/>
                        </a:rPr>
                        <a:t>Academic achievement</a:t>
                      </a:r>
                      <a:endParaRPr lang="en-US" sz="1100" noProof="0">
                        <a:effectLst/>
                        <a:latin typeface="Calibri"/>
                        <a:ea typeface="Times New Roman"/>
                        <a:cs typeface="Times New Roman"/>
                      </a:endParaRPr>
                    </a:p>
                  </a:txBody>
                  <a:tcPr marL="68580" marR="68580" marT="0" marB="0" anchor="ctr"/>
                </a:tc>
                <a:tc>
                  <a:txBody>
                    <a:bodyPr/>
                    <a:lstStyle/>
                    <a:p>
                      <a:pPr marL="36000" algn="l">
                        <a:spcAft>
                          <a:spcPts val="0"/>
                        </a:spcAft>
                      </a:pPr>
                      <a:r>
                        <a:rPr lang="en-US" sz="1100" noProof="0" smtClean="0">
                          <a:effectLst/>
                        </a:rPr>
                        <a:t>1-00-1.80</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23 </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47.87</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5.83 </a:t>
                      </a:r>
                      <a:endParaRPr lang="en-US" sz="1100" noProof="0">
                        <a:effectLst/>
                        <a:latin typeface="Calibri"/>
                        <a:ea typeface="Times New Roman"/>
                        <a:cs typeface="Times New Roman"/>
                      </a:endParaRPr>
                    </a:p>
                  </a:txBody>
                  <a:tcPr marL="68580" marR="68580" marT="0" marB="0" anchor="ctr"/>
                </a:tc>
                <a:tc rowSpan="4">
                  <a:txBody>
                    <a:bodyPr/>
                    <a:lstStyle/>
                    <a:p>
                      <a:pPr marL="36000" algn="ctr">
                        <a:spcAft>
                          <a:spcPts val="0"/>
                        </a:spcAft>
                      </a:pPr>
                      <a:r>
                        <a:rPr lang="en-US" sz="1100" noProof="0" smtClean="0">
                          <a:effectLst/>
                        </a:rPr>
                        <a:t> .917 </a:t>
                      </a:r>
                      <a:endParaRPr lang="en-US" sz="1100" noProof="0">
                        <a:effectLst/>
                        <a:latin typeface="Calibri"/>
                        <a:ea typeface="Times New Roman"/>
                        <a:cs typeface="Times New Roman"/>
                      </a:endParaRPr>
                    </a:p>
                  </a:txBody>
                  <a:tcPr marL="68580" marR="68580" marT="0" marB="0" anchor="ctr"/>
                </a:tc>
              </a:tr>
              <a:tr h="0">
                <a:tc vMerge="1">
                  <a:txBody>
                    <a:bodyPr/>
                    <a:lstStyle/>
                    <a:p>
                      <a:endParaRPr lang="tr-TR"/>
                    </a:p>
                  </a:txBody>
                  <a:tcPr/>
                </a:tc>
                <a:tc>
                  <a:txBody>
                    <a:bodyPr/>
                    <a:lstStyle/>
                    <a:p>
                      <a:pPr marL="36000" algn="l">
                        <a:spcAft>
                          <a:spcPts val="0"/>
                        </a:spcAft>
                      </a:pPr>
                      <a:r>
                        <a:rPr lang="en-US" sz="1100" noProof="0" smtClean="0">
                          <a:effectLst/>
                        </a:rPr>
                        <a:t>1.81-2.60</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143</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48.36</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5.40</a:t>
                      </a:r>
                      <a:endParaRPr lang="en-US" sz="1100" noProof="0">
                        <a:effectLst/>
                        <a:latin typeface="Calibri"/>
                        <a:ea typeface="Times New Roman"/>
                        <a:cs typeface="Times New Roman"/>
                      </a:endParaRPr>
                    </a:p>
                  </a:txBody>
                  <a:tcPr marL="68580" marR="68580" marT="0" marB="0" anchor="ctr"/>
                </a:tc>
                <a:tc vMerge="1">
                  <a:txBody>
                    <a:bodyPr/>
                    <a:lstStyle/>
                    <a:p>
                      <a:pPr marL="226695" algn="l">
                        <a:spcAft>
                          <a:spcPts val="0"/>
                        </a:spcAft>
                      </a:pPr>
                      <a:endParaRPr lang="tr-TR" sz="1100" dirty="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36000" algn="l">
                        <a:spcAft>
                          <a:spcPts val="0"/>
                        </a:spcAft>
                      </a:pPr>
                      <a:r>
                        <a:rPr lang="en-US" sz="1100" noProof="0" smtClean="0">
                          <a:effectLst/>
                        </a:rPr>
                        <a:t>2.61-3.40</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231</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48.05</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5.57</a:t>
                      </a:r>
                      <a:endParaRPr lang="en-US" sz="1100" noProof="0">
                        <a:effectLst/>
                        <a:latin typeface="Calibri"/>
                        <a:ea typeface="Times New Roman"/>
                        <a:cs typeface="Times New Roman"/>
                      </a:endParaRPr>
                    </a:p>
                  </a:txBody>
                  <a:tcPr marL="68580" marR="68580" marT="0" marB="0" anchor="ctr"/>
                </a:tc>
                <a:tc vMerge="1">
                  <a:txBody>
                    <a:bodyPr/>
                    <a:lstStyle/>
                    <a:p>
                      <a:pPr marL="226695" algn="l">
                        <a:spcAft>
                          <a:spcPts val="0"/>
                        </a:spcAft>
                      </a:pPr>
                      <a:endParaRPr lang="tr-TR" sz="1100" dirty="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36000" algn="l">
                        <a:spcAft>
                          <a:spcPts val="0"/>
                        </a:spcAft>
                      </a:pPr>
                      <a:r>
                        <a:rPr lang="en-US" sz="1100" noProof="0" smtClean="0">
                          <a:effectLst/>
                        </a:rPr>
                        <a:t>3.41-4.00</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42</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smtClean="0">
                          <a:effectLst/>
                        </a:rPr>
                        <a:t> 47.81</a:t>
                      </a:r>
                      <a:endParaRPr lang="en-US" sz="1100" noProof="0">
                        <a:effectLst/>
                        <a:latin typeface="Calibri"/>
                        <a:ea typeface="Times New Roman"/>
                        <a:cs typeface="Times New Roman"/>
                      </a:endParaRPr>
                    </a:p>
                  </a:txBody>
                  <a:tcPr marL="68580" marR="68580" marT="0" marB="0" anchor="ctr"/>
                </a:tc>
                <a:tc>
                  <a:txBody>
                    <a:bodyPr/>
                    <a:lstStyle/>
                    <a:p>
                      <a:pPr marL="36000" algn="ctr">
                        <a:spcAft>
                          <a:spcPts val="0"/>
                        </a:spcAft>
                      </a:pPr>
                      <a:r>
                        <a:rPr lang="en-US" sz="1100" noProof="0" dirty="0" smtClean="0">
                          <a:effectLst/>
                        </a:rPr>
                        <a:t> 4.70</a:t>
                      </a:r>
                      <a:endParaRPr lang="en-US" sz="1100" noProof="0" dirty="0">
                        <a:effectLst/>
                        <a:latin typeface="Calibri"/>
                        <a:ea typeface="Times New Roman"/>
                        <a:cs typeface="Times New Roman"/>
                      </a:endParaRPr>
                    </a:p>
                  </a:txBody>
                  <a:tcPr marL="68580" marR="68580" marT="0" marB="0" anchor="ctr"/>
                </a:tc>
                <a:tc vMerge="1">
                  <a:txBody>
                    <a:bodyPr/>
                    <a:lstStyle/>
                    <a:p>
                      <a:pPr marL="226695" algn="l">
                        <a:spcAft>
                          <a:spcPts val="0"/>
                        </a:spcAft>
                      </a:pPr>
                      <a:endParaRPr lang="tr-TR" sz="1100">
                        <a:effectLst/>
                        <a:latin typeface="Calibri"/>
                        <a:ea typeface="Times New Roman"/>
                        <a:cs typeface="Times New Roman"/>
                      </a:endParaRPr>
                    </a:p>
                  </a:txBody>
                  <a:tcPr marL="68580" marR="68580" marT="0" marB="0"/>
                </a:tc>
              </a:tr>
            </a:tbl>
          </a:graphicData>
        </a:graphic>
      </p:graphicFrame>
      <p:sp>
        <p:nvSpPr>
          <p:cNvPr id="4" name="Metin kutusu 3"/>
          <p:cNvSpPr txBox="1"/>
          <p:nvPr/>
        </p:nvSpPr>
        <p:spPr>
          <a:xfrm>
            <a:off x="683568" y="5445224"/>
            <a:ext cx="8202054" cy="923330"/>
          </a:xfrm>
          <a:prstGeom prst="rect">
            <a:avLst/>
          </a:prstGeom>
          <a:noFill/>
        </p:spPr>
        <p:txBody>
          <a:bodyPr wrap="none" rtlCol="0">
            <a:spAutoFit/>
          </a:bodyPr>
          <a:lstStyle/>
          <a:p>
            <a:r>
              <a:rPr lang="en-US" dirty="0" smtClean="0"/>
              <a:t>Teacher candidates’ </a:t>
            </a:r>
            <a:r>
              <a:rPr lang="tr-TR" dirty="0" err="1" smtClean="0"/>
              <a:t>opinions</a:t>
            </a:r>
            <a:r>
              <a:rPr lang="en-US" dirty="0" smtClean="0"/>
              <a:t> significantly varied according to gender in favor of  </a:t>
            </a:r>
          </a:p>
          <a:p>
            <a:r>
              <a:rPr lang="en-US" dirty="0" smtClean="0"/>
              <a:t>females </a:t>
            </a:r>
          </a:p>
          <a:p>
            <a:r>
              <a:rPr lang="en-US" dirty="0" smtClean="0"/>
              <a:t>but they didn’t according to </a:t>
            </a:r>
            <a:r>
              <a:rPr lang="tr-TR" dirty="0" err="1" smtClean="0"/>
              <a:t>none</a:t>
            </a:r>
            <a:r>
              <a:rPr lang="tr-TR" dirty="0" smtClean="0"/>
              <a:t> of </a:t>
            </a:r>
            <a:r>
              <a:rPr lang="en-US" dirty="0" smtClean="0"/>
              <a:t>grade level</a:t>
            </a:r>
            <a:r>
              <a:rPr lang="tr-TR" dirty="0" smtClean="0"/>
              <a:t>, </a:t>
            </a:r>
            <a:r>
              <a:rPr lang="tr-TR" dirty="0" err="1" smtClean="0"/>
              <a:t>department</a:t>
            </a:r>
            <a:r>
              <a:rPr lang="tr-TR" dirty="0" smtClean="0"/>
              <a:t>, </a:t>
            </a:r>
            <a:r>
              <a:rPr lang="tr-TR" dirty="0" err="1" smtClean="0"/>
              <a:t>academic</a:t>
            </a:r>
            <a:r>
              <a:rPr lang="tr-TR" dirty="0" smtClean="0"/>
              <a:t> </a:t>
            </a:r>
            <a:r>
              <a:rPr lang="tr-TR" dirty="0" err="1" smtClean="0"/>
              <a:t>achievement</a:t>
            </a:r>
            <a:r>
              <a:rPr lang="tr-TR" dirty="0" smtClean="0"/>
              <a:t>.</a:t>
            </a:r>
            <a:endParaRPr lang="en-US" dirty="0"/>
          </a:p>
        </p:txBody>
      </p:sp>
    </p:spTree>
    <p:extLst>
      <p:ext uri="{BB962C8B-B14F-4D97-AF65-F5344CB8AC3E}">
        <p14:creationId xmlns:p14="http://schemas.microsoft.com/office/powerpoint/2010/main" val="728902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667814396"/>
              </p:ext>
            </p:extLst>
          </p:nvPr>
        </p:nvGraphicFramePr>
        <p:xfrm>
          <a:off x="323528" y="2636912"/>
          <a:ext cx="8280920" cy="1393552"/>
        </p:xfrm>
        <a:graphic>
          <a:graphicData uri="http://schemas.openxmlformats.org/drawingml/2006/table">
            <a:tbl>
              <a:tblPr firstRow="1" bandRow="1">
                <a:tableStyleId>{5C22544A-7EE6-4342-B048-85BDC9FD1C3A}</a:tableStyleId>
              </a:tblPr>
              <a:tblGrid>
                <a:gridCol w="1728192"/>
                <a:gridCol w="1944216"/>
                <a:gridCol w="2304256"/>
                <a:gridCol w="2304256"/>
              </a:tblGrid>
              <a:tr h="370840">
                <a:tc gridSpan="2">
                  <a:txBody>
                    <a:bodyPr/>
                    <a:lstStyle/>
                    <a:p>
                      <a:endParaRPr lang="tr-TR" dirty="0"/>
                    </a:p>
                  </a:txBody>
                  <a:tcPr/>
                </a:tc>
                <a:tc hMerge="1">
                  <a:txBody>
                    <a:bodyPr/>
                    <a:lstStyle/>
                    <a:p>
                      <a:endParaRPr lang="tr-TR"/>
                    </a:p>
                  </a:txBody>
                  <a:tcPr/>
                </a:tc>
                <a:tc>
                  <a:txBody>
                    <a:bodyPr/>
                    <a:lstStyle/>
                    <a:p>
                      <a:pPr algn="ctr"/>
                      <a:r>
                        <a:rPr lang="tr-TR" sz="2000" b="1" i="0" u="none" strike="noStrike" kern="1200" baseline="0" dirty="0" err="1" smtClean="0">
                          <a:solidFill>
                            <a:schemeClr val="lt1"/>
                          </a:solidFill>
                          <a:latin typeface="+mn-lt"/>
                          <a:ea typeface="+mn-ea"/>
                          <a:cs typeface="+mn-cs"/>
                        </a:rPr>
                        <a:t>Pearson</a:t>
                      </a:r>
                      <a:r>
                        <a:rPr lang="tr-TR" sz="2000" b="1" i="0" u="none" strike="noStrike" kern="1200" baseline="0" dirty="0" smtClean="0">
                          <a:solidFill>
                            <a:schemeClr val="lt1"/>
                          </a:solidFill>
                          <a:latin typeface="+mn-lt"/>
                          <a:ea typeface="+mn-ea"/>
                          <a:cs typeface="+mn-cs"/>
                        </a:rPr>
                        <a:t>-r</a:t>
                      </a:r>
                    </a:p>
                  </a:txBody>
                  <a:tcPr/>
                </a:tc>
                <a:tc>
                  <a:txBody>
                    <a:bodyPr/>
                    <a:lstStyle/>
                    <a:p>
                      <a:pPr algn="ctr"/>
                      <a:r>
                        <a:rPr lang="tr-TR" sz="2000" b="1" i="0" u="none" strike="noStrike" kern="1200" baseline="0" dirty="0" smtClean="0">
                          <a:solidFill>
                            <a:schemeClr val="lt1"/>
                          </a:solidFill>
                          <a:latin typeface="+mn-lt"/>
                          <a:ea typeface="+mn-ea"/>
                          <a:cs typeface="+mn-cs"/>
                        </a:rPr>
                        <a:t>p</a:t>
                      </a:r>
                    </a:p>
                  </a:txBody>
                  <a:tcPr/>
                </a:tc>
              </a:tr>
              <a:tr h="997312">
                <a:tc>
                  <a:txBody>
                    <a:bodyPr/>
                    <a:lstStyle/>
                    <a:p>
                      <a:r>
                        <a:rPr lang="tr-TR" sz="1800" b="0" i="0" u="none" strike="noStrike" kern="1200" baseline="0" dirty="0" smtClean="0">
                          <a:solidFill>
                            <a:schemeClr val="dk1"/>
                          </a:solidFill>
                          <a:latin typeface="+mn-lt"/>
                          <a:ea typeface="+mn-ea"/>
                          <a:cs typeface="+mn-cs"/>
                        </a:rPr>
                        <a:t> </a:t>
                      </a:r>
                      <a:r>
                        <a:rPr lang="en-US" sz="1800" b="1" i="0" u="none" strike="noStrike" kern="1200" baseline="0" noProof="0" dirty="0" smtClean="0">
                          <a:solidFill>
                            <a:schemeClr val="dk1"/>
                          </a:solidFill>
                          <a:latin typeface="+mn-lt"/>
                          <a:ea typeface="+mn-ea"/>
                          <a:cs typeface="+mn-cs"/>
                        </a:rPr>
                        <a:t>Attitudes</a:t>
                      </a:r>
                    </a:p>
                  </a:txBody>
                  <a:tcPr anchor="ctr">
                    <a:lnR w="12700" cmpd="sng">
                      <a:noFill/>
                    </a:lnR>
                  </a:tcPr>
                </a:tc>
                <a:tc>
                  <a:txBody>
                    <a:bodyPr/>
                    <a:lstStyle/>
                    <a:p>
                      <a:pPr algn="r"/>
                      <a:r>
                        <a:rPr lang="en-US" sz="1800" b="1" i="0" u="none" strike="noStrike" kern="1200" baseline="0" noProof="0" dirty="0" smtClean="0">
                          <a:solidFill>
                            <a:schemeClr val="dk1"/>
                          </a:solidFill>
                          <a:latin typeface="+mn-lt"/>
                          <a:ea typeface="+mn-ea"/>
                          <a:cs typeface="+mn-cs"/>
                        </a:rPr>
                        <a:t>Opinions </a:t>
                      </a:r>
                      <a:endParaRPr lang="tr-TR" dirty="0"/>
                    </a:p>
                  </a:txBody>
                  <a:tcPr anchor="ctr">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.335</a:t>
                      </a:r>
                      <a:r>
                        <a:rPr lang="tr-TR" sz="1800" b="1" dirty="0" smtClean="0">
                          <a:solidFill>
                            <a:srgbClr val="FF0000"/>
                          </a:solidFill>
                          <a:latin typeface="Arial" pitchFamily="34" charset="0"/>
                          <a:ea typeface="Times New Roman"/>
                          <a:cs typeface="Arial" pitchFamily="34" charset="0"/>
                        </a:rPr>
                        <a:t>*</a:t>
                      </a:r>
                    </a:p>
                  </a:txBody>
                  <a:tcPr anchor="ctr"/>
                </a:tc>
                <a:tc>
                  <a:txBody>
                    <a:bodyPr/>
                    <a:lstStyle/>
                    <a:p>
                      <a:pPr algn="ctr"/>
                      <a:r>
                        <a:rPr lang="tr-TR" dirty="0" smtClean="0"/>
                        <a:t>.000</a:t>
                      </a:r>
                      <a:endParaRPr lang="tr-TR" dirty="0"/>
                    </a:p>
                  </a:txBody>
                  <a:tcPr anchor="ctr"/>
                </a:tc>
              </a:tr>
            </a:tbl>
          </a:graphicData>
        </a:graphic>
      </p:graphicFrame>
      <p:sp>
        <p:nvSpPr>
          <p:cNvPr id="5" name="Metin kutusu 4"/>
          <p:cNvSpPr txBox="1"/>
          <p:nvPr/>
        </p:nvSpPr>
        <p:spPr>
          <a:xfrm>
            <a:off x="1187624" y="1484784"/>
            <a:ext cx="2627771" cy="646331"/>
          </a:xfrm>
          <a:prstGeom prst="rect">
            <a:avLst/>
          </a:prstGeom>
          <a:noFill/>
        </p:spPr>
        <p:txBody>
          <a:bodyPr wrap="none" rtlCol="0">
            <a:spAutoFit/>
          </a:bodyPr>
          <a:lstStyle/>
          <a:p>
            <a:r>
              <a:rPr lang="tr-TR" sz="3600" b="1" dirty="0" err="1" smtClean="0"/>
              <a:t>Correlations</a:t>
            </a:r>
            <a:r>
              <a:rPr lang="tr-TR" sz="3600" b="1" dirty="0" smtClean="0"/>
              <a:t> </a:t>
            </a:r>
            <a:endParaRPr lang="tr-TR" sz="3600" b="1" dirty="0"/>
          </a:p>
        </p:txBody>
      </p:sp>
      <p:sp>
        <p:nvSpPr>
          <p:cNvPr id="6" name="Metin kutusu 5"/>
          <p:cNvSpPr txBox="1"/>
          <p:nvPr/>
        </p:nvSpPr>
        <p:spPr>
          <a:xfrm>
            <a:off x="539552" y="4623519"/>
            <a:ext cx="7992888" cy="646331"/>
          </a:xfrm>
          <a:prstGeom prst="rect">
            <a:avLst/>
          </a:prstGeom>
          <a:noFill/>
        </p:spPr>
        <p:txBody>
          <a:bodyPr wrap="square" rtlCol="0">
            <a:spAutoFit/>
          </a:bodyPr>
          <a:lstStyle/>
          <a:p>
            <a:pPr>
              <a:defRPr/>
            </a:pPr>
            <a:r>
              <a:rPr lang="en-US" dirty="0"/>
              <a:t>Between </a:t>
            </a:r>
            <a:r>
              <a:rPr lang="tr-TR" dirty="0" err="1" smtClean="0"/>
              <a:t>teacher</a:t>
            </a:r>
            <a:r>
              <a:rPr lang="tr-TR" dirty="0" smtClean="0"/>
              <a:t> </a:t>
            </a:r>
            <a:r>
              <a:rPr lang="tr-TR" dirty="0" err="1" smtClean="0"/>
              <a:t>candidates</a:t>
            </a:r>
            <a:r>
              <a:rPr lang="tr-TR" dirty="0" smtClean="0"/>
              <a:t>’ </a:t>
            </a:r>
            <a:r>
              <a:rPr lang="tr-TR" dirty="0" err="1" smtClean="0"/>
              <a:t>attitudes</a:t>
            </a:r>
            <a:r>
              <a:rPr lang="tr-TR" dirty="0" smtClean="0"/>
              <a:t> </a:t>
            </a:r>
            <a:r>
              <a:rPr lang="en-US" dirty="0" smtClean="0"/>
              <a:t>and </a:t>
            </a:r>
            <a:r>
              <a:rPr lang="tr-TR" dirty="0" err="1" smtClean="0"/>
              <a:t>opinions</a:t>
            </a:r>
            <a:r>
              <a:rPr lang="tr-TR" dirty="0" smtClean="0"/>
              <a:t> </a:t>
            </a:r>
            <a:r>
              <a:rPr lang="en-US" b="1" dirty="0" smtClean="0"/>
              <a:t>moderate </a:t>
            </a:r>
            <a:r>
              <a:rPr lang="en-US" b="1" dirty="0"/>
              <a:t>relationship was</a:t>
            </a:r>
            <a:r>
              <a:rPr lang="en-US" dirty="0"/>
              <a:t> determined. (p&lt;0,01)</a:t>
            </a:r>
          </a:p>
        </p:txBody>
      </p:sp>
      <p:cxnSp>
        <p:nvCxnSpPr>
          <p:cNvPr id="3" name="Düz Ok Bağlayıcısı 2"/>
          <p:cNvCxnSpPr/>
          <p:nvPr/>
        </p:nvCxnSpPr>
        <p:spPr>
          <a:xfrm>
            <a:off x="1619672" y="3573016"/>
            <a:ext cx="1152128"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5632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t>Results</a:t>
            </a:r>
            <a:r>
              <a:rPr lang="tr-TR" b="1" dirty="0" smtClean="0"/>
              <a:t> </a:t>
            </a:r>
            <a:endParaRPr lang="tr-TR" b="1" dirty="0"/>
          </a:p>
        </p:txBody>
      </p:sp>
      <p:sp>
        <p:nvSpPr>
          <p:cNvPr id="3" name="İçerik Yer Tutucusu 2"/>
          <p:cNvSpPr>
            <a:spLocks noGrp="1"/>
          </p:cNvSpPr>
          <p:nvPr>
            <p:ph idx="1"/>
          </p:nvPr>
        </p:nvSpPr>
        <p:spPr/>
        <p:txBody>
          <a:bodyPr>
            <a:normAutofit fontScale="70000" lnSpcReduction="20000"/>
          </a:bodyPr>
          <a:lstStyle/>
          <a:p>
            <a:endParaRPr lang="tr-TR" dirty="0"/>
          </a:p>
          <a:p>
            <a:r>
              <a:rPr lang="en-US" dirty="0"/>
              <a:t> According to the research results, it can be stated that the teacher candidates generally </a:t>
            </a:r>
            <a:r>
              <a:rPr lang="tr-TR" dirty="0" smtClean="0"/>
              <a:t>had</a:t>
            </a:r>
            <a:r>
              <a:rPr lang="en-US" dirty="0" smtClean="0"/>
              <a:t> </a:t>
            </a:r>
            <a:r>
              <a:rPr lang="en-US" dirty="0"/>
              <a:t>positive </a:t>
            </a:r>
            <a:r>
              <a:rPr lang="tr-TR" dirty="0" err="1" smtClean="0"/>
              <a:t>attitudes</a:t>
            </a:r>
            <a:r>
              <a:rPr lang="tr-TR" dirty="0" smtClean="0"/>
              <a:t> </a:t>
            </a:r>
            <a:r>
              <a:rPr lang="tr-TR" dirty="0" err="1" smtClean="0"/>
              <a:t>towards</a:t>
            </a:r>
            <a:r>
              <a:rPr lang="tr-TR" dirty="0" smtClean="0"/>
              <a:t> </a:t>
            </a:r>
            <a:r>
              <a:rPr lang="tr-TR" dirty="0" err="1" smtClean="0"/>
              <a:t>and</a:t>
            </a:r>
            <a:r>
              <a:rPr lang="tr-TR" dirty="0" smtClean="0"/>
              <a:t> </a:t>
            </a:r>
            <a:r>
              <a:rPr lang="tr-TR" dirty="0" err="1" smtClean="0"/>
              <a:t>opinions</a:t>
            </a:r>
            <a:r>
              <a:rPr lang="tr-TR" dirty="0" smtClean="0"/>
              <a:t> </a:t>
            </a:r>
            <a:r>
              <a:rPr lang="tr-TR" dirty="0" err="1" smtClean="0"/>
              <a:t>concerning</a:t>
            </a:r>
            <a:r>
              <a:rPr lang="tr-TR" dirty="0" smtClean="0"/>
              <a:t> </a:t>
            </a:r>
            <a:r>
              <a:rPr lang="en-US" dirty="0" smtClean="0"/>
              <a:t>socialization</a:t>
            </a:r>
            <a:r>
              <a:rPr lang="en-US" dirty="0"/>
              <a:t>. </a:t>
            </a:r>
            <a:endParaRPr lang="tr-TR" dirty="0" smtClean="0"/>
          </a:p>
          <a:p>
            <a:r>
              <a:rPr lang="en-US" dirty="0" smtClean="0"/>
              <a:t>That </a:t>
            </a:r>
            <a:r>
              <a:rPr lang="en-US" dirty="0"/>
              <a:t>the teacher candidates felt lonely in a crowd at the lowest level can be evaluated as a piece of data supporting this judgment. </a:t>
            </a:r>
            <a:endParaRPr lang="tr-TR" dirty="0" smtClean="0"/>
          </a:p>
          <a:p>
            <a:endParaRPr lang="tr-TR" dirty="0"/>
          </a:p>
          <a:p>
            <a:r>
              <a:rPr lang="tr-TR" dirty="0" smtClean="0"/>
              <a:t>F</a:t>
            </a:r>
            <a:r>
              <a:rPr lang="en-US" dirty="0" err="1" smtClean="0"/>
              <a:t>emale</a:t>
            </a:r>
            <a:r>
              <a:rPr lang="en-US" dirty="0" smtClean="0"/>
              <a:t> </a:t>
            </a:r>
            <a:r>
              <a:rPr lang="en-US" dirty="0"/>
              <a:t>teacher candidates' socialization </a:t>
            </a:r>
            <a:r>
              <a:rPr lang="tr-TR" dirty="0" err="1" smtClean="0"/>
              <a:t>attitudes</a:t>
            </a:r>
            <a:r>
              <a:rPr lang="tr-TR" dirty="0" smtClean="0"/>
              <a:t> </a:t>
            </a:r>
            <a:r>
              <a:rPr lang="tr-TR" dirty="0" err="1" smtClean="0"/>
              <a:t>and</a:t>
            </a:r>
            <a:r>
              <a:rPr lang="tr-TR" dirty="0" smtClean="0"/>
              <a:t> </a:t>
            </a:r>
            <a:r>
              <a:rPr lang="tr-TR" dirty="0" err="1" smtClean="0"/>
              <a:t>opinions</a:t>
            </a:r>
            <a:r>
              <a:rPr lang="tr-TR" dirty="0" smtClean="0"/>
              <a:t> </a:t>
            </a:r>
            <a:r>
              <a:rPr lang="en-US" dirty="0" smtClean="0"/>
              <a:t>were </a:t>
            </a:r>
            <a:r>
              <a:rPr lang="en-US" dirty="0"/>
              <a:t>higher. </a:t>
            </a:r>
            <a:r>
              <a:rPr lang="en-US" dirty="0" smtClean="0"/>
              <a:t>Moreover</a:t>
            </a:r>
            <a:r>
              <a:rPr lang="en-US" dirty="0"/>
              <a:t>, this might mean that females are more active in socialization. </a:t>
            </a:r>
            <a:endParaRPr lang="tr-TR" dirty="0" smtClean="0"/>
          </a:p>
          <a:p>
            <a:r>
              <a:rPr lang="en-US" dirty="0" smtClean="0"/>
              <a:t>This </a:t>
            </a:r>
            <a:r>
              <a:rPr lang="en-US" dirty="0"/>
              <a:t>result can be </a:t>
            </a:r>
            <a:r>
              <a:rPr lang="en-US" dirty="0" smtClean="0"/>
              <a:t>evaluated </a:t>
            </a:r>
            <a:r>
              <a:rPr lang="en-US" dirty="0"/>
              <a:t>as a finding explaining why the profession of teaching is preferred mostly by females in the educational process, which is a socialization </a:t>
            </a:r>
            <a:r>
              <a:rPr lang="en-US" dirty="0" smtClean="0"/>
              <a:t>process</a:t>
            </a:r>
            <a:r>
              <a:rPr lang="tr-TR" dirty="0" smtClean="0"/>
              <a:t>. </a:t>
            </a:r>
            <a:endParaRPr lang="tr-TR" dirty="0"/>
          </a:p>
        </p:txBody>
      </p:sp>
    </p:spTree>
    <p:extLst>
      <p:ext uri="{BB962C8B-B14F-4D97-AF65-F5344CB8AC3E}">
        <p14:creationId xmlns:p14="http://schemas.microsoft.com/office/powerpoint/2010/main" val="264714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t>Suggestion</a:t>
            </a:r>
            <a:r>
              <a:rPr lang="tr-TR" b="1" dirty="0" smtClean="0"/>
              <a:t> </a:t>
            </a:r>
            <a:endParaRPr lang="tr-TR" b="1" dirty="0"/>
          </a:p>
        </p:txBody>
      </p:sp>
      <p:sp>
        <p:nvSpPr>
          <p:cNvPr id="3" name="İçerik Yer Tutucusu 2"/>
          <p:cNvSpPr>
            <a:spLocks noGrp="1"/>
          </p:cNvSpPr>
          <p:nvPr>
            <p:ph idx="1"/>
          </p:nvPr>
        </p:nvSpPr>
        <p:spPr>
          <a:xfrm>
            <a:off x="467544" y="1988840"/>
            <a:ext cx="8075240" cy="1540768"/>
          </a:xfrm>
        </p:spPr>
        <p:txBody>
          <a:bodyPr>
            <a:normAutofit/>
          </a:bodyPr>
          <a:lstStyle/>
          <a:p>
            <a:r>
              <a:rPr lang="en-US" sz="2400" dirty="0"/>
              <a:t>According to the results of the study, it can be suggested that especially male candidates can be directed to activities related to the process of socialization. </a:t>
            </a:r>
            <a:endParaRPr lang="tr-TR" sz="2400" dirty="0"/>
          </a:p>
        </p:txBody>
      </p:sp>
    </p:spTree>
    <p:extLst>
      <p:ext uri="{BB962C8B-B14F-4D97-AF65-F5344CB8AC3E}">
        <p14:creationId xmlns:p14="http://schemas.microsoft.com/office/powerpoint/2010/main" val="24880484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23728" y="2420888"/>
            <a:ext cx="4690864" cy="1756792"/>
          </a:xfrm>
        </p:spPr>
        <p:txBody>
          <a:bodyPr>
            <a:normAutofit/>
          </a:bodyPr>
          <a:lstStyle/>
          <a:p>
            <a:pPr marL="0" indent="0">
              <a:buNone/>
            </a:pPr>
            <a:r>
              <a:rPr lang="tr-TR" sz="6000" b="1" dirty="0" err="1" smtClean="0"/>
              <a:t>Thank</a:t>
            </a:r>
            <a:r>
              <a:rPr lang="tr-TR" sz="6000" b="1" dirty="0" smtClean="0"/>
              <a:t> </a:t>
            </a:r>
            <a:r>
              <a:rPr lang="tr-TR" sz="6000" b="1" dirty="0" err="1" smtClean="0"/>
              <a:t>you</a:t>
            </a:r>
            <a:r>
              <a:rPr lang="tr-TR" sz="6000" b="1" dirty="0" smtClean="0"/>
              <a:t>. </a:t>
            </a:r>
            <a:endParaRPr lang="tr-TR" sz="6000" b="1" dirty="0"/>
          </a:p>
        </p:txBody>
      </p:sp>
      <p:sp>
        <p:nvSpPr>
          <p:cNvPr id="4" name="Alt Başlık 2"/>
          <p:cNvSpPr txBox="1">
            <a:spLocks/>
          </p:cNvSpPr>
          <p:nvPr/>
        </p:nvSpPr>
        <p:spPr>
          <a:xfrm>
            <a:off x="5364088" y="4581128"/>
            <a:ext cx="3312368" cy="1631032"/>
          </a:xfrm>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tr-TR" sz="4400" b="1" dirty="0" err="1" smtClean="0">
                <a:latin typeface="Arial" pitchFamily="34" charset="0"/>
                <a:cs typeface="Arial" pitchFamily="34" charset="0"/>
              </a:rPr>
              <a:t>Nejla</a:t>
            </a:r>
            <a:r>
              <a:rPr lang="tr-TR" sz="4400" b="1" dirty="0" smtClean="0">
                <a:latin typeface="Arial" pitchFamily="34" charset="0"/>
                <a:cs typeface="Arial" pitchFamily="34" charset="0"/>
              </a:rPr>
              <a:t> MUTLU </a:t>
            </a:r>
          </a:p>
          <a:p>
            <a:pPr marL="0" indent="0">
              <a:buNone/>
            </a:pPr>
            <a:endParaRPr lang="tr-TR" b="1" dirty="0" smtClean="0">
              <a:latin typeface="Arial" pitchFamily="34" charset="0"/>
              <a:cs typeface="Arial" pitchFamily="34" charset="0"/>
            </a:endParaRPr>
          </a:p>
          <a:p>
            <a:pPr marL="0" indent="0">
              <a:buNone/>
            </a:pPr>
            <a:r>
              <a:rPr lang="tr-TR" b="1" i="1" dirty="0" err="1" smtClean="0">
                <a:latin typeface="Arial" pitchFamily="34" charset="0"/>
                <a:cs typeface="Arial" pitchFamily="34" charset="0"/>
              </a:rPr>
              <a:t>Uludag</a:t>
            </a:r>
            <a:r>
              <a:rPr lang="tr-TR" b="1" i="1" dirty="0" smtClean="0">
                <a:latin typeface="Arial" pitchFamily="34" charset="0"/>
                <a:cs typeface="Arial" pitchFamily="34" charset="0"/>
              </a:rPr>
              <a:t> </a:t>
            </a:r>
            <a:r>
              <a:rPr lang="tr-TR" b="1" i="1" dirty="0" err="1" smtClean="0">
                <a:latin typeface="Arial" pitchFamily="34" charset="0"/>
                <a:cs typeface="Arial" pitchFamily="34" charset="0"/>
              </a:rPr>
              <a:t>University</a:t>
            </a:r>
            <a:r>
              <a:rPr lang="tr-TR" b="1" i="1" dirty="0" smtClean="0">
                <a:latin typeface="Arial" pitchFamily="34" charset="0"/>
                <a:cs typeface="Arial" pitchFamily="34" charset="0"/>
              </a:rPr>
              <a:t>, Bursa/TURKEY</a:t>
            </a:r>
          </a:p>
          <a:p>
            <a:pPr marL="0" indent="0">
              <a:buNone/>
            </a:pPr>
            <a:r>
              <a:rPr lang="tr-TR" b="1" i="1" dirty="0" err="1" smtClean="0">
                <a:latin typeface="Arial" pitchFamily="34" charset="0"/>
                <a:cs typeface="Arial" pitchFamily="34" charset="0"/>
              </a:rPr>
              <a:t>Email</a:t>
            </a:r>
            <a:r>
              <a:rPr lang="tr-TR" b="1" i="1" dirty="0" smtClean="0">
                <a:latin typeface="Arial" pitchFamily="34" charset="0"/>
                <a:cs typeface="Arial" pitchFamily="34" charset="0"/>
              </a:rPr>
              <a:t>: </a:t>
            </a:r>
            <a:r>
              <a:rPr lang="tr-TR" b="1" i="1" dirty="0" smtClean="0">
                <a:latin typeface="Arial" pitchFamily="34" charset="0"/>
                <a:cs typeface="Arial" pitchFamily="34" charset="0"/>
                <a:hlinkClick r:id="rId2"/>
              </a:rPr>
              <a:t>nejlamutluu@gmail.com</a:t>
            </a:r>
            <a:endParaRPr lang="tr-TR" b="1" i="1" dirty="0" smtClean="0">
              <a:latin typeface="Arial" pitchFamily="34" charset="0"/>
              <a:cs typeface="Arial" pitchFamily="34" charset="0"/>
            </a:endParaRPr>
          </a:p>
          <a:p>
            <a:pPr marL="0" indent="0">
              <a:buNone/>
            </a:pPr>
            <a:r>
              <a:rPr lang="tr-TR" b="1" i="1" dirty="0" smtClean="0">
                <a:latin typeface="Arial" pitchFamily="34" charset="0"/>
                <a:cs typeface="Arial" pitchFamily="34" charset="0"/>
              </a:rPr>
              <a:t>II International </a:t>
            </a:r>
            <a:r>
              <a:rPr lang="tr-TR" b="1" i="1" dirty="0" err="1" smtClean="0">
                <a:latin typeface="Arial" pitchFamily="34" charset="0"/>
                <a:cs typeface="Arial" pitchFamily="34" charset="0"/>
              </a:rPr>
              <a:t>Symposium</a:t>
            </a:r>
            <a:endParaRPr lang="tr-TR" b="1" i="1" dirty="0" smtClean="0">
              <a:latin typeface="Arial" pitchFamily="34" charset="0"/>
              <a:cs typeface="Arial" pitchFamily="34" charset="0"/>
            </a:endParaRPr>
          </a:p>
          <a:p>
            <a:pPr marL="0" indent="0">
              <a:buNone/>
            </a:pPr>
            <a:r>
              <a:rPr lang="tr-TR" b="1" i="1" dirty="0" smtClean="0">
                <a:latin typeface="Arial" pitchFamily="34" charset="0"/>
                <a:cs typeface="Arial" pitchFamily="34" charset="0"/>
              </a:rPr>
              <a:t>New </a:t>
            </a:r>
            <a:r>
              <a:rPr lang="tr-TR" b="1" i="1" dirty="0" err="1" smtClean="0">
                <a:latin typeface="Arial" pitchFamily="34" charset="0"/>
                <a:cs typeface="Arial" pitchFamily="34" charset="0"/>
              </a:rPr>
              <a:t>issues</a:t>
            </a:r>
            <a:r>
              <a:rPr lang="tr-TR" b="1" i="1" dirty="0" smtClean="0">
                <a:latin typeface="Arial" pitchFamily="34" charset="0"/>
                <a:cs typeface="Arial" pitchFamily="34" charset="0"/>
              </a:rPr>
              <a:t> on </a:t>
            </a:r>
            <a:r>
              <a:rPr lang="tr-TR" b="1" i="1" dirty="0" err="1" smtClean="0">
                <a:latin typeface="Arial" pitchFamily="34" charset="0"/>
                <a:cs typeface="Arial" pitchFamily="34" charset="0"/>
              </a:rPr>
              <a:t>teacher</a:t>
            </a:r>
            <a:r>
              <a:rPr lang="tr-TR" b="1" i="1" dirty="0" smtClean="0">
                <a:latin typeface="Arial" pitchFamily="34" charset="0"/>
                <a:cs typeface="Arial" pitchFamily="34" charset="0"/>
              </a:rPr>
              <a:t> </a:t>
            </a:r>
            <a:r>
              <a:rPr lang="tr-TR" b="1" i="1" dirty="0" err="1" smtClean="0">
                <a:latin typeface="Arial" pitchFamily="34" charset="0"/>
                <a:cs typeface="Arial" pitchFamily="34" charset="0"/>
              </a:rPr>
              <a:t>education</a:t>
            </a:r>
            <a:endParaRPr lang="tr-TR" b="1" i="1" dirty="0" smtClean="0">
              <a:latin typeface="Arial" pitchFamily="34" charset="0"/>
              <a:cs typeface="Arial" pitchFamily="34" charset="0"/>
            </a:endParaRPr>
          </a:p>
          <a:p>
            <a:pPr marL="0" indent="0">
              <a:buNone/>
            </a:pPr>
            <a:r>
              <a:rPr lang="tr-TR" b="1" i="1" dirty="0" smtClean="0">
                <a:latin typeface="Arial" pitchFamily="34" charset="0"/>
                <a:cs typeface="Arial" pitchFamily="34" charset="0"/>
              </a:rPr>
              <a:t>May 22-24, 2014 </a:t>
            </a:r>
            <a:r>
              <a:rPr lang="tr-TR" b="1" i="1" dirty="0" err="1" smtClean="0">
                <a:latin typeface="Arial" pitchFamily="34" charset="0"/>
                <a:cs typeface="Arial" pitchFamily="34" charset="0"/>
              </a:rPr>
              <a:t>Macerata</a:t>
            </a:r>
            <a:r>
              <a:rPr lang="tr-TR" b="1" i="1" dirty="0" smtClean="0">
                <a:latin typeface="Arial" pitchFamily="34" charset="0"/>
                <a:cs typeface="Arial" pitchFamily="34" charset="0"/>
              </a:rPr>
              <a:t> ITALY</a:t>
            </a:r>
          </a:p>
          <a:p>
            <a:pPr marL="0" indent="0">
              <a:buNone/>
            </a:pPr>
            <a:r>
              <a:rPr lang="tr-TR" dirty="0" smtClean="0">
                <a:latin typeface="+mj-lt"/>
              </a:rPr>
              <a:t>				</a:t>
            </a:r>
            <a:r>
              <a:rPr lang="tr-TR" dirty="0" smtClean="0">
                <a:effectLst>
                  <a:outerShdw blurRad="38100" dist="38100" dir="2700000" algn="tl">
                    <a:srgbClr val="000000"/>
                  </a:outerShdw>
                </a:effectLst>
                <a:latin typeface="+mj-lt"/>
              </a:rPr>
              <a:t>	</a:t>
            </a:r>
            <a:r>
              <a:rPr lang="tr-TR" dirty="0" smtClean="0">
                <a:effectLst>
                  <a:outerShdw blurRad="38100" dist="38100" dir="2700000" algn="tl">
                    <a:srgbClr val="000000"/>
                  </a:outerShdw>
                </a:effectLst>
              </a:rPr>
              <a:t>	</a:t>
            </a:r>
            <a:endParaRPr lang="tr-TR" dirty="0"/>
          </a:p>
        </p:txBody>
      </p:sp>
    </p:spTree>
    <p:extLst>
      <p:ext uri="{BB962C8B-B14F-4D97-AF65-F5344CB8AC3E}">
        <p14:creationId xmlns:p14="http://schemas.microsoft.com/office/powerpoint/2010/main" val="523105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t>The</a:t>
            </a:r>
            <a:r>
              <a:rPr lang="tr-TR" b="1" dirty="0" smtClean="0"/>
              <a:t> </a:t>
            </a:r>
            <a:r>
              <a:rPr lang="tr-TR" b="1" dirty="0" err="1" smtClean="0"/>
              <a:t>aim</a:t>
            </a:r>
            <a:r>
              <a:rPr lang="tr-TR" b="1" dirty="0" smtClean="0"/>
              <a:t> of </a:t>
            </a:r>
            <a:r>
              <a:rPr lang="tr-TR" b="1" dirty="0" err="1" smtClean="0"/>
              <a:t>the</a:t>
            </a:r>
            <a:r>
              <a:rPr lang="tr-TR" b="1" dirty="0" smtClean="0"/>
              <a:t> </a:t>
            </a:r>
            <a:r>
              <a:rPr lang="tr-TR" b="1" dirty="0" err="1" smtClean="0"/>
              <a:t>study</a:t>
            </a:r>
            <a:endParaRPr lang="tr-TR" b="1" dirty="0"/>
          </a:p>
        </p:txBody>
      </p:sp>
      <p:sp>
        <p:nvSpPr>
          <p:cNvPr id="3" name="İçerik Yer Tutucusu 2"/>
          <p:cNvSpPr>
            <a:spLocks noGrp="1"/>
          </p:cNvSpPr>
          <p:nvPr>
            <p:ph idx="1"/>
          </p:nvPr>
        </p:nvSpPr>
        <p:spPr>
          <a:xfrm>
            <a:off x="467544" y="2420888"/>
            <a:ext cx="8435280" cy="2188840"/>
          </a:xfrm>
        </p:spPr>
        <p:txBody>
          <a:bodyPr/>
          <a:lstStyle/>
          <a:p>
            <a:endParaRPr lang="tr-TR" dirty="0"/>
          </a:p>
          <a:p>
            <a:r>
              <a:rPr lang="en-US" sz="2400" dirty="0"/>
              <a:t> This study was carried out with the aim of </a:t>
            </a:r>
            <a:r>
              <a:rPr lang="en-US" sz="2400" b="1" dirty="0"/>
              <a:t>determining the attitudes and opinions of teacher candidates about the process of socialization.</a:t>
            </a:r>
            <a:endParaRPr lang="tr-TR" sz="2400" b="1" dirty="0"/>
          </a:p>
        </p:txBody>
      </p:sp>
    </p:spTree>
    <p:extLst>
      <p:ext uri="{BB962C8B-B14F-4D97-AF65-F5344CB8AC3E}">
        <p14:creationId xmlns:p14="http://schemas.microsoft.com/office/powerpoint/2010/main" val="666453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dirty="0"/>
              <a:t> </a:t>
            </a:r>
            <a:r>
              <a:rPr lang="tr-TR" b="1" dirty="0" err="1"/>
              <a:t>Socialization</a:t>
            </a:r>
            <a:endParaRPr lang="tr-TR" dirty="0"/>
          </a:p>
        </p:txBody>
      </p:sp>
      <p:sp>
        <p:nvSpPr>
          <p:cNvPr id="3" name="İçerik Yer Tutucusu 2"/>
          <p:cNvSpPr>
            <a:spLocks noGrp="1"/>
          </p:cNvSpPr>
          <p:nvPr>
            <p:ph idx="1"/>
          </p:nvPr>
        </p:nvSpPr>
        <p:spPr/>
        <p:txBody>
          <a:bodyPr>
            <a:normAutofit/>
          </a:bodyPr>
          <a:lstStyle/>
          <a:p>
            <a:endParaRPr lang="tr-TR" dirty="0"/>
          </a:p>
          <a:p>
            <a:r>
              <a:rPr lang="en-US" sz="2400" dirty="0"/>
              <a:t> </a:t>
            </a:r>
            <a:r>
              <a:rPr lang="tr-TR" sz="2400" dirty="0" smtClean="0"/>
              <a:t>S</a:t>
            </a:r>
            <a:r>
              <a:rPr lang="en-US" sz="2400" dirty="0" err="1" smtClean="0"/>
              <a:t>ocialization</a:t>
            </a:r>
            <a:r>
              <a:rPr lang="en-US" sz="2400" dirty="0" smtClean="0"/>
              <a:t> </a:t>
            </a:r>
            <a:r>
              <a:rPr lang="en-US" sz="2400" dirty="0"/>
              <a:t>can be defined as the process of having individuals acquire values of the society or teaching and learning of the "roles" which individuals are to undertake in their social life. When it is looked from this perspective, it can be stated that teachers have an important place in the socialization of individuals.</a:t>
            </a:r>
            <a:endParaRPr lang="tr-TR" sz="2400" dirty="0"/>
          </a:p>
        </p:txBody>
      </p:sp>
    </p:spTree>
    <p:extLst>
      <p:ext uri="{BB962C8B-B14F-4D97-AF65-F5344CB8AC3E}">
        <p14:creationId xmlns:p14="http://schemas.microsoft.com/office/powerpoint/2010/main" val="1209320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t>Method</a:t>
            </a:r>
            <a:r>
              <a:rPr lang="tr-TR" b="1" dirty="0" smtClean="0"/>
              <a:t> </a:t>
            </a:r>
            <a:endParaRPr lang="tr-TR" b="1" dirty="0"/>
          </a:p>
        </p:txBody>
      </p:sp>
      <p:sp>
        <p:nvSpPr>
          <p:cNvPr id="3" name="İçerik Yer Tutucusu 2"/>
          <p:cNvSpPr>
            <a:spLocks noGrp="1"/>
          </p:cNvSpPr>
          <p:nvPr>
            <p:ph idx="1"/>
          </p:nvPr>
        </p:nvSpPr>
        <p:spPr/>
        <p:txBody>
          <a:bodyPr>
            <a:normAutofit fontScale="77500" lnSpcReduction="20000"/>
          </a:bodyPr>
          <a:lstStyle/>
          <a:p>
            <a:endParaRPr lang="tr-TR" dirty="0"/>
          </a:p>
          <a:p>
            <a:r>
              <a:rPr lang="en-US" sz="3100" dirty="0"/>
              <a:t> The data collection tool used in the study was developed by benefiting from the scale developed by </a:t>
            </a:r>
            <a:r>
              <a:rPr lang="en-US" sz="3100" dirty="0" err="1"/>
              <a:t>Şahan</a:t>
            </a:r>
            <a:r>
              <a:rPr lang="en-US" sz="3100" dirty="0"/>
              <a:t> (2007). </a:t>
            </a:r>
            <a:endParaRPr lang="tr-TR" sz="3100" dirty="0" smtClean="0"/>
          </a:p>
          <a:p>
            <a:endParaRPr lang="tr-TR" sz="3100" dirty="0"/>
          </a:p>
          <a:p>
            <a:r>
              <a:rPr lang="en-US" sz="3100" dirty="0"/>
              <a:t> The scale used in the study was administered to 439 teacher candidates. The participants were selected from among the 1st and 4th year students. </a:t>
            </a:r>
            <a:endParaRPr lang="tr-TR" sz="3100" dirty="0" smtClean="0"/>
          </a:p>
          <a:p>
            <a:endParaRPr lang="tr-TR" sz="3100" dirty="0"/>
          </a:p>
          <a:p>
            <a:r>
              <a:rPr lang="en-US" sz="3100" dirty="0"/>
              <a:t> In the study, the mean of each item was taken, the independent groups t-test was applied for paired comparisons and ANOVA for multiple comparisons and correlations were calculated to determine the state of the relationship. </a:t>
            </a:r>
            <a:endParaRPr lang="tr-TR" sz="3100" dirty="0" smtClean="0"/>
          </a:p>
          <a:p>
            <a:endParaRPr lang="tr-TR" dirty="0"/>
          </a:p>
        </p:txBody>
      </p:sp>
    </p:spTree>
    <p:extLst>
      <p:ext uri="{BB962C8B-B14F-4D97-AF65-F5344CB8AC3E}">
        <p14:creationId xmlns:p14="http://schemas.microsoft.com/office/powerpoint/2010/main" val="3111601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t>Validity</a:t>
            </a:r>
            <a:r>
              <a:rPr lang="tr-TR" b="1" dirty="0" smtClean="0"/>
              <a:t> </a:t>
            </a:r>
            <a:r>
              <a:rPr lang="tr-TR" b="1" dirty="0" err="1" smtClean="0"/>
              <a:t>and</a:t>
            </a:r>
            <a:r>
              <a:rPr lang="tr-TR" b="1" dirty="0" smtClean="0"/>
              <a:t> </a:t>
            </a:r>
            <a:r>
              <a:rPr lang="tr-TR" b="1" dirty="0" err="1" smtClean="0"/>
              <a:t>Relability</a:t>
            </a:r>
            <a:endParaRPr lang="tr-TR" b="1" dirty="0"/>
          </a:p>
        </p:txBody>
      </p:sp>
      <p:sp>
        <p:nvSpPr>
          <p:cNvPr id="3" name="İçerik Yer Tutucusu 2"/>
          <p:cNvSpPr>
            <a:spLocks noGrp="1"/>
          </p:cNvSpPr>
          <p:nvPr>
            <p:ph idx="1"/>
          </p:nvPr>
        </p:nvSpPr>
        <p:spPr>
          <a:xfrm>
            <a:off x="827584" y="2564904"/>
            <a:ext cx="7355160" cy="2260848"/>
          </a:xfrm>
        </p:spPr>
        <p:txBody>
          <a:bodyPr/>
          <a:lstStyle/>
          <a:p>
            <a:pPr>
              <a:buNone/>
              <a:defRPr/>
            </a:pPr>
            <a:r>
              <a:rPr lang="en-US" sz="2400" dirty="0">
                <a:latin typeface="Times New Roman" pitchFamily="18" charset="0"/>
              </a:rPr>
              <a:t>Kaiser-Meyer-</a:t>
            </a:r>
            <a:r>
              <a:rPr lang="en-US" sz="2400" dirty="0" err="1">
                <a:latin typeface="Times New Roman" pitchFamily="18" charset="0"/>
              </a:rPr>
              <a:t>Olkin</a:t>
            </a:r>
            <a:r>
              <a:rPr lang="en-US" sz="2400" dirty="0">
                <a:latin typeface="Times New Roman" pitchFamily="18" charset="0"/>
              </a:rPr>
              <a:t> </a:t>
            </a:r>
            <a:r>
              <a:rPr lang="tr-TR" sz="2400" dirty="0">
                <a:latin typeface="Times New Roman" pitchFamily="18" charset="0"/>
              </a:rPr>
              <a:t>			</a:t>
            </a:r>
            <a:r>
              <a:rPr lang="tr-TR" sz="2400" dirty="0" smtClean="0">
                <a:latin typeface="Times New Roman" pitchFamily="18" charset="0"/>
              </a:rPr>
              <a:t> = .690</a:t>
            </a:r>
          </a:p>
          <a:p>
            <a:pPr>
              <a:buNone/>
              <a:defRPr/>
            </a:pPr>
            <a:r>
              <a:rPr lang="tr-TR" sz="2400" dirty="0" err="1" smtClean="0">
                <a:latin typeface="Times New Roman" pitchFamily="18" charset="0"/>
              </a:rPr>
              <a:t>Approx</a:t>
            </a:r>
            <a:r>
              <a:rPr lang="tr-TR" sz="2400" dirty="0">
                <a:latin typeface="Times New Roman" pitchFamily="18" charset="0"/>
              </a:rPr>
              <a:t>. </a:t>
            </a:r>
            <a:r>
              <a:rPr lang="tr-TR" sz="2400" dirty="0" err="1" smtClean="0">
                <a:latin typeface="Times New Roman" pitchFamily="18" charset="0"/>
              </a:rPr>
              <a:t>Chi-Square</a:t>
            </a:r>
            <a:r>
              <a:rPr lang="tr-TR" sz="2400" dirty="0" smtClean="0">
                <a:latin typeface="Times New Roman" pitchFamily="18" charset="0"/>
              </a:rPr>
              <a:t> x²</a:t>
            </a:r>
            <a:r>
              <a:rPr lang="tr-TR" sz="2400" dirty="0">
                <a:latin typeface="Times New Roman" pitchFamily="18" charset="0"/>
              </a:rPr>
              <a:t>	</a:t>
            </a:r>
            <a:r>
              <a:rPr lang="tr-TR" sz="2400" dirty="0" smtClean="0">
                <a:latin typeface="Times New Roman" pitchFamily="18" charset="0"/>
              </a:rPr>
              <a:t>	 =2.991E3</a:t>
            </a:r>
            <a:endParaRPr lang="tr-TR" sz="2400" dirty="0">
              <a:latin typeface="Times New Roman" pitchFamily="18" charset="0"/>
            </a:endParaRPr>
          </a:p>
          <a:p>
            <a:pPr>
              <a:buNone/>
              <a:defRPr/>
            </a:pPr>
            <a:r>
              <a:rPr lang="tr-TR" sz="2400" dirty="0">
                <a:latin typeface="Times New Roman" pitchFamily="18" charset="0"/>
              </a:rPr>
              <a:t>%	Of </a:t>
            </a:r>
            <a:r>
              <a:rPr lang="tr-TR" sz="2400" dirty="0" err="1">
                <a:latin typeface="Times New Roman" pitchFamily="18" charset="0"/>
              </a:rPr>
              <a:t>Variance</a:t>
            </a:r>
            <a:r>
              <a:rPr lang="tr-TR" sz="2400" dirty="0">
                <a:latin typeface="Times New Roman" pitchFamily="18" charset="0"/>
              </a:rPr>
              <a:t>			</a:t>
            </a:r>
            <a:r>
              <a:rPr lang="tr-TR" sz="2400" dirty="0" smtClean="0">
                <a:latin typeface="Times New Roman" pitchFamily="18" charset="0"/>
              </a:rPr>
              <a:t>             = 43.160</a:t>
            </a:r>
            <a:endParaRPr lang="tr-TR" sz="2400" dirty="0">
              <a:latin typeface="Times New Roman" pitchFamily="18" charset="0"/>
            </a:endParaRPr>
          </a:p>
          <a:p>
            <a:pPr>
              <a:buNone/>
              <a:defRPr/>
            </a:pPr>
            <a:r>
              <a:rPr lang="tr-TR" sz="2400" dirty="0" err="1">
                <a:latin typeface="Times New Roman" pitchFamily="18" charset="0"/>
              </a:rPr>
              <a:t>Values</a:t>
            </a:r>
            <a:r>
              <a:rPr lang="tr-TR" sz="2400" dirty="0">
                <a:latin typeface="Times New Roman" pitchFamily="18" charset="0"/>
              </a:rPr>
              <a:t> of </a:t>
            </a:r>
            <a:r>
              <a:rPr lang="tr-TR" sz="2400" dirty="0" err="1">
                <a:latin typeface="Times New Roman" pitchFamily="18" charset="0"/>
              </a:rPr>
              <a:t>the</a:t>
            </a:r>
            <a:r>
              <a:rPr lang="tr-TR" sz="2400" dirty="0">
                <a:latin typeface="Times New Roman" pitchFamily="18" charset="0"/>
              </a:rPr>
              <a:t> </a:t>
            </a:r>
            <a:r>
              <a:rPr lang="tr-TR" sz="2400" dirty="0" err="1">
                <a:latin typeface="Times New Roman" pitchFamily="18" charset="0"/>
              </a:rPr>
              <a:t>items</a:t>
            </a:r>
            <a:r>
              <a:rPr lang="tr-TR" sz="2400" dirty="0">
                <a:latin typeface="Times New Roman" pitchFamily="18" charset="0"/>
              </a:rPr>
              <a:t> 			</a:t>
            </a:r>
            <a:r>
              <a:rPr lang="tr-TR" sz="2400" dirty="0" smtClean="0">
                <a:latin typeface="Times New Roman" pitchFamily="18" charset="0"/>
              </a:rPr>
              <a:t> = .744-.302</a:t>
            </a:r>
            <a:endParaRPr lang="tr-TR" sz="2400" dirty="0">
              <a:latin typeface="Times New Roman" pitchFamily="18" charset="0"/>
            </a:endParaRPr>
          </a:p>
          <a:p>
            <a:pPr>
              <a:buNone/>
              <a:defRPr/>
            </a:pPr>
            <a:r>
              <a:rPr lang="tr-TR" sz="2400" dirty="0" err="1">
                <a:latin typeface="Times New Roman" pitchFamily="18" charset="0"/>
              </a:rPr>
              <a:t>Cronbach</a:t>
            </a:r>
            <a:r>
              <a:rPr lang="tr-TR" sz="2400" dirty="0">
                <a:latin typeface="Times New Roman" pitchFamily="18" charset="0"/>
              </a:rPr>
              <a:t> Alfa			</a:t>
            </a:r>
            <a:r>
              <a:rPr lang="tr-TR" sz="2400" dirty="0" smtClean="0">
                <a:latin typeface="Times New Roman" pitchFamily="18" charset="0"/>
              </a:rPr>
              <a:t>             = </a:t>
            </a:r>
            <a:r>
              <a:rPr lang="tr-TR" sz="2400" dirty="0">
                <a:latin typeface="Times New Roman" pitchFamily="18" charset="0"/>
              </a:rPr>
              <a:t>.</a:t>
            </a:r>
            <a:r>
              <a:rPr lang="tr-TR" sz="2400" dirty="0" smtClean="0">
                <a:latin typeface="Times New Roman" pitchFamily="18" charset="0"/>
              </a:rPr>
              <a:t>970</a:t>
            </a:r>
            <a:endParaRPr lang="tr-TR" sz="2400" dirty="0">
              <a:latin typeface="Times New Roman" pitchFamily="18" charset="0"/>
            </a:endParaRPr>
          </a:p>
          <a:p>
            <a:endParaRPr lang="tr-TR" dirty="0"/>
          </a:p>
        </p:txBody>
      </p:sp>
    </p:spTree>
    <p:extLst>
      <p:ext uri="{BB962C8B-B14F-4D97-AF65-F5344CB8AC3E}">
        <p14:creationId xmlns:p14="http://schemas.microsoft.com/office/powerpoint/2010/main" val="3261947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36912"/>
            <a:ext cx="8229600" cy="1143000"/>
          </a:xfrm>
        </p:spPr>
        <p:txBody>
          <a:bodyPr>
            <a:normAutofit/>
          </a:bodyPr>
          <a:lstStyle/>
          <a:p>
            <a:r>
              <a:rPr lang="tr-TR" sz="6000" b="1" dirty="0" err="1" smtClean="0"/>
              <a:t>Findings</a:t>
            </a:r>
            <a:r>
              <a:rPr lang="tr-TR" sz="6000" b="1" dirty="0" smtClean="0"/>
              <a:t> </a:t>
            </a:r>
            <a:endParaRPr lang="tr-TR" sz="6000" b="1" dirty="0"/>
          </a:p>
        </p:txBody>
      </p:sp>
    </p:spTree>
    <p:extLst>
      <p:ext uri="{BB962C8B-B14F-4D97-AF65-F5344CB8AC3E}">
        <p14:creationId xmlns:p14="http://schemas.microsoft.com/office/powerpoint/2010/main" val="1970017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2962493153"/>
              </p:ext>
            </p:extLst>
          </p:nvPr>
        </p:nvGraphicFramePr>
        <p:xfrm>
          <a:off x="107504" y="188639"/>
          <a:ext cx="8928992" cy="6477349"/>
        </p:xfrm>
        <a:graphic>
          <a:graphicData uri="http://schemas.openxmlformats.org/drawingml/2006/table">
            <a:tbl>
              <a:tblPr firstRow="1" firstCol="1" bandRow="1">
                <a:tableStyleId>{5C22544A-7EE6-4342-B048-85BDC9FD1C3A}</a:tableStyleId>
              </a:tblPr>
              <a:tblGrid>
                <a:gridCol w="7859212"/>
                <a:gridCol w="579100"/>
                <a:gridCol w="490680"/>
              </a:tblGrid>
              <a:tr h="287878">
                <a:tc>
                  <a:txBody>
                    <a:bodyPr/>
                    <a:lstStyle/>
                    <a:p>
                      <a:pPr algn="ctr">
                        <a:spcAft>
                          <a:spcPts val="0"/>
                        </a:spcAft>
                      </a:pPr>
                      <a:r>
                        <a:rPr lang="tr-TR" sz="1800" b="1" dirty="0" smtClean="0">
                          <a:effectLst/>
                          <a:latin typeface="Calibri"/>
                        </a:rPr>
                        <a:t>ATTITUDES</a:t>
                      </a:r>
                      <a:r>
                        <a:rPr lang="tr-TR" sz="1000" dirty="0" smtClean="0">
                          <a:effectLst/>
                          <a:latin typeface="Calibri"/>
                        </a:rPr>
                        <a:t> </a:t>
                      </a:r>
                      <a:endParaRPr lang="tr-TR" sz="1000" dirty="0">
                        <a:effectLst/>
                        <a:latin typeface="Calibri"/>
                      </a:endParaRPr>
                    </a:p>
                  </a:txBody>
                  <a:tcPr marL="9684" marR="9684"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1" u="none" strike="noStrike" cap="none" normalizeH="0" baseline="0" dirty="0" smtClean="0">
                          <a:ln>
                            <a:noFill/>
                          </a:ln>
                          <a:solidFill>
                            <a:schemeClr val="tx1"/>
                          </a:solidFill>
                          <a:effectLst/>
                          <a:latin typeface="Times New Roman" pitchFamily="18" charset="0"/>
                          <a:cs typeface="Times New Roman" pitchFamily="18" charset="0"/>
                        </a:rPr>
                        <a:t>     X</a:t>
                      </a:r>
                      <a:endParaRPr lang="tr-TR" sz="1000" dirty="0">
                        <a:effectLst/>
                        <a:latin typeface="Calibri"/>
                      </a:endParaRPr>
                    </a:p>
                  </a:txBody>
                  <a:tcPr marL="9684" marR="9684" marT="0" marB="0"/>
                </a:tc>
                <a:tc>
                  <a:txBody>
                    <a:bodyPr/>
                    <a:lstStyle/>
                    <a:p>
                      <a:pPr>
                        <a:spcAft>
                          <a:spcPts val="0"/>
                        </a:spcAft>
                      </a:pPr>
                      <a:r>
                        <a:rPr lang="tr-TR" sz="1000" dirty="0" err="1" smtClean="0">
                          <a:effectLst/>
                          <a:latin typeface="Calibri"/>
                        </a:rPr>
                        <a:t>Ss</a:t>
                      </a:r>
                      <a:endParaRPr lang="tr-TR" sz="1000" dirty="0">
                        <a:effectLst/>
                        <a:latin typeface="Calibri"/>
                      </a:endParaRPr>
                    </a:p>
                  </a:txBody>
                  <a:tcPr marL="9684" marR="9684" marT="0" marB="0"/>
                </a:tc>
              </a:tr>
              <a:tr h="217157">
                <a:tc>
                  <a:txBody>
                    <a:bodyPr/>
                    <a:lstStyle/>
                    <a:p>
                      <a:pPr>
                        <a:spcAft>
                          <a:spcPts val="0"/>
                        </a:spcAft>
                      </a:pPr>
                      <a:r>
                        <a:rPr lang="tr-TR" sz="1200" b="0" dirty="0">
                          <a:effectLst/>
                          <a:latin typeface="+mn-lt"/>
                        </a:rPr>
                        <a:t>1. </a:t>
                      </a:r>
                      <a:r>
                        <a:rPr lang="tr-TR" sz="1200" b="0" kern="1200" dirty="0" smtClean="0">
                          <a:solidFill>
                            <a:schemeClr val="lt1"/>
                          </a:solidFill>
                          <a:effectLst/>
                          <a:latin typeface="+mn-lt"/>
                          <a:ea typeface="+mn-ea"/>
                          <a:cs typeface="+mn-cs"/>
                        </a:rPr>
                        <a:t>I</a:t>
                      </a:r>
                      <a:r>
                        <a:rPr lang="tr-TR" sz="1200" b="0" kern="1200" baseline="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prefer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stay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away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from</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crowd</a:t>
                      </a:r>
                      <a:r>
                        <a:rPr lang="tr-TR" sz="1200" b="0" kern="1200" dirty="0" smtClean="0">
                          <a:solidFill>
                            <a:schemeClr val="lt1"/>
                          </a:solidFill>
                          <a:effectLst/>
                          <a:latin typeface="+mn-lt"/>
                          <a:ea typeface="+mn-ea"/>
                          <a:cs typeface="+mn-cs"/>
                        </a:rPr>
                        <a:t> as </a:t>
                      </a:r>
                      <a:r>
                        <a:rPr lang="tr-TR" sz="1200" b="0" kern="1200" dirty="0" err="1" smtClean="0">
                          <a:solidFill>
                            <a:schemeClr val="lt1"/>
                          </a:solidFill>
                          <a:effectLst/>
                          <a:latin typeface="+mn-lt"/>
                          <a:ea typeface="+mn-ea"/>
                          <a:cs typeface="+mn-cs"/>
                        </a:rPr>
                        <a:t>possible</a:t>
                      </a:r>
                      <a:r>
                        <a:rPr lang="tr-TR" sz="1200" b="0" kern="1200" dirty="0" smtClean="0">
                          <a:solidFill>
                            <a:schemeClr val="lt1"/>
                          </a:solidFill>
                          <a:effectLst/>
                          <a:latin typeface="+mn-lt"/>
                          <a:ea typeface="+mn-ea"/>
                          <a:cs typeface="+mn-cs"/>
                        </a:rPr>
                        <a:t>.</a:t>
                      </a:r>
                      <a:endParaRPr lang="tr-TR" sz="1200" b="0" dirty="0">
                        <a:effectLst/>
                        <a:latin typeface="+mn-lt"/>
                      </a:endParaRPr>
                    </a:p>
                  </a:txBody>
                  <a:tcPr marL="9684" marR="9684" marT="0" marB="0"/>
                </a:tc>
                <a:tc>
                  <a:txBody>
                    <a:bodyPr/>
                    <a:lstStyle/>
                    <a:p>
                      <a:pPr>
                        <a:spcAft>
                          <a:spcPts val="0"/>
                        </a:spcAft>
                      </a:pPr>
                      <a:r>
                        <a:rPr lang="tr-TR" sz="1000" dirty="0">
                          <a:effectLst/>
                        </a:rPr>
                        <a:t> </a:t>
                      </a:r>
                      <a:r>
                        <a:rPr lang="tr-TR" sz="1000" dirty="0" smtClean="0">
                          <a:effectLst/>
                        </a:rPr>
                        <a:t>2.89</a:t>
                      </a:r>
                      <a:endParaRPr lang="tr-TR" sz="1000" dirty="0">
                        <a:effectLst/>
                        <a:latin typeface="Calibri"/>
                      </a:endParaRPr>
                    </a:p>
                  </a:txBody>
                  <a:tcPr marL="9684" marR="9684" marT="0" marB="0"/>
                </a:tc>
                <a:tc>
                  <a:txBody>
                    <a:bodyPr/>
                    <a:lstStyle/>
                    <a:p>
                      <a:pPr>
                        <a:spcAft>
                          <a:spcPts val="0"/>
                        </a:spcAft>
                      </a:pPr>
                      <a:r>
                        <a:rPr lang="tr-TR" sz="1000" dirty="0" smtClean="0">
                          <a:effectLst/>
                        </a:rPr>
                        <a:t>.93</a:t>
                      </a:r>
                      <a:r>
                        <a:rPr lang="tr-TR" sz="1000" dirty="0">
                          <a:effectLst/>
                        </a:rPr>
                        <a:t> </a:t>
                      </a:r>
                      <a:endParaRPr lang="tr-TR" sz="1000" dirty="0">
                        <a:effectLst/>
                        <a:latin typeface="Calibri"/>
                      </a:endParaRPr>
                    </a:p>
                  </a:txBody>
                  <a:tcPr marL="9684" marR="9684" marT="0" marB="0"/>
                </a:tc>
              </a:tr>
              <a:tr h="212269">
                <a:tc>
                  <a:txBody>
                    <a:bodyPr/>
                    <a:lstStyle/>
                    <a:p>
                      <a:pPr>
                        <a:spcAft>
                          <a:spcPts val="0"/>
                        </a:spcAft>
                      </a:pPr>
                      <a:r>
                        <a:rPr lang="tr-TR" sz="1200" b="0" dirty="0">
                          <a:effectLst/>
                          <a:latin typeface="+mn-lt"/>
                        </a:rPr>
                        <a:t>2. </a:t>
                      </a:r>
                      <a:r>
                        <a:rPr lang="tr-TR" sz="1200" b="0" kern="1200" dirty="0" err="1" smtClean="0">
                          <a:solidFill>
                            <a:schemeClr val="lt1"/>
                          </a:solidFill>
                          <a:effectLst/>
                          <a:latin typeface="+mn-lt"/>
                          <a:ea typeface="+mn-ea"/>
                          <a:cs typeface="+mn-cs"/>
                        </a:rPr>
                        <a:t>I’am</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selective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while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communicating</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people</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society</a:t>
                      </a:r>
                      <a:r>
                        <a:rPr lang="tr-TR" sz="1200" b="0" kern="1200" dirty="0" smtClean="0">
                          <a:solidFill>
                            <a:schemeClr val="lt1"/>
                          </a:solidFill>
                          <a:effectLst/>
                          <a:latin typeface="+mn-lt"/>
                          <a:ea typeface="+mn-ea"/>
                          <a:cs typeface="+mn-cs"/>
                        </a:rPr>
                        <a:t>.</a:t>
                      </a:r>
                      <a:endParaRPr lang="tr-TR" sz="1200" b="0" dirty="0">
                        <a:effectLst/>
                        <a:latin typeface="+mn-lt"/>
                      </a:endParaRPr>
                    </a:p>
                  </a:txBody>
                  <a:tcPr marL="9684" marR="9684" marT="0" marB="0"/>
                </a:tc>
                <a:tc>
                  <a:txBody>
                    <a:bodyPr/>
                    <a:lstStyle/>
                    <a:p>
                      <a:pPr>
                        <a:spcAft>
                          <a:spcPts val="0"/>
                        </a:spcAft>
                      </a:pPr>
                      <a:r>
                        <a:rPr lang="tr-TR" sz="1000" dirty="0">
                          <a:effectLst/>
                        </a:rPr>
                        <a:t> </a:t>
                      </a:r>
                      <a:r>
                        <a:rPr lang="tr-TR" sz="1000" dirty="0" smtClean="0">
                          <a:effectLst/>
                        </a:rPr>
                        <a:t>3.53</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.98</a:t>
                      </a:r>
                      <a:endParaRPr lang="tr-TR" sz="1000" dirty="0">
                        <a:effectLst/>
                        <a:latin typeface="Calibri"/>
                      </a:endParaRPr>
                    </a:p>
                  </a:txBody>
                  <a:tcPr marL="9684" marR="9684" marT="0" marB="0"/>
                </a:tc>
              </a:tr>
              <a:tr h="181351">
                <a:tc>
                  <a:txBody>
                    <a:bodyPr/>
                    <a:lstStyle/>
                    <a:p>
                      <a:pPr>
                        <a:spcAft>
                          <a:spcPts val="0"/>
                        </a:spcAft>
                      </a:pPr>
                      <a:r>
                        <a:rPr lang="tr-TR" sz="1200" b="0" dirty="0">
                          <a:effectLst/>
                          <a:latin typeface="+mn-lt"/>
                        </a:rPr>
                        <a:t>3. </a:t>
                      </a:r>
                      <a:r>
                        <a:rPr lang="tr-TR" sz="1200" b="0" kern="1200" dirty="0" smtClean="0">
                          <a:solidFill>
                            <a:schemeClr val="lt1"/>
                          </a:solidFill>
                          <a:effectLst/>
                          <a:latin typeface="+mn-lt"/>
                          <a:ea typeface="+mn-ea"/>
                          <a:cs typeface="+mn-cs"/>
                        </a:rPr>
                        <a:t>I can </a:t>
                      </a:r>
                      <a:r>
                        <a:rPr lang="tr-TR" sz="1200" b="0" kern="1200" dirty="0" err="1" smtClean="0">
                          <a:solidFill>
                            <a:schemeClr val="lt1"/>
                          </a:solidFill>
                          <a:effectLst/>
                          <a:latin typeface="+mn-lt"/>
                          <a:ea typeface="+mn-ea"/>
                          <a:cs typeface="+mn-cs"/>
                        </a:rPr>
                        <a:t>easily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make</a:t>
                      </a:r>
                      <a:r>
                        <a:rPr lang="tr-TR" sz="1200" b="0" kern="1200" dirty="0" smtClean="0">
                          <a:solidFill>
                            <a:schemeClr val="lt1"/>
                          </a:solidFill>
                          <a:effectLst/>
                          <a:latin typeface="+mn-lt"/>
                          <a:ea typeface="+mn-ea"/>
                          <a:cs typeface="+mn-cs"/>
                        </a:rPr>
                        <a:t> a </a:t>
                      </a:r>
                      <a:r>
                        <a:rPr lang="tr-TR" sz="1200" b="0" kern="1200" dirty="0" err="1" smtClean="0">
                          <a:solidFill>
                            <a:schemeClr val="lt1"/>
                          </a:solidFill>
                          <a:effectLst/>
                          <a:latin typeface="+mn-lt"/>
                          <a:ea typeface="+mn-ea"/>
                          <a:cs typeface="+mn-cs"/>
                        </a:rPr>
                        <a:t>dialogue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people</a:t>
                      </a:r>
                      <a:endParaRPr lang="tr-TR" sz="1200" b="0" dirty="0">
                        <a:effectLst/>
                        <a:latin typeface="+mn-lt"/>
                      </a:endParaRPr>
                    </a:p>
                  </a:txBody>
                  <a:tcPr marL="9684" marR="9684" marT="0" marB="0"/>
                </a:tc>
                <a:tc>
                  <a:txBody>
                    <a:bodyPr/>
                    <a:lstStyle/>
                    <a:p>
                      <a:pPr>
                        <a:spcAft>
                          <a:spcPts val="0"/>
                        </a:spcAft>
                      </a:pPr>
                      <a:r>
                        <a:rPr lang="tr-TR" sz="1000" dirty="0">
                          <a:effectLst/>
                        </a:rPr>
                        <a:t> </a:t>
                      </a:r>
                      <a:r>
                        <a:rPr lang="tr-TR" sz="1000" dirty="0" smtClean="0">
                          <a:effectLst/>
                        </a:rPr>
                        <a:t>3.86</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.89</a:t>
                      </a:r>
                      <a:endParaRPr lang="tr-TR" sz="1000" dirty="0">
                        <a:effectLst/>
                        <a:latin typeface="Calibri"/>
                      </a:endParaRPr>
                    </a:p>
                  </a:txBody>
                  <a:tcPr marL="9684" marR="9684" marT="0" marB="0"/>
                </a:tc>
              </a:tr>
              <a:tr h="181944">
                <a:tc>
                  <a:txBody>
                    <a:bodyPr/>
                    <a:lstStyle/>
                    <a:p>
                      <a:pPr>
                        <a:spcAft>
                          <a:spcPts val="0"/>
                        </a:spcAft>
                      </a:pPr>
                      <a:r>
                        <a:rPr lang="tr-TR" sz="1200" b="0" dirty="0">
                          <a:effectLst/>
                          <a:latin typeface="+mn-lt"/>
                        </a:rPr>
                        <a:t>4.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usually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take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lead</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social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events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society</a:t>
                      </a:r>
                      <a:r>
                        <a:rPr lang="tr-TR" sz="1200" b="0" kern="1200" dirty="0" smtClean="0">
                          <a:solidFill>
                            <a:schemeClr val="lt1"/>
                          </a:solidFill>
                          <a:effectLst/>
                          <a:latin typeface="+mn-lt"/>
                          <a:ea typeface="+mn-ea"/>
                          <a:cs typeface="+mn-cs"/>
                        </a:rPr>
                        <a:t> </a:t>
                      </a:r>
                      <a:endParaRPr lang="tr-TR" sz="1200" b="0" dirty="0">
                        <a:effectLst/>
                        <a:latin typeface="+mn-lt"/>
                      </a:endParaRPr>
                    </a:p>
                  </a:txBody>
                  <a:tcPr marL="9684" marR="9684" marT="0" marB="0"/>
                </a:tc>
                <a:tc>
                  <a:txBody>
                    <a:bodyPr/>
                    <a:lstStyle/>
                    <a:p>
                      <a:pPr>
                        <a:spcAft>
                          <a:spcPts val="0"/>
                        </a:spcAft>
                      </a:pPr>
                      <a:r>
                        <a:rPr lang="tr-TR" sz="1000" dirty="0">
                          <a:effectLst/>
                        </a:rPr>
                        <a:t> </a:t>
                      </a:r>
                      <a:r>
                        <a:rPr lang="tr-TR" sz="1000" dirty="0" smtClean="0">
                          <a:effectLst/>
                        </a:rPr>
                        <a:t>2.74</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.98</a:t>
                      </a:r>
                      <a:endParaRPr lang="tr-TR" sz="1000" dirty="0">
                        <a:effectLst/>
                        <a:latin typeface="Calibri"/>
                      </a:endParaRPr>
                    </a:p>
                  </a:txBody>
                  <a:tcPr marL="9684" marR="9684" marT="0" marB="0"/>
                </a:tc>
              </a:tr>
              <a:tr h="181351">
                <a:tc>
                  <a:txBody>
                    <a:bodyPr/>
                    <a:lstStyle/>
                    <a:p>
                      <a:pPr>
                        <a:spcAft>
                          <a:spcPts val="0"/>
                        </a:spcAft>
                      </a:pPr>
                      <a:r>
                        <a:rPr lang="tr-TR" sz="1200" b="0" dirty="0">
                          <a:effectLst/>
                          <a:latin typeface="+mn-lt"/>
                        </a:rPr>
                        <a:t>5.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enjoy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participating</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all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kinds</a:t>
                      </a:r>
                      <a:r>
                        <a:rPr lang="tr-TR" sz="1200" b="0" kern="1200" dirty="0" smtClean="0">
                          <a:solidFill>
                            <a:schemeClr val="lt1"/>
                          </a:solidFill>
                          <a:effectLst/>
                          <a:latin typeface="+mn-lt"/>
                          <a:ea typeface="+mn-ea"/>
                          <a:cs typeface="+mn-cs"/>
                        </a:rPr>
                        <a:t> of </a:t>
                      </a:r>
                      <a:r>
                        <a:rPr lang="tr-TR" sz="1200" b="0" kern="1200" dirty="0" err="1" smtClean="0">
                          <a:solidFill>
                            <a:schemeClr val="lt1"/>
                          </a:solidFill>
                          <a:effectLst/>
                          <a:latin typeface="+mn-lt"/>
                          <a:ea typeface="+mn-ea"/>
                          <a:cs typeface="+mn-cs"/>
                        </a:rPr>
                        <a:t>social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events</a:t>
                      </a:r>
                      <a:r>
                        <a:rPr lang="tr-TR" sz="1200" b="0" kern="1200" dirty="0" smtClean="0">
                          <a:solidFill>
                            <a:schemeClr val="lt1"/>
                          </a:solidFill>
                          <a:effectLst/>
                          <a:latin typeface="+mn-lt"/>
                          <a:ea typeface="+mn-ea"/>
                          <a:cs typeface="+mn-cs"/>
                        </a:rPr>
                        <a:t>.</a:t>
                      </a:r>
                      <a:endParaRPr lang="tr-TR" sz="1200" b="0" dirty="0">
                        <a:effectLst/>
                        <a:latin typeface="+mn-lt"/>
                      </a:endParaRPr>
                    </a:p>
                  </a:txBody>
                  <a:tcPr marL="9684" marR="9684" marT="0" marB="0"/>
                </a:tc>
                <a:tc>
                  <a:txBody>
                    <a:bodyPr/>
                    <a:lstStyle/>
                    <a:p>
                      <a:pPr>
                        <a:spcAft>
                          <a:spcPts val="0"/>
                        </a:spcAft>
                      </a:pPr>
                      <a:r>
                        <a:rPr lang="tr-TR" sz="1000" dirty="0">
                          <a:effectLst/>
                        </a:rPr>
                        <a:t> </a:t>
                      </a:r>
                      <a:r>
                        <a:rPr lang="tr-TR" sz="1000" dirty="0" smtClean="0">
                          <a:effectLst/>
                        </a:rPr>
                        <a:t>3.38</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.96</a:t>
                      </a:r>
                      <a:endParaRPr lang="tr-TR" sz="1000" dirty="0">
                        <a:effectLst/>
                        <a:latin typeface="Calibri"/>
                      </a:endParaRPr>
                    </a:p>
                  </a:txBody>
                  <a:tcPr marL="9684" marR="9684" marT="0" marB="0"/>
                </a:tc>
              </a:tr>
              <a:tr h="226081">
                <a:tc>
                  <a:txBody>
                    <a:bodyPr/>
                    <a:lstStyle/>
                    <a:p>
                      <a:pPr>
                        <a:spcAft>
                          <a:spcPts val="0"/>
                        </a:spcAft>
                      </a:pPr>
                      <a:r>
                        <a:rPr lang="tr-TR" sz="1200" b="0" dirty="0">
                          <a:effectLst/>
                          <a:latin typeface="+mn-lt"/>
                        </a:rPr>
                        <a:t>6.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would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prefer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help</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people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rather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than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argue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them</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society</a:t>
                      </a:r>
                      <a:r>
                        <a:rPr lang="tr-TR" sz="1200" b="0" kern="1200" dirty="0" smtClean="0">
                          <a:solidFill>
                            <a:schemeClr val="lt1"/>
                          </a:solidFill>
                          <a:effectLst/>
                          <a:latin typeface="+mn-lt"/>
                          <a:ea typeface="+mn-ea"/>
                          <a:cs typeface="+mn-cs"/>
                        </a:rPr>
                        <a:t>.</a:t>
                      </a:r>
                      <a:endParaRPr lang="tr-TR" sz="1200" b="0" dirty="0">
                        <a:effectLst/>
                        <a:latin typeface="+mn-lt"/>
                      </a:endParaRPr>
                    </a:p>
                  </a:txBody>
                  <a:tcPr marL="9684" marR="9684" marT="0" marB="0"/>
                </a:tc>
                <a:tc>
                  <a:txBody>
                    <a:bodyPr/>
                    <a:lstStyle/>
                    <a:p>
                      <a:pPr>
                        <a:spcAft>
                          <a:spcPts val="0"/>
                        </a:spcAft>
                      </a:pPr>
                      <a:r>
                        <a:rPr lang="tr-TR" sz="1000" dirty="0">
                          <a:solidFill>
                            <a:schemeClr val="tx1"/>
                          </a:solidFill>
                          <a:effectLst/>
                        </a:rPr>
                        <a:t> </a:t>
                      </a:r>
                      <a:r>
                        <a:rPr lang="tr-TR" sz="1000" dirty="0" smtClean="0">
                          <a:solidFill>
                            <a:schemeClr val="tx1"/>
                          </a:solidFill>
                          <a:effectLst/>
                        </a:rPr>
                        <a:t>3.95</a:t>
                      </a:r>
                      <a:endParaRPr lang="tr-TR" sz="1000" dirty="0">
                        <a:solidFill>
                          <a:schemeClr val="tx1"/>
                        </a:solidFill>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.89</a:t>
                      </a:r>
                      <a:endParaRPr lang="tr-TR" sz="1000" dirty="0">
                        <a:effectLst/>
                        <a:latin typeface="Calibri"/>
                      </a:endParaRPr>
                    </a:p>
                  </a:txBody>
                  <a:tcPr marL="9684" marR="9684" marT="0" marB="0"/>
                </a:tc>
              </a:tr>
              <a:tr h="185815">
                <a:tc>
                  <a:txBody>
                    <a:bodyPr/>
                    <a:lstStyle/>
                    <a:p>
                      <a:pPr>
                        <a:spcAft>
                          <a:spcPts val="0"/>
                        </a:spcAft>
                      </a:pPr>
                      <a:r>
                        <a:rPr lang="tr-TR" sz="1200" b="0" dirty="0">
                          <a:effectLst/>
                          <a:latin typeface="+mn-lt"/>
                        </a:rPr>
                        <a:t>7. </a:t>
                      </a:r>
                      <a:r>
                        <a:rPr lang="tr-TR" sz="1200" b="0" kern="1200" dirty="0" smtClean="0">
                          <a:solidFill>
                            <a:schemeClr val="lt1"/>
                          </a:solidFill>
                          <a:effectLst/>
                          <a:latin typeface="+mn-lt"/>
                          <a:ea typeface="+mn-ea"/>
                          <a:cs typeface="+mn-cs"/>
                        </a:rPr>
                        <a:t>I am </a:t>
                      </a:r>
                      <a:r>
                        <a:rPr lang="tr-TR" sz="1200" b="0" kern="1200" dirty="0" err="1" smtClean="0">
                          <a:solidFill>
                            <a:schemeClr val="lt1"/>
                          </a:solidFill>
                          <a:effectLst/>
                          <a:latin typeface="+mn-lt"/>
                          <a:ea typeface="+mn-ea"/>
                          <a:cs typeface="+mn-cs"/>
                        </a:rPr>
                        <a:t>good</a:t>
                      </a:r>
                      <a:r>
                        <a:rPr lang="tr-TR" sz="1200" b="0" kern="1200" dirty="0" smtClean="0">
                          <a:solidFill>
                            <a:schemeClr val="lt1"/>
                          </a:solidFill>
                          <a:effectLst/>
                          <a:latin typeface="+mn-lt"/>
                          <a:ea typeface="+mn-ea"/>
                          <a:cs typeface="+mn-cs"/>
                        </a:rPr>
                        <a:t> at </a:t>
                      </a:r>
                      <a:r>
                        <a:rPr lang="tr-TR" sz="1200" b="0" kern="1200" dirty="0" err="1" smtClean="0">
                          <a:solidFill>
                            <a:schemeClr val="lt1"/>
                          </a:solidFill>
                          <a:effectLst/>
                          <a:latin typeface="+mn-lt"/>
                          <a:ea typeface="+mn-ea"/>
                          <a:cs typeface="+mn-cs"/>
                        </a:rPr>
                        <a:t>guiding</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society</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social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events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such</a:t>
                      </a:r>
                      <a:r>
                        <a:rPr lang="tr-TR" sz="1200" b="0" kern="1200" dirty="0" smtClean="0">
                          <a:solidFill>
                            <a:schemeClr val="lt1"/>
                          </a:solidFill>
                          <a:effectLst/>
                          <a:latin typeface="+mn-lt"/>
                          <a:ea typeface="+mn-ea"/>
                          <a:cs typeface="+mn-cs"/>
                        </a:rPr>
                        <a:t> as </a:t>
                      </a:r>
                      <a:r>
                        <a:rPr lang="tr-TR" sz="1200" b="0" kern="1200" dirty="0" err="1" smtClean="0">
                          <a:solidFill>
                            <a:schemeClr val="lt1"/>
                          </a:solidFill>
                          <a:effectLst/>
                          <a:latin typeface="+mn-lt"/>
                          <a:ea typeface="+mn-ea"/>
                          <a:cs typeface="+mn-cs"/>
                        </a:rPr>
                        <a:t>leading</a:t>
                      </a:r>
                      <a:r>
                        <a:rPr lang="tr-TR" sz="1200" b="0" kern="1200" dirty="0" smtClean="0">
                          <a:solidFill>
                            <a:schemeClr val="lt1"/>
                          </a:solidFill>
                          <a:effectLst/>
                          <a:latin typeface="+mn-lt"/>
                          <a:ea typeface="+mn-ea"/>
                          <a:cs typeface="+mn-cs"/>
                        </a:rPr>
                        <a:t> role in a </a:t>
                      </a:r>
                      <a:r>
                        <a:rPr lang="tr-TR" sz="1200" b="0" kern="1200" dirty="0" err="1" smtClean="0">
                          <a:solidFill>
                            <a:schemeClr val="lt1"/>
                          </a:solidFill>
                          <a:effectLst/>
                          <a:latin typeface="+mn-lt"/>
                          <a:ea typeface="+mn-ea"/>
                          <a:cs typeface="+mn-cs"/>
                        </a:rPr>
                        <a:t>meeting</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last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faint</a:t>
                      </a:r>
                      <a:r>
                        <a:rPr lang="tr-TR" sz="1200" b="0" kern="1200" dirty="0" smtClean="0">
                          <a:solidFill>
                            <a:schemeClr val="lt1"/>
                          </a:solidFill>
                          <a:effectLst/>
                          <a:latin typeface="+mn-lt"/>
                          <a:ea typeface="+mn-ea"/>
                          <a:cs typeface="+mn-cs"/>
                        </a:rPr>
                        <a:t>)</a:t>
                      </a:r>
                      <a:endParaRPr lang="tr-TR" sz="1200" b="0" dirty="0">
                        <a:effectLst/>
                        <a:latin typeface="+mn-lt"/>
                      </a:endParaRPr>
                    </a:p>
                  </a:txBody>
                  <a:tcPr marL="9684" marR="9684" marT="0" marB="0"/>
                </a:tc>
                <a:tc>
                  <a:txBody>
                    <a:bodyPr/>
                    <a:lstStyle/>
                    <a:p>
                      <a:pPr>
                        <a:spcAft>
                          <a:spcPts val="0"/>
                        </a:spcAft>
                      </a:pPr>
                      <a:r>
                        <a:rPr lang="tr-TR" sz="1000" dirty="0">
                          <a:solidFill>
                            <a:schemeClr val="tx1"/>
                          </a:solidFill>
                          <a:effectLst/>
                        </a:rPr>
                        <a:t> </a:t>
                      </a:r>
                      <a:r>
                        <a:rPr lang="tr-TR" sz="1000" dirty="0" smtClean="0">
                          <a:solidFill>
                            <a:schemeClr val="tx1"/>
                          </a:solidFill>
                          <a:effectLst/>
                        </a:rPr>
                        <a:t>3.01</a:t>
                      </a:r>
                      <a:endParaRPr lang="tr-TR" sz="1000" dirty="0">
                        <a:solidFill>
                          <a:schemeClr val="tx1"/>
                        </a:solidFill>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1.00</a:t>
                      </a:r>
                      <a:endParaRPr lang="tr-TR" sz="1000" dirty="0">
                        <a:effectLst/>
                        <a:latin typeface="Calibri"/>
                      </a:endParaRPr>
                    </a:p>
                  </a:txBody>
                  <a:tcPr marL="9684" marR="9684" marT="0" marB="0"/>
                </a:tc>
              </a:tr>
              <a:tr h="181944">
                <a:tc>
                  <a:txBody>
                    <a:bodyPr/>
                    <a:lstStyle/>
                    <a:p>
                      <a:r>
                        <a:rPr lang="tr-TR" sz="1200" b="0" dirty="0">
                          <a:effectLst/>
                        </a:rPr>
                        <a:t>8. </a:t>
                      </a:r>
                      <a:r>
                        <a:rPr lang="en-US" sz="1200" b="0" i="0" u="none" strike="noStrike" kern="1200" baseline="0" dirty="0" smtClean="0">
                          <a:solidFill>
                            <a:schemeClr val="lt1"/>
                          </a:solidFill>
                          <a:latin typeface="+mn-lt"/>
                          <a:ea typeface="+mn-ea"/>
                          <a:cs typeface="+mn-cs"/>
                        </a:rPr>
                        <a:t>I refrain from establishing a dialogue with people I newly meet </a:t>
                      </a:r>
                      <a:endParaRPr lang="tr-TR" sz="1200" b="0" dirty="0">
                        <a:effectLst/>
                        <a:latin typeface="Calibri"/>
                      </a:endParaRPr>
                    </a:p>
                  </a:txBody>
                  <a:tcPr marL="9684" marR="9684" marT="0" marB="0"/>
                </a:tc>
                <a:tc>
                  <a:txBody>
                    <a:bodyPr/>
                    <a:lstStyle/>
                    <a:p>
                      <a:pPr>
                        <a:spcAft>
                          <a:spcPts val="0"/>
                        </a:spcAft>
                      </a:pPr>
                      <a:r>
                        <a:rPr lang="tr-TR" sz="1000" b="0" dirty="0">
                          <a:solidFill>
                            <a:schemeClr val="tx1"/>
                          </a:solidFill>
                          <a:effectLst/>
                        </a:rPr>
                        <a:t> </a:t>
                      </a:r>
                      <a:r>
                        <a:rPr lang="tr-TR" sz="1000" b="0" dirty="0" smtClean="0">
                          <a:solidFill>
                            <a:schemeClr val="tx1"/>
                          </a:solidFill>
                          <a:effectLst/>
                        </a:rPr>
                        <a:t>2.39</a:t>
                      </a:r>
                      <a:endParaRPr lang="tr-TR" sz="1000" b="0" dirty="0">
                        <a:solidFill>
                          <a:schemeClr val="tx1"/>
                        </a:solidFill>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1.00</a:t>
                      </a:r>
                      <a:endParaRPr lang="tr-TR" sz="1000" dirty="0">
                        <a:effectLst/>
                        <a:latin typeface="Calibri"/>
                      </a:endParaRPr>
                    </a:p>
                  </a:txBody>
                  <a:tcPr marL="9684" marR="9684" marT="0" marB="0"/>
                </a:tc>
              </a:tr>
              <a:tr h="181944">
                <a:tc>
                  <a:txBody>
                    <a:bodyPr/>
                    <a:lstStyle/>
                    <a:p>
                      <a:r>
                        <a:rPr lang="tr-TR" sz="1600" b="1" dirty="0">
                          <a:effectLst/>
                        </a:rPr>
                        <a:t>9. </a:t>
                      </a:r>
                      <a:r>
                        <a:rPr lang="en-US" sz="1600" b="1" i="0" u="none" strike="noStrike" kern="1200" baseline="0" dirty="0" smtClean="0">
                          <a:solidFill>
                            <a:schemeClr val="lt1"/>
                          </a:solidFill>
                          <a:latin typeface="+mn-lt"/>
                          <a:ea typeface="+mn-ea"/>
                          <a:cs typeface="+mn-cs"/>
                        </a:rPr>
                        <a:t>I mostly feel lonely in crowd. </a:t>
                      </a:r>
                      <a:endParaRPr lang="tr-TR" sz="1600" b="1" dirty="0">
                        <a:effectLst/>
                        <a:latin typeface="Calibri"/>
                      </a:endParaRPr>
                    </a:p>
                  </a:txBody>
                  <a:tcPr marL="9684" marR="9684" marT="0" marB="0"/>
                </a:tc>
                <a:tc>
                  <a:txBody>
                    <a:bodyPr/>
                    <a:lstStyle/>
                    <a:p>
                      <a:pPr>
                        <a:spcAft>
                          <a:spcPts val="0"/>
                        </a:spcAft>
                      </a:pPr>
                      <a:r>
                        <a:rPr lang="tr-TR" sz="1600" b="1" dirty="0">
                          <a:solidFill>
                            <a:srgbClr val="FF0000"/>
                          </a:solidFill>
                          <a:effectLst/>
                        </a:rPr>
                        <a:t> </a:t>
                      </a:r>
                      <a:r>
                        <a:rPr lang="tr-TR" sz="1600" b="1" dirty="0" smtClean="0">
                          <a:solidFill>
                            <a:srgbClr val="FF0000"/>
                          </a:solidFill>
                          <a:effectLst/>
                        </a:rPr>
                        <a:t>2.24</a:t>
                      </a:r>
                      <a:endParaRPr lang="tr-TR" sz="1600" b="1" dirty="0">
                        <a:solidFill>
                          <a:srgbClr val="FF0000"/>
                        </a:solidFill>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.98</a:t>
                      </a:r>
                      <a:endParaRPr lang="tr-TR" sz="1000" dirty="0">
                        <a:effectLst/>
                        <a:latin typeface="Calibri"/>
                      </a:endParaRPr>
                    </a:p>
                  </a:txBody>
                  <a:tcPr marL="9684" marR="9684" marT="0" marB="0"/>
                </a:tc>
              </a:tr>
              <a:tr h="194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0" dirty="0">
                          <a:effectLst/>
                        </a:rPr>
                        <a:t>10. </a:t>
                      </a:r>
                      <a:r>
                        <a:rPr lang="tr-TR" sz="1200" b="0" kern="1200" dirty="0" smtClean="0">
                          <a:solidFill>
                            <a:schemeClr val="lt1"/>
                          </a:solidFill>
                          <a:effectLst/>
                          <a:latin typeface="+mn-lt"/>
                          <a:ea typeface="+mn-ea"/>
                          <a:cs typeface="+mn-cs"/>
                        </a:rPr>
                        <a:t>I can </a:t>
                      </a:r>
                      <a:r>
                        <a:rPr lang="tr-TR" sz="1200" b="0" kern="1200" dirty="0" err="1" smtClean="0">
                          <a:solidFill>
                            <a:schemeClr val="lt1"/>
                          </a:solidFill>
                          <a:effectLst/>
                          <a:latin typeface="+mn-lt"/>
                          <a:ea typeface="+mn-ea"/>
                          <a:cs typeface="+mn-cs"/>
                        </a:rPr>
                        <a:t>easily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communicate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others</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society</a:t>
                      </a:r>
                      <a:r>
                        <a:rPr lang="tr-TR" sz="1200" b="0" kern="1200" dirty="0" smtClean="0">
                          <a:solidFill>
                            <a:schemeClr val="lt1"/>
                          </a:solidFill>
                          <a:effectLst/>
                          <a:latin typeface="+mn-lt"/>
                          <a:ea typeface="+mn-ea"/>
                          <a:cs typeface="+mn-cs"/>
                        </a:rPr>
                        <a:t>.</a:t>
                      </a:r>
                    </a:p>
                  </a:txBody>
                  <a:tcPr marL="9684" marR="9684" marT="0" marB="0"/>
                </a:tc>
                <a:tc>
                  <a:txBody>
                    <a:bodyPr/>
                    <a:lstStyle/>
                    <a:p>
                      <a:pPr>
                        <a:spcAft>
                          <a:spcPts val="0"/>
                        </a:spcAft>
                      </a:pPr>
                      <a:r>
                        <a:rPr lang="tr-TR" sz="1000" dirty="0">
                          <a:effectLst/>
                        </a:rPr>
                        <a:t> </a:t>
                      </a:r>
                      <a:r>
                        <a:rPr lang="tr-TR" sz="1000" dirty="0" smtClean="0">
                          <a:effectLst/>
                        </a:rPr>
                        <a:t>3.79</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.86</a:t>
                      </a:r>
                      <a:endParaRPr lang="tr-TR" sz="1000" dirty="0">
                        <a:effectLst/>
                        <a:latin typeface="Calibri"/>
                      </a:endParaRPr>
                    </a:p>
                  </a:txBody>
                  <a:tcPr marL="9684" marR="9684" marT="0" marB="0"/>
                </a:tc>
              </a:tr>
              <a:tr h="225353">
                <a:tc>
                  <a:txBody>
                    <a:bodyPr/>
                    <a:lstStyle/>
                    <a:p>
                      <a:pPr>
                        <a:spcAft>
                          <a:spcPts val="0"/>
                        </a:spcAft>
                      </a:pPr>
                      <a:r>
                        <a:rPr lang="tr-TR" sz="1200" b="0" dirty="0">
                          <a:effectLst/>
                        </a:rPr>
                        <a:t>11. </a:t>
                      </a:r>
                      <a:r>
                        <a:rPr lang="tr-TR" sz="1200" b="0" kern="1200" dirty="0" smtClean="0">
                          <a:solidFill>
                            <a:schemeClr val="lt1"/>
                          </a:solidFill>
                          <a:effectLst/>
                          <a:latin typeface="+mn-lt"/>
                          <a:ea typeface="+mn-ea"/>
                          <a:cs typeface="+mn-cs"/>
                        </a:rPr>
                        <a:t>I can </a:t>
                      </a:r>
                      <a:r>
                        <a:rPr lang="tr-TR" sz="1200" b="0" kern="1200" dirty="0" err="1" smtClean="0">
                          <a:solidFill>
                            <a:schemeClr val="lt1"/>
                          </a:solidFill>
                          <a:effectLst/>
                          <a:latin typeface="+mn-lt"/>
                          <a:ea typeface="+mn-ea"/>
                          <a:cs typeface="+mn-cs"/>
                        </a:rPr>
                        <a:t>find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out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and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express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personal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skills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and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abilities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via</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participation</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community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activities</a:t>
                      </a:r>
                      <a:r>
                        <a:rPr lang="tr-TR" sz="1200" b="0" kern="1200" dirty="0" smtClean="0">
                          <a:solidFill>
                            <a:schemeClr val="lt1"/>
                          </a:solidFill>
                          <a:effectLst/>
                          <a:latin typeface="+mn-lt"/>
                          <a:ea typeface="+mn-ea"/>
                          <a:cs typeface="+mn-cs"/>
                        </a:rPr>
                        <a:t>.</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3.66</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.90</a:t>
                      </a:r>
                      <a:endParaRPr lang="tr-TR" sz="1000" dirty="0">
                        <a:effectLst/>
                        <a:latin typeface="Calibri"/>
                      </a:endParaRPr>
                    </a:p>
                  </a:txBody>
                  <a:tcPr marL="9684" marR="9684" marT="0" marB="0"/>
                </a:tc>
              </a:tr>
              <a:tr h="181351">
                <a:tc>
                  <a:txBody>
                    <a:bodyPr/>
                    <a:lstStyle/>
                    <a:p>
                      <a:pPr>
                        <a:spcAft>
                          <a:spcPts val="0"/>
                        </a:spcAft>
                      </a:pPr>
                      <a:r>
                        <a:rPr lang="tr-TR" sz="1200" b="0" dirty="0">
                          <a:effectLst/>
                        </a:rPr>
                        <a:t>12.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forget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troubles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and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griefs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within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society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when</a:t>
                      </a:r>
                      <a:r>
                        <a:rPr lang="tr-TR" sz="1200" b="0" kern="1200" dirty="0" smtClean="0">
                          <a:solidFill>
                            <a:schemeClr val="lt1"/>
                          </a:solidFill>
                          <a:effectLst/>
                          <a:latin typeface="+mn-lt"/>
                          <a:ea typeface="+mn-ea"/>
                          <a:cs typeface="+mn-cs"/>
                        </a:rPr>
                        <a:t> I'm </a:t>
                      </a:r>
                      <a:r>
                        <a:rPr lang="tr-TR" sz="1200" b="0" kern="1200" dirty="0" err="1" smtClean="0">
                          <a:solidFill>
                            <a:schemeClr val="lt1"/>
                          </a:solidFill>
                          <a:effectLst/>
                          <a:latin typeface="+mn-lt"/>
                          <a:ea typeface="+mn-ea"/>
                          <a:cs typeface="+mn-cs"/>
                        </a:rPr>
                        <a:t>together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people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whom</a:t>
                      </a:r>
                      <a:r>
                        <a:rPr lang="tr-TR" sz="1200" b="0" kern="1200" dirty="0" smtClean="0">
                          <a:solidFill>
                            <a:schemeClr val="lt1"/>
                          </a:solidFill>
                          <a:effectLst/>
                          <a:latin typeface="+mn-lt"/>
                          <a:ea typeface="+mn-ea"/>
                          <a:cs typeface="+mn-cs"/>
                        </a:rPr>
                        <a:t> I </a:t>
                      </a:r>
                      <a:r>
                        <a:rPr lang="tr-TR" sz="1200" b="0" kern="1200" dirty="0" err="1" smtClean="0">
                          <a:solidFill>
                            <a:schemeClr val="lt1"/>
                          </a:solidFill>
                          <a:effectLst/>
                          <a:latin typeface="+mn-lt"/>
                          <a:ea typeface="+mn-ea"/>
                          <a:cs typeface="+mn-cs"/>
                        </a:rPr>
                        <a:t>love</a:t>
                      </a:r>
                      <a:r>
                        <a:rPr lang="tr-TR" sz="1200" b="0" kern="1200" dirty="0" smtClean="0">
                          <a:solidFill>
                            <a:schemeClr val="lt1"/>
                          </a:solidFill>
                          <a:effectLst/>
                          <a:latin typeface="+mn-lt"/>
                          <a:ea typeface="+mn-ea"/>
                          <a:cs typeface="+mn-cs"/>
                        </a:rPr>
                        <a:t>. </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4.13</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.86</a:t>
                      </a:r>
                      <a:endParaRPr lang="tr-TR" sz="1000" dirty="0">
                        <a:effectLst/>
                        <a:latin typeface="Calibri"/>
                      </a:endParaRPr>
                    </a:p>
                  </a:txBody>
                  <a:tcPr marL="9684" marR="9684" marT="0" marB="0"/>
                </a:tc>
              </a:tr>
              <a:tr h="212269">
                <a:tc>
                  <a:txBody>
                    <a:bodyPr/>
                    <a:lstStyle/>
                    <a:p>
                      <a:pPr>
                        <a:spcAft>
                          <a:spcPts val="0"/>
                        </a:spcAft>
                      </a:pPr>
                      <a:r>
                        <a:rPr lang="tr-TR" sz="1200" b="0" dirty="0">
                          <a:effectLst/>
                        </a:rPr>
                        <a:t>13.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don’t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feel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justify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about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people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who</a:t>
                      </a:r>
                      <a:r>
                        <a:rPr lang="tr-TR" sz="1200" b="0" kern="1200" dirty="0" smtClean="0">
                          <a:solidFill>
                            <a:schemeClr val="lt1"/>
                          </a:solidFill>
                          <a:effectLst/>
                          <a:latin typeface="+mn-lt"/>
                          <a:ea typeface="+mn-ea"/>
                          <a:cs typeface="+mn-cs"/>
                        </a:rPr>
                        <a:t> do not </a:t>
                      </a:r>
                      <a:r>
                        <a:rPr lang="tr-TR" sz="1200" b="0" kern="1200" dirty="0" err="1" smtClean="0">
                          <a:solidFill>
                            <a:schemeClr val="lt1"/>
                          </a:solidFill>
                          <a:effectLst/>
                          <a:latin typeface="+mn-lt"/>
                          <a:ea typeface="+mn-ea"/>
                          <a:cs typeface="+mn-cs"/>
                        </a:rPr>
                        <a:t>obey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society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rules</a:t>
                      </a:r>
                      <a:r>
                        <a:rPr lang="tr-TR" sz="1200" b="0" kern="1200" dirty="0" smtClean="0">
                          <a:solidFill>
                            <a:schemeClr val="lt1"/>
                          </a:solidFill>
                          <a:effectLst/>
                          <a:latin typeface="+mn-lt"/>
                          <a:ea typeface="+mn-ea"/>
                          <a:cs typeface="+mn-cs"/>
                        </a:rPr>
                        <a:t>.</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3.87</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1.04</a:t>
                      </a:r>
                      <a:endParaRPr lang="tr-TR" sz="1000" dirty="0">
                        <a:effectLst/>
                        <a:latin typeface="Calibri"/>
                      </a:endParaRPr>
                    </a:p>
                  </a:txBody>
                  <a:tcPr marL="9684" marR="9684" marT="0" marB="0"/>
                </a:tc>
              </a:tr>
              <a:tr h="242592">
                <a:tc>
                  <a:txBody>
                    <a:bodyPr/>
                    <a:lstStyle/>
                    <a:p>
                      <a:pPr>
                        <a:spcAft>
                          <a:spcPts val="0"/>
                        </a:spcAft>
                      </a:pPr>
                      <a:r>
                        <a:rPr lang="tr-TR" sz="1200" b="0" dirty="0">
                          <a:effectLst/>
                        </a:rPr>
                        <a:t>14. </a:t>
                      </a:r>
                      <a:r>
                        <a:rPr lang="tr-TR" sz="1200" b="0" kern="1200" dirty="0" smtClean="0">
                          <a:solidFill>
                            <a:schemeClr val="lt1"/>
                          </a:solidFill>
                          <a:effectLst/>
                          <a:latin typeface="+mn-lt"/>
                          <a:ea typeface="+mn-ea"/>
                          <a:cs typeface="+mn-cs"/>
                        </a:rPr>
                        <a:t>I’m a </a:t>
                      </a:r>
                      <a:r>
                        <a:rPr lang="tr-TR" sz="1200" b="0" kern="1200" dirty="0" err="1" smtClean="0">
                          <a:solidFill>
                            <a:schemeClr val="lt1"/>
                          </a:solidFill>
                          <a:effectLst/>
                          <a:latin typeface="+mn-lt"/>
                          <a:ea typeface="+mn-ea"/>
                          <a:cs typeface="+mn-cs"/>
                        </a:rPr>
                        <a:t>person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who</a:t>
                      </a:r>
                      <a:r>
                        <a:rPr lang="tr-TR" sz="1200" b="0" kern="1200" dirty="0" smtClean="0">
                          <a:solidFill>
                            <a:schemeClr val="lt1"/>
                          </a:solidFill>
                          <a:effectLst/>
                          <a:latin typeface="+mn-lt"/>
                          <a:ea typeface="+mn-ea"/>
                          <a:cs typeface="+mn-cs"/>
                        </a:rPr>
                        <a:t> has a </a:t>
                      </a:r>
                      <a:r>
                        <a:rPr lang="tr-TR" sz="1200" b="0" kern="1200" dirty="0" err="1" smtClean="0">
                          <a:solidFill>
                            <a:schemeClr val="lt1"/>
                          </a:solidFill>
                          <a:effectLst/>
                          <a:latin typeface="+mn-lt"/>
                          <a:ea typeface="+mn-ea"/>
                          <a:cs typeface="+mn-cs"/>
                        </a:rPr>
                        <a:t>personality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which</a:t>
                      </a:r>
                      <a:r>
                        <a:rPr lang="tr-TR" sz="1200" b="0" kern="1200" dirty="0" smtClean="0">
                          <a:solidFill>
                            <a:schemeClr val="lt1"/>
                          </a:solidFill>
                          <a:effectLst/>
                          <a:latin typeface="+mn-lt"/>
                          <a:ea typeface="+mn-ea"/>
                          <a:cs typeface="+mn-cs"/>
                        </a:rPr>
                        <a:t> is </a:t>
                      </a:r>
                      <a:r>
                        <a:rPr lang="tr-TR" sz="1200" b="0" kern="1200" dirty="0" err="1" smtClean="0">
                          <a:solidFill>
                            <a:schemeClr val="lt1"/>
                          </a:solidFill>
                          <a:effectLst/>
                          <a:latin typeface="+mn-lt"/>
                          <a:ea typeface="+mn-ea"/>
                          <a:cs typeface="+mn-cs"/>
                        </a:rPr>
                        <a:t>deeply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commited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soicial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values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tradition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ceremony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beliefs</a:t>
                      </a:r>
                      <a:r>
                        <a:rPr lang="tr-TR" sz="1200" b="0" kern="1200" dirty="0" smtClean="0">
                          <a:solidFill>
                            <a:schemeClr val="lt1"/>
                          </a:solidFill>
                          <a:effectLst/>
                          <a:latin typeface="+mn-lt"/>
                          <a:ea typeface="+mn-ea"/>
                          <a:cs typeface="+mn-cs"/>
                        </a:rPr>
                        <a:t>)</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3.67</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1.02</a:t>
                      </a:r>
                      <a:endParaRPr lang="tr-TR" sz="1000" dirty="0">
                        <a:effectLst/>
                        <a:latin typeface="Calibri"/>
                      </a:endParaRPr>
                    </a:p>
                  </a:txBody>
                  <a:tcPr marL="9684" marR="9684" marT="0" marB="0"/>
                </a:tc>
              </a:tr>
              <a:tr h="220660">
                <a:tc>
                  <a:txBody>
                    <a:bodyPr/>
                    <a:lstStyle/>
                    <a:p>
                      <a:pPr>
                        <a:spcAft>
                          <a:spcPts val="0"/>
                        </a:spcAft>
                      </a:pPr>
                      <a:r>
                        <a:rPr lang="tr-TR" sz="1200" b="0" dirty="0">
                          <a:effectLst/>
                        </a:rPr>
                        <a:t>15. </a:t>
                      </a:r>
                      <a:r>
                        <a:rPr lang="tr-TR" sz="1200" b="0" kern="1200" dirty="0" err="1" smtClean="0">
                          <a:solidFill>
                            <a:schemeClr val="lt1"/>
                          </a:solidFill>
                          <a:effectLst/>
                          <a:latin typeface="+mn-lt"/>
                          <a:ea typeface="+mn-ea"/>
                          <a:cs typeface="+mn-cs"/>
                        </a:rPr>
                        <a:t>Behaviors</a:t>
                      </a:r>
                      <a:r>
                        <a:rPr lang="tr-TR" sz="1200" b="0" kern="1200" dirty="0" smtClean="0">
                          <a:solidFill>
                            <a:schemeClr val="lt1"/>
                          </a:solidFill>
                          <a:effectLst/>
                          <a:latin typeface="+mn-lt"/>
                          <a:ea typeface="+mn-ea"/>
                          <a:cs typeface="+mn-cs"/>
                        </a:rPr>
                        <a:t> of </a:t>
                      </a:r>
                      <a:r>
                        <a:rPr lang="tr-TR" sz="1200" b="0" kern="1200" dirty="0" err="1" smtClean="0">
                          <a:solidFill>
                            <a:schemeClr val="lt1"/>
                          </a:solidFill>
                          <a:effectLst/>
                          <a:latin typeface="+mn-lt"/>
                          <a:ea typeface="+mn-ea"/>
                          <a:cs typeface="+mn-cs"/>
                        </a:rPr>
                        <a:t>individuals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act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improperly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social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values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makes</a:t>
                      </a:r>
                      <a:r>
                        <a:rPr lang="tr-TR" sz="1200" b="0" kern="1200" dirty="0" smtClean="0">
                          <a:solidFill>
                            <a:schemeClr val="lt1"/>
                          </a:solidFill>
                          <a:effectLst/>
                          <a:latin typeface="+mn-lt"/>
                          <a:ea typeface="+mn-ea"/>
                          <a:cs typeface="+mn-cs"/>
                        </a:rPr>
                        <a:t> me </a:t>
                      </a:r>
                      <a:r>
                        <a:rPr lang="tr-TR" sz="1200" b="0" kern="1200" dirty="0" err="1" smtClean="0">
                          <a:solidFill>
                            <a:schemeClr val="lt1"/>
                          </a:solidFill>
                          <a:effectLst/>
                          <a:latin typeface="+mn-lt"/>
                          <a:ea typeface="+mn-ea"/>
                          <a:cs typeface="+mn-cs"/>
                        </a:rPr>
                        <a:t>annoyed</a:t>
                      </a:r>
                      <a:r>
                        <a:rPr lang="tr-TR" sz="1200" b="0" kern="1200" dirty="0" smtClean="0">
                          <a:solidFill>
                            <a:schemeClr val="lt1"/>
                          </a:solidFill>
                          <a:effectLst/>
                          <a:latin typeface="+mn-lt"/>
                          <a:ea typeface="+mn-ea"/>
                          <a:cs typeface="+mn-cs"/>
                        </a:rPr>
                        <a:t>.</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3.61</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1.09</a:t>
                      </a:r>
                      <a:endParaRPr lang="tr-TR" sz="1000" dirty="0">
                        <a:effectLst/>
                        <a:latin typeface="Calibri"/>
                      </a:endParaRPr>
                    </a:p>
                  </a:txBody>
                  <a:tcPr marL="9684" marR="9684" marT="0" marB="0"/>
                </a:tc>
              </a:tr>
              <a:tr h="242592">
                <a:tc>
                  <a:txBody>
                    <a:bodyPr/>
                    <a:lstStyle/>
                    <a:p>
                      <a:pPr>
                        <a:spcAft>
                          <a:spcPts val="0"/>
                        </a:spcAft>
                      </a:pPr>
                      <a:r>
                        <a:rPr lang="tr-TR" sz="1200" b="0" dirty="0">
                          <a:effectLst/>
                        </a:rPr>
                        <a:t>16. </a:t>
                      </a:r>
                      <a:r>
                        <a:rPr lang="tr-TR" sz="1200" b="0" kern="1200" dirty="0" smtClean="0">
                          <a:solidFill>
                            <a:schemeClr val="lt1"/>
                          </a:solidFill>
                          <a:effectLst/>
                          <a:latin typeface="+mn-lt"/>
                          <a:ea typeface="+mn-ea"/>
                          <a:cs typeface="+mn-cs"/>
                        </a:rPr>
                        <a:t>I am not </a:t>
                      </a:r>
                      <a:r>
                        <a:rPr lang="tr-TR" sz="1200" b="0" kern="1200" dirty="0" err="1" smtClean="0">
                          <a:solidFill>
                            <a:schemeClr val="lt1"/>
                          </a:solidFill>
                          <a:effectLst/>
                          <a:latin typeface="+mn-lt"/>
                          <a:ea typeface="+mn-ea"/>
                          <a:cs typeface="+mn-cs"/>
                        </a:rPr>
                        <a:t>tolarent</a:t>
                      </a:r>
                      <a:r>
                        <a:rPr lang="tr-TR" sz="1200" b="0" kern="1200" dirty="0" smtClean="0">
                          <a:solidFill>
                            <a:schemeClr val="lt1"/>
                          </a:solidFill>
                          <a:effectLst/>
                          <a:latin typeface="+mn-lt"/>
                          <a:ea typeface="+mn-ea"/>
                          <a:cs typeface="+mn-cs"/>
                        </a:rPr>
                        <a:t> of  </a:t>
                      </a:r>
                      <a:r>
                        <a:rPr lang="tr-TR" sz="1200" b="0" kern="1200" dirty="0" err="1" smtClean="0">
                          <a:solidFill>
                            <a:schemeClr val="lt1"/>
                          </a:solidFill>
                          <a:effectLst/>
                          <a:latin typeface="+mn-lt"/>
                          <a:ea typeface="+mn-ea"/>
                          <a:cs typeface="+mn-cs"/>
                        </a:rPr>
                        <a:t>people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ruins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social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consensus</a:t>
                      </a:r>
                      <a:r>
                        <a:rPr lang="tr-TR" sz="1200" b="0" kern="1200" dirty="0" smtClean="0">
                          <a:solidFill>
                            <a:schemeClr val="lt1"/>
                          </a:solidFill>
                          <a:effectLst/>
                          <a:latin typeface="+mn-lt"/>
                          <a:ea typeface="+mn-ea"/>
                          <a:cs typeface="+mn-cs"/>
                        </a:rPr>
                        <a:t>.</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3.41</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1.11</a:t>
                      </a:r>
                      <a:endParaRPr lang="tr-TR" sz="1000" dirty="0">
                        <a:effectLst/>
                        <a:latin typeface="Calibri"/>
                      </a:endParaRPr>
                    </a:p>
                  </a:txBody>
                  <a:tcPr marL="9684" marR="9684" marT="0" marB="0"/>
                </a:tc>
              </a:tr>
              <a:tr h="181944">
                <a:tc>
                  <a:txBody>
                    <a:bodyPr/>
                    <a:lstStyle/>
                    <a:p>
                      <a:pPr>
                        <a:spcAft>
                          <a:spcPts val="0"/>
                        </a:spcAft>
                      </a:pPr>
                      <a:r>
                        <a:rPr lang="tr-TR" sz="1200" b="0" dirty="0">
                          <a:effectLst/>
                        </a:rPr>
                        <a:t>17.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contribute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making</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decisions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about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family</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4.03</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.90</a:t>
                      </a:r>
                      <a:endParaRPr lang="tr-TR" sz="1000" dirty="0">
                        <a:effectLst/>
                        <a:latin typeface="Calibri"/>
                      </a:endParaRPr>
                    </a:p>
                  </a:txBody>
                  <a:tcPr marL="9684" marR="9684" marT="0" marB="0"/>
                </a:tc>
              </a:tr>
              <a:tr h="212269">
                <a:tc>
                  <a:txBody>
                    <a:bodyPr/>
                    <a:lstStyle/>
                    <a:p>
                      <a:pPr>
                        <a:spcAft>
                          <a:spcPts val="0"/>
                        </a:spcAft>
                      </a:pPr>
                      <a:r>
                        <a:rPr lang="tr-TR" sz="1200" b="0" dirty="0" smtClean="0">
                          <a:effectLst/>
                        </a:rPr>
                        <a:t>18.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don’t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always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like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obey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elders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decisions</a:t>
                      </a:r>
                      <a:r>
                        <a:rPr lang="tr-TR" sz="1200" b="0" kern="1200" dirty="0" smtClean="0">
                          <a:solidFill>
                            <a:schemeClr val="lt1"/>
                          </a:solidFill>
                          <a:effectLst/>
                          <a:latin typeface="+mn-lt"/>
                          <a:ea typeface="+mn-ea"/>
                          <a:cs typeface="+mn-cs"/>
                        </a:rPr>
                        <a:t>.</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3.10</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1.03</a:t>
                      </a:r>
                      <a:endParaRPr lang="tr-TR" sz="1000" dirty="0">
                        <a:effectLst/>
                        <a:latin typeface="Calibri"/>
                      </a:endParaRPr>
                    </a:p>
                  </a:txBody>
                  <a:tcPr marL="9684" marR="9684" marT="0" marB="0"/>
                </a:tc>
              </a:tr>
              <a:tr h="223968">
                <a:tc>
                  <a:txBody>
                    <a:bodyPr/>
                    <a:lstStyle/>
                    <a:p>
                      <a:pPr>
                        <a:spcAft>
                          <a:spcPts val="0"/>
                        </a:spcAft>
                      </a:pPr>
                      <a:r>
                        <a:rPr lang="tr-TR" sz="1200" b="0" dirty="0" smtClean="0">
                          <a:effectLst/>
                        </a:rPr>
                        <a:t>19. </a:t>
                      </a:r>
                      <a:r>
                        <a:rPr lang="tr-TR" sz="1200" b="0" kern="1200" dirty="0" smtClean="0">
                          <a:solidFill>
                            <a:schemeClr val="lt1"/>
                          </a:solidFill>
                          <a:effectLst/>
                          <a:latin typeface="+mn-lt"/>
                          <a:ea typeface="+mn-ea"/>
                          <a:cs typeface="+mn-cs"/>
                        </a:rPr>
                        <a:t>I’m </a:t>
                      </a:r>
                      <a:r>
                        <a:rPr lang="tr-TR" sz="1200" b="0" kern="1200" dirty="0" err="1" smtClean="0">
                          <a:solidFill>
                            <a:schemeClr val="lt1"/>
                          </a:solidFill>
                          <a:effectLst/>
                          <a:latin typeface="+mn-lt"/>
                          <a:ea typeface="+mn-ea"/>
                          <a:cs typeface="+mn-cs"/>
                        </a:rPr>
                        <a:t>annoyed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that</a:t>
                      </a:r>
                      <a:r>
                        <a:rPr lang="tr-TR" sz="1200" b="0" kern="1200" dirty="0" smtClean="0">
                          <a:solidFill>
                            <a:schemeClr val="lt1"/>
                          </a:solidFill>
                          <a:effectLst/>
                          <a:latin typeface="+mn-lt"/>
                          <a:ea typeface="+mn-ea"/>
                          <a:cs typeface="+mn-cs"/>
                        </a:rPr>
                        <a:t> People </a:t>
                      </a:r>
                      <a:r>
                        <a:rPr lang="tr-TR" sz="1200" b="0" kern="1200" dirty="0" err="1" smtClean="0">
                          <a:solidFill>
                            <a:schemeClr val="lt1"/>
                          </a:solidFill>
                          <a:effectLst/>
                          <a:latin typeface="+mn-lt"/>
                          <a:ea typeface="+mn-ea"/>
                          <a:cs typeface="+mn-cs"/>
                        </a:rPr>
                        <a:t>tries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judge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or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manage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actions</a:t>
                      </a:r>
                      <a:r>
                        <a:rPr lang="tr-TR" sz="1200" b="0" kern="1200" dirty="0" smtClean="0">
                          <a:solidFill>
                            <a:schemeClr val="lt1"/>
                          </a:solidFill>
                          <a:effectLst/>
                          <a:latin typeface="+mn-lt"/>
                          <a:ea typeface="+mn-ea"/>
                          <a:cs typeface="+mn-cs"/>
                        </a:rPr>
                        <a:t>. </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4.19</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.97</a:t>
                      </a:r>
                      <a:endParaRPr lang="tr-TR" sz="1000" dirty="0">
                        <a:effectLst/>
                        <a:latin typeface="Calibri"/>
                      </a:endParaRPr>
                    </a:p>
                  </a:txBody>
                  <a:tcPr marL="9684" marR="9684" marT="0" marB="0"/>
                </a:tc>
              </a:tr>
              <a:tr h="242592">
                <a:tc>
                  <a:txBody>
                    <a:bodyPr/>
                    <a:lstStyle/>
                    <a:p>
                      <a:pPr>
                        <a:spcAft>
                          <a:spcPts val="0"/>
                        </a:spcAft>
                      </a:pPr>
                      <a:r>
                        <a:rPr lang="tr-TR" sz="1200" b="0" dirty="0" smtClean="0">
                          <a:effectLst/>
                        </a:rPr>
                        <a:t>20.</a:t>
                      </a:r>
                      <a:r>
                        <a:rPr lang="tr-TR" sz="1200" b="0" kern="1200" dirty="0" smtClean="0">
                          <a:solidFill>
                            <a:schemeClr val="lt1"/>
                          </a:solidFill>
                          <a:effectLst/>
                          <a:latin typeface="+mn-lt"/>
                          <a:ea typeface="+mn-ea"/>
                          <a:cs typeface="+mn-cs"/>
                        </a:rPr>
                        <a:t> I do not </a:t>
                      </a:r>
                      <a:r>
                        <a:rPr lang="tr-TR" sz="1200" b="0" kern="1200" dirty="0" err="1" smtClean="0">
                          <a:solidFill>
                            <a:schemeClr val="lt1"/>
                          </a:solidFill>
                          <a:effectLst/>
                          <a:latin typeface="+mn-lt"/>
                          <a:ea typeface="+mn-ea"/>
                          <a:cs typeface="+mn-cs"/>
                        </a:rPr>
                        <a:t>like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make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distinction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between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age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gender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and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faith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about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participate</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social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events</a:t>
                      </a:r>
                      <a:r>
                        <a:rPr lang="tr-TR" sz="1200" b="0" kern="1200" dirty="0" smtClean="0">
                          <a:solidFill>
                            <a:schemeClr val="lt1"/>
                          </a:solidFill>
                          <a:effectLst/>
                          <a:latin typeface="+mn-lt"/>
                          <a:ea typeface="+mn-ea"/>
                          <a:cs typeface="+mn-cs"/>
                        </a:rPr>
                        <a:t>.</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4.04</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1.05</a:t>
                      </a:r>
                      <a:endParaRPr lang="tr-TR" sz="1000" dirty="0">
                        <a:effectLst/>
                        <a:latin typeface="Calibri"/>
                      </a:endParaRPr>
                    </a:p>
                  </a:txBody>
                  <a:tcPr marL="9684" marR="9684" marT="0" marB="0"/>
                </a:tc>
              </a:tr>
              <a:tr h="185844">
                <a:tc>
                  <a:txBody>
                    <a:bodyPr/>
                    <a:lstStyle/>
                    <a:p>
                      <a:pPr>
                        <a:spcAft>
                          <a:spcPts val="0"/>
                        </a:spcAft>
                      </a:pPr>
                      <a:r>
                        <a:rPr lang="tr-TR" sz="1200" b="0" dirty="0" smtClean="0">
                          <a:effectLst/>
                        </a:rPr>
                        <a:t>21. </a:t>
                      </a:r>
                      <a:r>
                        <a:rPr lang="tr-TR" sz="1200" b="0" kern="1200" dirty="0" err="1" smtClean="0">
                          <a:solidFill>
                            <a:schemeClr val="lt1"/>
                          </a:solidFill>
                          <a:effectLst/>
                          <a:latin typeface="+mn-lt"/>
                          <a:ea typeface="+mn-ea"/>
                          <a:cs typeface="+mn-cs"/>
                        </a:rPr>
                        <a:t>When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somebody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needs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help</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society</a:t>
                      </a:r>
                      <a:r>
                        <a:rPr lang="tr-TR" sz="1200" b="0" kern="1200" dirty="0" smtClean="0">
                          <a:solidFill>
                            <a:schemeClr val="lt1"/>
                          </a:solidFill>
                          <a:effectLst/>
                          <a:latin typeface="+mn-lt"/>
                          <a:ea typeface="+mn-ea"/>
                          <a:cs typeface="+mn-cs"/>
                        </a:rPr>
                        <a:t>, I </a:t>
                      </a:r>
                      <a:r>
                        <a:rPr lang="tr-TR" sz="1200" b="0" kern="1200" dirty="0" err="1" smtClean="0">
                          <a:solidFill>
                            <a:schemeClr val="lt1"/>
                          </a:solidFill>
                          <a:effectLst/>
                          <a:latin typeface="+mn-lt"/>
                          <a:ea typeface="+mn-ea"/>
                          <a:cs typeface="+mn-cs"/>
                        </a:rPr>
                        <a:t>act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even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if</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that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act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contrast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believes</a:t>
                      </a:r>
                      <a:r>
                        <a:rPr lang="tr-TR" sz="1200" b="0" kern="1200" dirty="0" smtClean="0">
                          <a:solidFill>
                            <a:schemeClr val="lt1"/>
                          </a:solidFill>
                          <a:effectLst/>
                          <a:latin typeface="+mn-lt"/>
                          <a:ea typeface="+mn-ea"/>
                          <a:cs typeface="+mn-cs"/>
                        </a:rPr>
                        <a:t>.</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2.84</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1.06</a:t>
                      </a:r>
                      <a:endParaRPr lang="tr-TR" sz="1000" dirty="0">
                        <a:effectLst/>
                        <a:latin typeface="Calibri"/>
                      </a:endParaRPr>
                    </a:p>
                  </a:txBody>
                  <a:tcPr marL="9684" marR="9684" marT="0" marB="0"/>
                </a:tc>
              </a:tr>
              <a:tr h="212269">
                <a:tc>
                  <a:txBody>
                    <a:bodyPr/>
                    <a:lstStyle/>
                    <a:p>
                      <a:pPr>
                        <a:spcAft>
                          <a:spcPts val="0"/>
                        </a:spcAft>
                      </a:pPr>
                      <a:r>
                        <a:rPr lang="tr-TR" sz="1200" b="0" dirty="0" smtClean="0">
                          <a:effectLst/>
                        </a:rPr>
                        <a:t>22.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like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meet</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new</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people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and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participate</a:t>
                      </a:r>
                      <a:r>
                        <a:rPr lang="tr-TR" sz="1200" b="0" kern="1200" dirty="0" smtClean="0">
                          <a:solidFill>
                            <a:schemeClr val="lt1"/>
                          </a:solidFill>
                          <a:effectLst/>
                          <a:latin typeface="+mn-lt"/>
                          <a:ea typeface="+mn-ea"/>
                          <a:cs typeface="+mn-cs"/>
                        </a:rPr>
                        <a:t> in </a:t>
                      </a:r>
                      <a:r>
                        <a:rPr lang="tr-TR" sz="1200" b="0" kern="1200" dirty="0" err="1" smtClean="0">
                          <a:solidFill>
                            <a:schemeClr val="lt1"/>
                          </a:solidFill>
                          <a:effectLst/>
                          <a:latin typeface="+mn-lt"/>
                          <a:ea typeface="+mn-ea"/>
                          <a:cs typeface="+mn-cs"/>
                        </a:rPr>
                        <a:t>social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activities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them</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3.71</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1.03</a:t>
                      </a:r>
                      <a:endParaRPr lang="tr-TR" sz="1000" dirty="0">
                        <a:effectLst/>
                        <a:latin typeface="Calibri"/>
                      </a:endParaRPr>
                    </a:p>
                  </a:txBody>
                  <a:tcPr marL="9684" marR="9684" marT="0" marB="0"/>
                </a:tc>
              </a:tr>
              <a:tr h="242592">
                <a:tc>
                  <a:txBody>
                    <a:bodyPr/>
                    <a:lstStyle/>
                    <a:p>
                      <a:r>
                        <a:rPr lang="tr-TR" sz="1600" b="1" dirty="0" smtClean="0">
                          <a:effectLst/>
                        </a:rPr>
                        <a:t>23. </a:t>
                      </a:r>
                      <a:r>
                        <a:rPr lang="en-US" sz="1600" b="1" i="0" u="none" strike="noStrike" kern="1200" baseline="0" dirty="0" smtClean="0">
                          <a:solidFill>
                            <a:schemeClr val="lt1"/>
                          </a:solidFill>
                          <a:latin typeface="+mn-lt"/>
                          <a:ea typeface="+mn-ea"/>
                          <a:cs typeface="+mn-cs"/>
                        </a:rPr>
                        <a:t>I prefer to behave respectfully toward value understandings in different cultures. </a:t>
                      </a:r>
                      <a:endParaRPr lang="tr-TR" sz="1600" b="1" dirty="0">
                        <a:effectLst/>
                        <a:latin typeface="Calibri"/>
                      </a:endParaRPr>
                    </a:p>
                  </a:txBody>
                  <a:tcPr marL="9684" marR="9684" marT="0" marB="0"/>
                </a:tc>
                <a:tc>
                  <a:txBody>
                    <a:bodyPr/>
                    <a:lstStyle/>
                    <a:p>
                      <a:pPr>
                        <a:spcAft>
                          <a:spcPts val="0"/>
                        </a:spcAft>
                      </a:pPr>
                      <a:r>
                        <a:rPr lang="tr-TR" sz="1600" dirty="0">
                          <a:effectLst/>
                        </a:rPr>
                        <a:t> </a:t>
                      </a:r>
                      <a:r>
                        <a:rPr lang="tr-TR" sz="1600" b="1" dirty="0" smtClean="0">
                          <a:solidFill>
                            <a:srgbClr val="FF0000"/>
                          </a:solidFill>
                          <a:effectLst/>
                        </a:rPr>
                        <a:t>4.43</a:t>
                      </a:r>
                      <a:endParaRPr lang="tr-TR" sz="1600" b="1" dirty="0">
                        <a:solidFill>
                          <a:srgbClr val="FF0000"/>
                        </a:solidFill>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.73</a:t>
                      </a:r>
                      <a:endParaRPr lang="tr-TR" sz="1000" dirty="0">
                        <a:effectLst/>
                        <a:latin typeface="Calibri"/>
                      </a:endParaRPr>
                    </a:p>
                  </a:txBody>
                  <a:tcPr marL="9684" marR="9684" marT="0" marB="0"/>
                </a:tc>
              </a:tr>
              <a:tr h="199511">
                <a:tc>
                  <a:txBody>
                    <a:bodyPr/>
                    <a:lstStyle/>
                    <a:p>
                      <a:r>
                        <a:rPr lang="tr-TR" sz="1200" b="0" dirty="0" smtClean="0">
                          <a:effectLst/>
                        </a:rPr>
                        <a:t>24. </a:t>
                      </a:r>
                      <a:r>
                        <a:rPr lang="en-US" sz="1200" b="0" i="0" u="none" strike="noStrike" kern="1200" baseline="0" dirty="0" smtClean="0">
                          <a:solidFill>
                            <a:schemeClr val="lt1"/>
                          </a:solidFill>
                          <a:latin typeface="+mn-lt"/>
                          <a:ea typeface="+mn-ea"/>
                          <a:cs typeface="+mn-cs"/>
                        </a:rPr>
                        <a:t>I defend my rights and tell the truth even if I know others will reject me. </a:t>
                      </a:r>
                      <a:endParaRPr lang="tr-TR" sz="1200" b="0" dirty="0">
                        <a:effectLst/>
                        <a:latin typeface="Calibri"/>
                      </a:endParaRPr>
                    </a:p>
                  </a:txBody>
                  <a:tcPr marL="9684" marR="9684" marT="0" marB="0"/>
                </a:tc>
                <a:tc>
                  <a:txBody>
                    <a:bodyPr/>
                    <a:lstStyle/>
                    <a:p>
                      <a:pPr>
                        <a:spcAft>
                          <a:spcPts val="0"/>
                        </a:spcAft>
                      </a:pPr>
                      <a:r>
                        <a:rPr lang="tr-TR" sz="1000" b="0" dirty="0">
                          <a:solidFill>
                            <a:schemeClr val="tx1"/>
                          </a:solidFill>
                          <a:effectLst/>
                        </a:rPr>
                        <a:t> </a:t>
                      </a:r>
                      <a:r>
                        <a:rPr lang="tr-TR" sz="1000" b="0" dirty="0" smtClean="0">
                          <a:solidFill>
                            <a:schemeClr val="tx1"/>
                          </a:solidFill>
                          <a:effectLst/>
                        </a:rPr>
                        <a:t>4.20</a:t>
                      </a:r>
                      <a:endParaRPr lang="tr-TR" sz="1000" b="0" dirty="0">
                        <a:solidFill>
                          <a:schemeClr val="tx1"/>
                        </a:solidFill>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.82</a:t>
                      </a:r>
                      <a:endParaRPr lang="tr-TR" sz="1000" dirty="0">
                        <a:effectLst/>
                        <a:latin typeface="Calibri"/>
                      </a:endParaRPr>
                    </a:p>
                  </a:txBody>
                  <a:tcPr marL="9684" marR="9684" marT="0" marB="0"/>
                </a:tc>
              </a:tr>
              <a:tr h="214783">
                <a:tc>
                  <a:txBody>
                    <a:bodyPr/>
                    <a:lstStyle/>
                    <a:p>
                      <a:pPr>
                        <a:spcAft>
                          <a:spcPts val="0"/>
                        </a:spcAft>
                      </a:pPr>
                      <a:r>
                        <a:rPr lang="tr-TR" sz="1200" b="0" dirty="0" smtClean="0">
                          <a:effectLst/>
                        </a:rPr>
                        <a:t>25. </a:t>
                      </a:r>
                      <a:r>
                        <a:rPr lang="tr-TR" sz="1200" b="0" kern="1200" dirty="0" err="1" smtClean="0">
                          <a:solidFill>
                            <a:schemeClr val="lt1"/>
                          </a:solidFill>
                          <a:effectLst/>
                          <a:latin typeface="+mn-lt"/>
                          <a:ea typeface="+mn-ea"/>
                          <a:cs typeface="+mn-cs"/>
                        </a:rPr>
                        <a:t>Its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better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be </a:t>
                      </a:r>
                      <a:r>
                        <a:rPr lang="tr-TR" sz="1200" b="0" kern="1200" dirty="0" err="1" smtClean="0">
                          <a:solidFill>
                            <a:schemeClr val="lt1"/>
                          </a:solidFill>
                          <a:effectLst/>
                          <a:latin typeface="+mn-lt"/>
                          <a:ea typeface="+mn-ea"/>
                          <a:cs typeface="+mn-cs"/>
                        </a:rPr>
                        <a:t>individiual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who</a:t>
                      </a:r>
                      <a:r>
                        <a:rPr lang="tr-TR" sz="1200" b="0" kern="1200" dirty="0" smtClean="0">
                          <a:solidFill>
                            <a:schemeClr val="lt1"/>
                          </a:solidFill>
                          <a:effectLst/>
                          <a:latin typeface="+mn-lt"/>
                          <a:ea typeface="+mn-ea"/>
                          <a:cs typeface="+mn-cs"/>
                        </a:rPr>
                        <a:t> has </a:t>
                      </a:r>
                      <a:r>
                        <a:rPr lang="tr-TR" sz="1200" b="0" kern="1200" dirty="0" err="1" smtClean="0">
                          <a:solidFill>
                            <a:schemeClr val="lt1"/>
                          </a:solidFill>
                          <a:effectLst/>
                          <a:latin typeface="+mn-lt"/>
                          <a:ea typeface="+mn-ea"/>
                          <a:cs typeface="+mn-cs"/>
                        </a:rPr>
                        <a:t>its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own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values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than</a:t>
                      </a:r>
                      <a:r>
                        <a:rPr lang="tr-TR" sz="1200" b="0" kern="1200" dirty="0" smtClean="0">
                          <a:solidFill>
                            <a:schemeClr val="lt1"/>
                          </a:solidFill>
                          <a:effectLst/>
                          <a:latin typeface="+mn-lt"/>
                          <a:ea typeface="+mn-ea"/>
                          <a:cs typeface="+mn-cs"/>
                        </a:rPr>
                        <a:t> be a </a:t>
                      </a:r>
                      <a:r>
                        <a:rPr lang="tr-TR" sz="1200" b="0" kern="1200" dirty="0" err="1" smtClean="0">
                          <a:solidFill>
                            <a:schemeClr val="lt1"/>
                          </a:solidFill>
                          <a:effectLst/>
                          <a:latin typeface="+mn-lt"/>
                          <a:ea typeface="+mn-ea"/>
                          <a:cs typeface="+mn-cs"/>
                        </a:rPr>
                        <a:t>member</a:t>
                      </a:r>
                      <a:r>
                        <a:rPr lang="tr-TR" sz="1200" b="0" kern="1200" dirty="0" smtClean="0">
                          <a:solidFill>
                            <a:schemeClr val="lt1"/>
                          </a:solidFill>
                          <a:effectLst/>
                          <a:latin typeface="+mn-lt"/>
                          <a:ea typeface="+mn-ea"/>
                          <a:cs typeface="+mn-cs"/>
                        </a:rPr>
                        <a:t> of a </a:t>
                      </a:r>
                      <a:r>
                        <a:rPr lang="tr-TR" sz="1200" b="0" kern="1200" dirty="0" err="1" smtClean="0">
                          <a:solidFill>
                            <a:schemeClr val="lt1"/>
                          </a:solidFill>
                          <a:effectLst/>
                          <a:latin typeface="+mn-lt"/>
                          <a:ea typeface="+mn-ea"/>
                          <a:cs typeface="+mn-cs"/>
                        </a:rPr>
                        <a:t>group</a:t>
                      </a:r>
                      <a:r>
                        <a:rPr lang="tr-TR" sz="1200" b="0" kern="1200" dirty="0" smtClean="0">
                          <a:solidFill>
                            <a:schemeClr val="lt1"/>
                          </a:solidFill>
                          <a:effectLst/>
                          <a:latin typeface="+mn-lt"/>
                          <a:ea typeface="+mn-ea"/>
                          <a:cs typeface="+mn-cs"/>
                        </a:rPr>
                        <a:t>. </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3.73</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1.07</a:t>
                      </a:r>
                      <a:endParaRPr lang="tr-TR" sz="1000" dirty="0">
                        <a:effectLst/>
                        <a:latin typeface="Calibri"/>
                      </a:endParaRPr>
                    </a:p>
                  </a:txBody>
                  <a:tcPr marL="9684" marR="9684" marT="0" marB="0"/>
                </a:tc>
              </a:tr>
              <a:tr h="212269">
                <a:tc>
                  <a:txBody>
                    <a:bodyPr/>
                    <a:lstStyle/>
                    <a:p>
                      <a:pPr>
                        <a:spcAft>
                          <a:spcPts val="0"/>
                        </a:spcAft>
                      </a:pPr>
                      <a:r>
                        <a:rPr lang="tr-TR" sz="1200" b="0" dirty="0" smtClean="0">
                          <a:effectLst/>
                        </a:rPr>
                        <a:t>26.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like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spend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spare</a:t>
                      </a:r>
                      <a:r>
                        <a:rPr lang="tr-TR" sz="1200" b="0" kern="1200" dirty="0" smtClean="0">
                          <a:solidFill>
                            <a:schemeClr val="lt1"/>
                          </a:solidFill>
                          <a:effectLst/>
                          <a:latin typeface="+mn-lt"/>
                          <a:ea typeface="+mn-ea"/>
                          <a:cs typeface="+mn-cs"/>
                        </a:rPr>
                        <a:t> time </a:t>
                      </a:r>
                      <a:r>
                        <a:rPr lang="tr-TR" sz="1200" b="0" kern="1200" dirty="0" err="1" smtClean="0">
                          <a:solidFill>
                            <a:schemeClr val="lt1"/>
                          </a:solidFill>
                          <a:effectLst/>
                          <a:latin typeface="+mn-lt"/>
                          <a:ea typeface="+mn-ea"/>
                          <a:cs typeface="+mn-cs"/>
                        </a:rPr>
                        <a:t>with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other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people</a:t>
                      </a:r>
                      <a:r>
                        <a:rPr lang="tr-TR" sz="1200" b="0" kern="1200" dirty="0" smtClean="0">
                          <a:solidFill>
                            <a:schemeClr val="lt1"/>
                          </a:solidFill>
                          <a:effectLst/>
                          <a:latin typeface="+mn-lt"/>
                          <a:ea typeface="+mn-ea"/>
                          <a:cs typeface="+mn-cs"/>
                        </a:rPr>
                        <a:t> .</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3.78</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.90</a:t>
                      </a:r>
                      <a:endParaRPr lang="tr-TR" sz="1000" dirty="0">
                        <a:effectLst/>
                        <a:latin typeface="Calibri"/>
                      </a:endParaRPr>
                    </a:p>
                  </a:txBody>
                  <a:tcPr marL="9684" marR="9684" marT="0" marB="0"/>
                </a:tc>
              </a:tr>
              <a:tr h="218152">
                <a:tc>
                  <a:txBody>
                    <a:bodyPr/>
                    <a:lstStyle/>
                    <a:p>
                      <a:pPr>
                        <a:spcAft>
                          <a:spcPts val="0"/>
                        </a:spcAft>
                      </a:pPr>
                      <a:r>
                        <a:rPr lang="tr-TR" sz="1200" b="0" dirty="0" smtClean="0">
                          <a:effectLst/>
                        </a:rPr>
                        <a:t>27.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prefer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help</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other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people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more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than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they</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help</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me. </a:t>
                      </a:r>
                      <a:endParaRPr lang="tr-TR" sz="1200" b="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3.97</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.87</a:t>
                      </a:r>
                      <a:endParaRPr lang="tr-TR" sz="1000" dirty="0">
                        <a:effectLst/>
                        <a:latin typeface="Calibri"/>
                      </a:endParaRPr>
                    </a:p>
                  </a:txBody>
                  <a:tcPr marL="9684" marR="9684" marT="0" marB="0"/>
                </a:tc>
              </a:tr>
              <a:tr h="251776">
                <a:tc>
                  <a:txBody>
                    <a:bodyPr/>
                    <a:lstStyle/>
                    <a:p>
                      <a:pPr>
                        <a:lnSpc>
                          <a:spcPct val="115000"/>
                        </a:lnSpc>
                        <a:spcAft>
                          <a:spcPts val="0"/>
                        </a:spcAft>
                      </a:pPr>
                      <a:r>
                        <a:rPr lang="tr-TR" sz="1200" b="0" dirty="0" smtClean="0">
                          <a:effectLst/>
                        </a:rPr>
                        <a:t>28. </a:t>
                      </a:r>
                      <a:r>
                        <a:rPr lang="tr-TR" sz="1200" b="0" kern="1200" dirty="0" smtClean="0">
                          <a:solidFill>
                            <a:schemeClr val="lt1"/>
                          </a:solidFill>
                          <a:effectLst/>
                          <a:latin typeface="+mn-lt"/>
                          <a:ea typeface="+mn-ea"/>
                          <a:cs typeface="+mn-cs"/>
                        </a:rPr>
                        <a:t>I </a:t>
                      </a:r>
                      <a:r>
                        <a:rPr lang="tr-TR" sz="1200" b="0" kern="1200" dirty="0" err="1" smtClean="0">
                          <a:solidFill>
                            <a:schemeClr val="lt1"/>
                          </a:solidFill>
                          <a:effectLst/>
                          <a:latin typeface="+mn-lt"/>
                          <a:ea typeface="+mn-ea"/>
                          <a:cs typeface="+mn-cs"/>
                        </a:rPr>
                        <a:t>prefer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to</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spend</a:t>
                      </a:r>
                      <a:r>
                        <a:rPr lang="tr-TR" sz="1200" b="0" kern="1200" dirty="0" smtClean="0">
                          <a:solidFill>
                            <a:schemeClr val="lt1"/>
                          </a:solidFill>
                          <a:effectLst/>
                          <a:latin typeface="+mn-lt"/>
                          <a:ea typeface="+mn-ea"/>
                          <a:cs typeface="+mn-cs"/>
                        </a:rPr>
                        <a:t> time </a:t>
                      </a:r>
                      <a:r>
                        <a:rPr lang="tr-TR" sz="1200" b="0" kern="1200" dirty="0" err="1" smtClean="0">
                          <a:solidFill>
                            <a:schemeClr val="lt1"/>
                          </a:solidFill>
                          <a:effectLst/>
                          <a:latin typeface="+mn-lt"/>
                          <a:ea typeface="+mn-ea"/>
                          <a:cs typeface="+mn-cs"/>
                        </a:rPr>
                        <a:t>for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activities</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which</a:t>
                      </a:r>
                      <a:r>
                        <a:rPr lang="tr-TR" sz="1200" b="0" kern="1200" dirty="0" smtClean="0">
                          <a:solidFill>
                            <a:schemeClr val="lt1"/>
                          </a:solidFill>
                          <a:effectLst/>
                          <a:latin typeface="+mn-lt"/>
                          <a:ea typeface="+mn-ea"/>
                          <a:cs typeface="+mn-cs"/>
                        </a:rPr>
                        <a:t> can be </a:t>
                      </a:r>
                      <a:r>
                        <a:rPr lang="tr-TR" sz="1200" b="0" kern="1200" dirty="0" err="1" smtClean="0">
                          <a:solidFill>
                            <a:schemeClr val="lt1"/>
                          </a:solidFill>
                          <a:effectLst/>
                          <a:latin typeface="+mn-lt"/>
                          <a:ea typeface="+mn-ea"/>
                          <a:cs typeface="+mn-cs"/>
                        </a:rPr>
                        <a:t>enjoyed</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with</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other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people</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rather</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than</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individual</a:t>
                      </a:r>
                      <a:r>
                        <a:rPr lang="tr-TR" sz="1200" b="0" kern="1200" dirty="0" smtClean="0">
                          <a:solidFill>
                            <a:schemeClr val="lt1"/>
                          </a:solidFill>
                          <a:effectLst/>
                          <a:latin typeface="+mn-lt"/>
                          <a:ea typeface="+mn-ea"/>
                          <a:cs typeface="+mn-cs"/>
                        </a:rPr>
                        <a:t> </a:t>
                      </a:r>
                      <a:r>
                        <a:rPr lang="tr-TR" sz="1200" b="0" kern="1200" dirty="0" err="1" smtClean="0">
                          <a:solidFill>
                            <a:schemeClr val="lt1"/>
                          </a:solidFill>
                          <a:effectLst/>
                          <a:latin typeface="+mn-lt"/>
                          <a:ea typeface="+mn-ea"/>
                          <a:cs typeface="+mn-cs"/>
                        </a:rPr>
                        <a:t>activities</a:t>
                      </a:r>
                      <a:r>
                        <a:rPr lang="tr-TR" sz="1200" b="0" kern="1200" dirty="0" smtClean="0">
                          <a:solidFill>
                            <a:schemeClr val="lt1"/>
                          </a:solidFill>
                          <a:effectLst/>
                          <a:latin typeface="+mn-lt"/>
                          <a:ea typeface="+mn-ea"/>
                          <a:cs typeface="+mn-cs"/>
                        </a:rPr>
                        <a:t>.</a:t>
                      </a:r>
                      <a:endParaRPr lang="tr-TR" sz="1200" b="0" dirty="0">
                        <a:effectLst/>
                        <a:latin typeface="Calibri"/>
                        <a:ea typeface="Calibri"/>
                        <a:cs typeface="Times New Roman"/>
                      </a:endParaRPr>
                    </a:p>
                  </a:txBody>
                  <a:tcPr marL="9684" marR="9684" marT="0" marB="0"/>
                </a:tc>
                <a:tc>
                  <a:txBody>
                    <a:bodyPr/>
                    <a:lstStyle/>
                    <a:p>
                      <a:pPr>
                        <a:spcAft>
                          <a:spcPts val="0"/>
                        </a:spcAft>
                      </a:pPr>
                      <a:r>
                        <a:rPr lang="tr-TR" sz="1000" dirty="0">
                          <a:effectLst/>
                        </a:rPr>
                        <a:t> </a:t>
                      </a:r>
                      <a:r>
                        <a:rPr lang="tr-TR" sz="1000" dirty="0" smtClean="0">
                          <a:effectLst/>
                        </a:rPr>
                        <a:t>3.66</a:t>
                      </a:r>
                      <a:endParaRPr lang="tr-TR" sz="1000" dirty="0">
                        <a:effectLst/>
                        <a:latin typeface="Calibri"/>
                      </a:endParaRPr>
                    </a:p>
                  </a:txBody>
                  <a:tcPr marL="9684" marR="9684" marT="0" marB="0"/>
                </a:tc>
                <a:tc>
                  <a:txBody>
                    <a:bodyPr/>
                    <a:lstStyle/>
                    <a:p>
                      <a:pPr>
                        <a:spcAft>
                          <a:spcPts val="0"/>
                        </a:spcAft>
                      </a:pPr>
                      <a:r>
                        <a:rPr lang="tr-TR" sz="1000" dirty="0">
                          <a:effectLst/>
                        </a:rPr>
                        <a:t> </a:t>
                      </a:r>
                      <a:r>
                        <a:rPr lang="tr-TR" sz="1000" dirty="0" smtClean="0">
                          <a:effectLst/>
                        </a:rPr>
                        <a:t>.91</a:t>
                      </a:r>
                      <a:endParaRPr lang="tr-TR" sz="1000" dirty="0">
                        <a:effectLst/>
                        <a:latin typeface="Calibri"/>
                      </a:endParaRPr>
                    </a:p>
                  </a:txBody>
                  <a:tcPr marL="9684" marR="9684" marT="0" marB="0"/>
                </a:tc>
              </a:tr>
              <a:tr h="251776">
                <a:tc>
                  <a:txBody>
                    <a:bodyPr/>
                    <a:lstStyle/>
                    <a:p>
                      <a:pPr>
                        <a:lnSpc>
                          <a:spcPct val="115000"/>
                        </a:lnSpc>
                        <a:spcAft>
                          <a:spcPts val="0"/>
                        </a:spcAft>
                      </a:pPr>
                      <a:r>
                        <a:rPr lang="tr-TR" sz="1000" dirty="0" smtClean="0">
                          <a:effectLst/>
                          <a:latin typeface="Calibri"/>
                          <a:ea typeface="Calibri"/>
                          <a:cs typeface="Times New Roman"/>
                        </a:rPr>
                        <a:t>TOTAL</a:t>
                      </a:r>
                      <a:endParaRPr lang="tr-TR" sz="1000" dirty="0">
                        <a:effectLst/>
                        <a:latin typeface="Calibri"/>
                        <a:ea typeface="Calibri"/>
                        <a:cs typeface="Times New Roman"/>
                      </a:endParaRPr>
                    </a:p>
                  </a:txBody>
                  <a:tcPr marL="9684" marR="9684" marT="0" marB="0"/>
                </a:tc>
                <a:tc>
                  <a:txBody>
                    <a:bodyPr/>
                    <a:lstStyle/>
                    <a:p>
                      <a:pPr>
                        <a:spcAft>
                          <a:spcPts val="0"/>
                        </a:spcAft>
                      </a:pPr>
                      <a:r>
                        <a:rPr lang="tr-TR" sz="1600" b="1" dirty="0" smtClean="0">
                          <a:solidFill>
                            <a:srgbClr val="FF0000"/>
                          </a:solidFill>
                          <a:effectLst/>
                          <a:latin typeface="Calibri"/>
                        </a:rPr>
                        <a:t>3.56</a:t>
                      </a:r>
                      <a:endParaRPr lang="tr-TR" sz="1600" b="1" dirty="0">
                        <a:solidFill>
                          <a:srgbClr val="FF0000"/>
                        </a:solidFill>
                        <a:effectLst/>
                        <a:latin typeface="Calibri"/>
                      </a:endParaRPr>
                    </a:p>
                  </a:txBody>
                  <a:tcPr marL="9684" marR="9684" marT="0" marB="0"/>
                </a:tc>
                <a:tc>
                  <a:txBody>
                    <a:bodyPr/>
                    <a:lstStyle/>
                    <a:p>
                      <a:pPr>
                        <a:spcAft>
                          <a:spcPts val="0"/>
                        </a:spcAft>
                      </a:pPr>
                      <a:r>
                        <a:rPr lang="tr-TR" sz="1000" dirty="0" smtClean="0">
                          <a:effectLst/>
                          <a:latin typeface="Calibri"/>
                        </a:rPr>
                        <a:t>8.07</a:t>
                      </a:r>
                      <a:endParaRPr lang="tr-TR" sz="1000" dirty="0">
                        <a:effectLst/>
                        <a:latin typeface="Calibri"/>
                      </a:endParaRPr>
                    </a:p>
                  </a:txBody>
                  <a:tcPr marL="9684" marR="9684" marT="0" marB="0"/>
                </a:tc>
              </a:tr>
            </a:tbl>
          </a:graphicData>
        </a:graphic>
      </p:graphicFrame>
    </p:spTree>
    <p:extLst>
      <p:ext uri="{BB962C8B-B14F-4D97-AF65-F5344CB8AC3E}">
        <p14:creationId xmlns:p14="http://schemas.microsoft.com/office/powerpoint/2010/main" val="2304707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954005159"/>
              </p:ext>
            </p:extLst>
          </p:nvPr>
        </p:nvGraphicFramePr>
        <p:xfrm>
          <a:off x="251520" y="476672"/>
          <a:ext cx="8640960" cy="4591855"/>
        </p:xfrm>
        <a:graphic>
          <a:graphicData uri="http://schemas.openxmlformats.org/drawingml/2006/table">
            <a:tbl>
              <a:tblPr firstRow="1" firstCol="1" bandRow="1">
                <a:tableStyleId>{5C22544A-7EE6-4342-B048-85BDC9FD1C3A}</a:tableStyleId>
              </a:tblPr>
              <a:tblGrid>
                <a:gridCol w="7056784"/>
                <a:gridCol w="792088"/>
                <a:gridCol w="792088"/>
              </a:tblGrid>
              <a:tr h="576064">
                <a:tc>
                  <a:txBody>
                    <a:bodyPr/>
                    <a:lstStyle/>
                    <a:p>
                      <a:pPr>
                        <a:spcAft>
                          <a:spcPts val="0"/>
                        </a:spcAft>
                      </a:pPr>
                      <a:r>
                        <a:rPr lang="tr-TR" sz="2400" dirty="0" smtClean="0">
                          <a:effectLst/>
                          <a:latin typeface="Calibri"/>
                        </a:rPr>
                        <a:t>OPINION</a:t>
                      </a:r>
                      <a:r>
                        <a:rPr lang="tr-TR" sz="2400" baseline="0" dirty="0" smtClean="0">
                          <a:effectLst/>
                          <a:latin typeface="Calibri"/>
                        </a:rPr>
                        <a:t> </a:t>
                      </a:r>
                      <a:endParaRPr lang="tr-TR" sz="2400" dirty="0">
                        <a:effectLst/>
                        <a:latin typeface="Calibri"/>
                      </a:endParaRPr>
                    </a:p>
                  </a:txBody>
                  <a:tcPr marL="34628" marR="34628" marT="0" marB="0"/>
                </a:tc>
                <a:tc>
                  <a:txBody>
                    <a:bodyPr/>
                    <a:lstStyle/>
                    <a:p>
                      <a:pPr>
                        <a:spcAft>
                          <a:spcPts val="0"/>
                        </a:spcAft>
                      </a:pPr>
                      <a:endParaRPr lang="tr-TR" sz="1100" dirty="0" smtClean="0">
                        <a:effectLst/>
                        <a:latin typeface="Calibri"/>
                      </a:endParaRPr>
                    </a:p>
                    <a:p>
                      <a:pPr>
                        <a:spcAft>
                          <a:spcPts val="0"/>
                        </a:spcAft>
                      </a:pPr>
                      <a:r>
                        <a:rPr lang="tr-TR" sz="1100" dirty="0" smtClean="0">
                          <a:effectLst/>
                          <a:latin typeface="Calibri"/>
                        </a:rPr>
                        <a:t>X</a:t>
                      </a:r>
                      <a:endParaRPr lang="tr-TR" sz="1100" b="1" dirty="0">
                        <a:effectLst/>
                        <a:latin typeface="Calibri"/>
                      </a:endParaRPr>
                    </a:p>
                  </a:txBody>
                  <a:tcPr marL="34628" marR="34628" marT="0" marB="0"/>
                </a:tc>
                <a:tc>
                  <a:txBody>
                    <a:bodyPr/>
                    <a:lstStyle/>
                    <a:p>
                      <a:pPr>
                        <a:spcAft>
                          <a:spcPts val="0"/>
                        </a:spcAft>
                      </a:pPr>
                      <a:endParaRPr lang="tr-TR" sz="1100" b="1" dirty="0" smtClean="0">
                        <a:effectLst/>
                        <a:latin typeface="Calibri"/>
                      </a:endParaRPr>
                    </a:p>
                    <a:p>
                      <a:pPr>
                        <a:spcAft>
                          <a:spcPts val="0"/>
                        </a:spcAft>
                      </a:pPr>
                      <a:r>
                        <a:rPr lang="tr-TR" sz="1100" b="1" dirty="0" err="1" smtClean="0">
                          <a:effectLst/>
                          <a:latin typeface="Calibri"/>
                        </a:rPr>
                        <a:t>Ss</a:t>
                      </a:r>
                      <a:endParaRPr lang="tr-TR" sz="1100" b="1" dirty="0">
                        <a:effectLst/>
                        <a:latin typeface="Calibri"/>
                      </a:endParaRPr>
                    </a:p>
                  </a:txBody>
                  <a:tcPr marL="34628" marR="34628" marT="0" marB="0"/>
                </a:tc>
              </a:tr>
              <a:tr h="282031">
                <a:tc>
                  <a:txBody>
                    <a:bodyPr/>
                    <a:lstStyle/>
                    <a:p>
                      <a:pPr>
                        <a:spcAft>
                          <a:spcPts val="0"/>
                        </a:spcAft>
                      </a:pPr>
                      <a:r>
                        <a:rPr lang="tr-TR" sz="1400" b="0" dirty="0">
                          <a:effectLst/>
                        </a:rPr>
                        <a:t>1</a:t>
                      </a:r>
                      <a:r>
                        <a:rPr lang="tr-TR" sz="1400" b="0" dirty="0" smtClean="0">
                          <a:effectLst/>
                        </a:rPr>
                        <a:t>.</a:t>
                      </a:r>
                      <a:r>
                        <a:rPr lang="tr-TR" sz="1400" b="0" kern="1200" dirty="0" smtClean="0">
                          <a:solidFill>
                            <a:schemeClr val="lt1"/>
                          </a:solidFill>
                          <a:effectLst/>
                          <a:latin typeface="+mn-lt"/>
                          <a:ea typeface="+mn-ea"/>
                          <a:cs typeface="+mn-cs"/>
                        </a:rPr>
                        <a:t> People </a:t>
                      </a:r>
                      <a:r>
                        <a:rPr lang="tr-TR" sz="1400" b="0" kern="1200" dirty="0" err="1" smtClean="0">
                          <a:solidFill>
                            <a:schemeClr val="lt1"/>
                          </a:solidFill>
                          <a:effectLst/>
                          <a:latin typeface="+mn-lt"/>
                          <a:ea typeface="+mn-ea"/>
                          <a:cs typeface="+mn-cs"/>
                        </a:rPr>
                        <a:t>who</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participate</a:t>
                      </a:r>
                      <a:r>
                        <a:rPr lang="tr-TR" sz="1400" b="0" kern="1200" dirty="0" smtClean="0">
                          <a:solidFill>
                            <a:schemeClr val="lt1"/>
                          </a:solidFill>
                          <a:effectLst/>
                          <a:latin typeface="+mn-lt"/>
                          <a:ea typeface="+mn-ea"/>
                          <a:cs typeface="+mn-cs"/>
                        </a:rPr>
                        <a:t> in </a:t>
                      </a:r>
                      <a:r>
                        <a:rPr lang="tr-TR" sz="1400" b="0" kern="1200" dirty="0" err="1" smtClean="0">
                          <a:solidFill>
                            <a:schemeClr val="lt1"/>
                          </a:solidFill>
                          <a:effectLst/>
                          <a:latin typeface="+mn-lt"/>
                          <a:ea typeface="+mn-ea"/>
                          <a:cs typeface="+mn-cs"/>
                        </a:rPr>
                        <a:t>social</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activities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are</a:t>
                      </a:r>
                      <a:r>
                        <a:rPr lang="tr-TR" sz="1400" b="0" kern="1200" dirty="0" smtClean="0">
                          <a:solidFill>
                            <a:schemeClr val="lt1"/>
                          </a:solidFill>
                          <a:effectLst/>
                          <a:latin typeface="+mn-lt"/>
                          <a:ea typeface="+mn-ea"/>
                          <a:cs typeface="+mn-cs"/>
                        </a:rPr>
                        <a:t> at </a:t>
                      </a:r>
                      <a:r>
                        <a:rPr lang="tr-TR" sz="1400" b="0" kern="1200" dirty="0" err="1" smtClean="0">
                          <a:solidFill>
                            <a:schemeClr val="lt1"/>
                          </a:solidFill>
                          <a:effectLst/>
                          <a:latin typeface="+mn-lt"/>
                          <a:ea typeface="+mn-ea"/>
                          <a:cs typeface="+mn-cs"/>
                        </a:rPr>
                        <a:t>peace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with</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themselves</a:t>
                      </a:r>
                      <a:r>
                        <a:rPr lang="tr-TR" sz="1400" b="0" kern="1200" dirty="0" smtClean="0">
                          <a:solidFill>
                            <a:schemeClr val="lt1"/>
                          </a:solidFill>
                          <a:effectLst/>
                          <a:latin typeface="+mn-lt"/>
                          <a:ea typeface="+mn-ea"/>
                          <a:cs typeface="+mn-cs"/>
                        </a:rPr>
                        <a:t>.</a:t>
                      </a:r>
                      <a:endParaRPr lang="tr-TR" sz="1400" b="0" dirty="0">
                        <a:effectLst/>
                        <a:latin typeface="Calibri"/>
                      </a:endParaRPr>
                    </a:p>
                  </a:txBody>
                  <a:tcPr marL="34628" marR="34628" marT="0" marB="0"/>
                </a:tc>
                <a:tc>
                  <a:txBody>
                    <a:bodyPr/>
                    <a:lstStyle/>
                    <a:p>
                      <a:pPr>
                        <a:spcAft>
                          <a:spcPts val="0"/>
                        </a:spcAft>
                      </a:pPr>
                      <a:r>
                        <a:rPr lang="tr-TR" sz="1000" dirty="0">
                          <a:effectLst/>
                          <a:latin typeface="+mn-lt"/>
                        </a:rPr>
                        <a:t> </a:t>
                      </a:r>
                      <a:r>
                        <a:rPr lang="tr-TR" sz="1000" dirty="0" smtClean="0">
                          <a:effectLst/>
                          <a:latin typeface="+mn-lt"/>
                        </a:rPr>
                        <a:t>4.17</a:t>
                      </a:r>
                      <a:endParaRPr lang="tr-TR" sz="1000" dirty="0">
                        <a:effectLst/>
                        <a:latin typeface="+mn-lt"/>
                      </a:endParaRPr>
                    </a:p>
                  </a:txBody>
                  <a:tcPr marL="34628" marR="34628" marT="0" marB="0"/>
                </a:tc>
                <a:tc>
                  <a:txBody>
                    <a:bodyPr/>
                    <a:lstStyle/>
                    <a:p>
                      <a:pPr>
                        <a:spcAft>
                          <a:spcPts val="0"/>
                        </a:spcAft>
                      </a:pPr>
                      <a:r>
                        <a:rPr lang="tr-TR" sz="1050" dirty="0">
                          <a:effectLst/>
                        </a:rPr>
                        <a:t> </a:t>
                      </a:r>
                      <a:r>
                        <a:rPr lang="tr-TR" sz="1050" dirty="0" smtClean="0">
                          <a:effectLst/>
                        </a:rPr>
                        <a:t>.91</a:t>
                      </a:r>
                      <a:endParaRPr lang="tr-TR" sz="1050" dirty="0">
                        <a:effectLst/>
                        <a:latin typeface="Calibri"/>
                      </a:endParaRPr>
                    </a:p>
                  </a:txBody>
                  <a:tcPr marL="34628" marR="34628" marT="0" marB="0"/>
                </a:tc>
              </a:tr>
              <a:tr h="360040">
                <a:tc>
                  <a:txBody>
                    <a:bodyPr/>
                    <a:lstStyle/>
                    <a:p>
                      <a:pPr>
                        <a:spcAft>
                          <a:spcPts val="0"/>
                        </a:spcAft>
                      </a:pPr>
                      <a:r>
                        <a:rPr lang="tr-TR" sz="1400" b="0" dirty="0">
                          <a:effectLst/>
                        </a:rPr>
                        <a:t>2. </a:t>
                      </a:r>
                      <a:r>
                        <a:rPr lang="tr-TR" sz="1400" b="0" kern="1200" dirty="0" smtClean="0">
                          <a:solidFill>
                            <a:schemeClr val="lt1"/>
                          </a:solidFill>
                          <a:effectLst/>
                          <a:latin typeface="+mn-lt"/>
                          <a:ea typeface="+mn-ea"/>
                          <a:cs typeface="+mn-cs"/>
                        </a:rPr>
                        <a:t>I am of </a:t>
                      </a:r>
                      <a:r>
                        <a:rPr lang="tr-TR" sz="1400" b="0" kern="1200" dirty="0" err="1" smtClean="0">
                          <a:solidFill>
                            <a:schemeClr val="lt1"/>
                          </a:solidFill>
                          <a:effectLst/>
                          <a:latin typeface="+mn-lt"/>
                          <a:ea typeface="+mn-ea"/>
                          <a:cs typeface="+mn-cs"/>
                        </a:rPr>
                        <a:t>the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opinion</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that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If</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let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people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to</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act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freeliy</a:t>
                      </a:r>
                      <a:r>
                        <a:rPr lang="tr-TR" sz="1400" b="0" kern="1200" dirty="0" smtClean="0">
                          <a:solidFill>
                            <a:schemeClr val="lt1"/>
                          </a:solidFill>
                          <a:effectLst/>
                          <a:latin typeface="+mn-lt"/>
                          <a:ea typeface="+mn-ea"/>
                          <a:cs typeface="+mn-cs"/>
                        </a:rPr>
                        <a:t> in </a:t>
                      </a:r>
                      <a:r>
                        <a:rPr lang="tr-TR" sz="1400" b="0" kern="1200" dirty="0" err="1" smtClean="0">
                          <a:solidFill>
                            <a:schemeClr val="lt1"/>
                          </a:solidFill>
                          <a:effectLst/>
                          <a:latin typeface="+mn-lt"/>
                          <a:ea typeface="+mn-ea"/>
                          <a:cs typeface="+mn-cs"/>
                        </a:rPr>
                        <a:t>society</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Society</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will</a:t>
                      </a:r>
                      <a:r>
                        <a:rPr lang="tr-TR" sz="1400" b="0" kern="1200" dirty="0" smtClean="0">
                          <a:solidFill>
                            <a:schemeClr val="lt1"/>
                          </a:solidFill>
                          <a:effectLst/>
                          <a:latin typeface="+mn-lt"/>
                          <a:ea typeface="+mn-ea"/>
                          <a:cs typeface="+mn-cs"/>
                        </a:rPr>
                        <a:t> be </a:t>
                      </a:r>
                      <a:r>
                        <a:rPr lang="tr-TR" sz="1400" b="0" kern="1200" dirty="0" err="1" smtClean="0">
                          <a:solidFill>
                            <a:schemeClr val="lt1"/>
                          </a:solidFill>
                          <a:effectLst/>
                          <a:latin typeface="+mn-lt"/>
                          <a:ea typeface="+mn-ea"/>
                          <a:cs typeface="+mn-cs"/>
                        </a:rPr>
                        <a:t>better</a:t>
                      </a:r>
                      <a:endParaRPr lang="tr-TR" sz="1400" b="0" dirty="0">
                        <a:effectLst/>
                        <a:latin typeface="Calibri"/>
                      </a:endParaRPr>
                    </a:p>
                  </a:txBody>
                  <a:tcPr marL="34628" marR="34628" marT="0" marB="0"/>
                </a:tc>
                <a:tc>
                  <a:txBody>
                    <a:bodyPr/>
                    <a:lstStyle/>
                    <a:p>
                      <a:pPr>
                        <a:spcAft>
                          <a:spcPts val="0"/>
                        </a:spcAft>
                      </a:pPr>
                      <a:r>
                        <a:rPr lang="tr-TR" sz="1000" dirty="0">
                          <a:effectLst/>
                          <a:latin typeface="+mn-lt"/>
                        </a:rPr>
                        <a:t> </a:t>
                      </a:r>
                      <a:r>
                        <a:rPr lang="tr-TR" sz="1000" dirty="0" smtClean="0">
                          <a:effectLst/>
                          <a:latin typeface="+mn-lt"/>
                        </a:rPr>
                        <a:t>3.60</a:t>
                      </a:r>
                      <a:endParaRPr lang="tr-TR" sz="1000" dirty="0">
                        <a:effectLst/>
                        <a:latin typeface="+mn-lt"/>
                      </a:endParaRPr>
                    </a:p>
                  </a:txBody>
                  <a:tcPr marL="34628" marR="34628" marT="0" marB="0"/>
                </a:tc>
                <a:tc>
                  <a:txBody>
                    <a:bodyPr/>
                    <a:lstStyle/>
                    <a:p>
                      <a:pPr>
                        <a:spcAft>
                          <a:spcPts val="0"/>
                        </a:spcAft>
                      </a:pPr>
                      <a:r>
                        <a:rPr lang="tr-TR" sz="1050" dirty="0">
                          <a:effectLst/>
                        </a:rPr>
                        <a:t> </a:t>
                      </a:r>
                      <a:r>
                        <a:rPr lang="tr-TR" sz="1050" dirty="0" smtClean="0">
                          <a:effectLst/>
                        </a:rPr>
                        <a:t>1.20</a:t>
                      </a:r>
                      <a:endParaRPr lang="tr-TR" sz="1050" dirty="0">
                        <a:effectLst/>
                        <a:latin typeface="Calibri"/>
                      </a:endParaRPr>
                    </a:p>
                  </a:txBody>
                  <a:tcPr marL="34628" marR="34628" marT="0" marB="0"/>
                </a:tc>
              </a:tr>
              <a:tr h="360040">
                <a:tc>
                  <a:txBody>
                    <a:bodyPr/>
                    <a:lstStyle/>
                    <a:p>
                      <a:pPr>
                        <a:spcAft>
                          <a:spcPts val="0"/>
                        </a:spcAft>
                      </a:pPr>
                      <a:r>
                        <a:rPr lang="tr-TR" sz="1400" b="0" dirty="0">
                          <a:effectLst/>
                        </a:rPr>
                        <a:t>3. </a:t>
                      </a:r>
                      <a:r>
                        <a:rPr lang="tr-TR" sz="1400" b="0" kern="1200" dirty="0" err="1" smtClean="0">
                          <a:solidFill>
                            <a:schemeClr val="lt1"/>
                          </a:solidFill>
                          <a:effectLst/>
                          <a:latin typeface="+mn-lt"/>
                          <a:ea typeface="+mn-ea"/>
                          <a:cs typeface="+mn-cs"/>
                        </a:rPr>
                        <a:t>It’s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dont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affect</a:t>
                      </a:r>
                      <a:r>
                        <a:rPr lang="tr-TR" sz="1400" b="0" kern="1200" dirty="0" smtClean="0">
                          <a:solidFill>
                            <a:schemeClr val="lt1"/>
                          </a:solidFill>
                          <a:effectLst/>
                          <a:latin typeface="+mn-lt"/>
                          <a:ea typeface="+mn-ea"/>
                          <a:cs typeface="+mn-cs"/>
                        </a:rPr>
                        <a:t> me </a:t>
                      </a:r>
                      <a:r>
                        <a:rPr lang="tr-TR" sz="1400" b="0" kern="1200" dirty="0" err="1" smtClean="0">
                          <a:solidFill>
                            <a:schemeClr val="lt1"/>
                          </a:solidFill>
                          <a:effectLst/>
                          <a:latin typeface="+mn-lt"/>
                          <a:ea typeface="+mn-ea"/>
                          <a:cs typeface="+mn-cs"/>
                        </a:rPr>
                        <a:t>so</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much</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that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diffirences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between</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my</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families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believes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and</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social</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believes</a:t>
                      </a:r>
                      <a:r>
                        <a:rPr lang="tr-TR" sz="1400" b="0" kern="1200" dirty="0" smtClean="0">
                          <a:solidFill>
                            <a:schemeClr val="lt1"/>
                          </a:solidFill>
                          <a:effectLst/>
                          <a:latin typeface="+mn-lt"/>
                          <a:ea typeface="+mn-ea"/>
                          <a:cs typeface="+mn-cs"/>
                        </a:rPr>
                        <a:t>.</a:t>
                      </a:r>
                      <a:endParaRPr lang="tr-TR" sz="1400" b="0" dirty="0">
                        <a:effectLst/>
                        <a:latin typeface="Calibri"/>
                      </a:endParaRPr>
                    </a:p>
                  </a:txBody>
                  <a:tcPr marL="34628" marR="34628" marT="0" marB="0"/>
                </a:tc>
                <a:tc>
                  <a:txBody>
                    <a:bodyPr/>
                    <a:lstStyle/>
                    <a:p>
                      <a:pPr>
                        <a:spcAft>
                          <a:spcPts val="0"/>
                        </a:spcAft>
                      </a:pPr>
                      <a:r>
                        <a:rPr lang="tr-TR" sz="1000" dirty="0">
                          <a:effectLst/>
                          <a:latin typeface="+mn-lt"/>
                        </a:rPr>
                        <a:t> </a:t>
                      </a:r>
                      <a:r>
                        <a:rPr lang="tr-TR" sz="1000" dirty="0" smtClean="0">
                          <a:effectLst/>
                          <a:latin typeface="+mn-lt"/>
                        </a:rPr>
                        <a:t>3.16</a:t>
                      </a:r>
                      <a:endParaRPr lang="tr-TR" sz="1000" dirty="0">
                        <a:effectLst/>
                        <a:latin typeface="+mn-lt"/>
                      </a:endParaRPr>
                    </a:p>
                  </a:txBody>
                  <a:tcPr marL="34628" marR="34628" marT="0" marB="0"/>
                </a:tc>
                <a:tc>
                  <a:txBody>
                    <a:bodyPr/>
                    <a:lstStyle/>
                    <a:p>
                      <a:pPr>
                        <a:spcAft>
                          <a:spcPts val="0"/>
                        </a:spcAft>
                      </a:pPr>
                      <a:r>
                        <a:rPr lang="tr-TR" sz="1050" dirty="0">
                          <a:effectLst/>
                        </a:rPr>
                        <a:t> </a:t>
                      </a:r>
                      <a:r>
                        <a:rPr lang="tr-TR" sz="1050" dirty="0" smtClean="0">
                          <a:effectLst/>
                        </a:rPr>
                        <a:t>1.02</a:t>
                      </a:r>
                      <a:endParaRPr lang="tr-TR" sz="1050" dirty="0">
                        <a:effectLst/>
                        <a:latin typeface="Calibri"/>
                      </a:endParaRPr>
                    </a:p>
                  </a:txBody>
                  <a:tcPr marL="34628" marR="34628" marT="0" marB="0"/>
                </a:tc>
              </a:tr>
              <a:tr h="360040">
                <a:tc>
                  <a:txBody>
                    <a:bodyPr/>
                    <a:lstStyle/>
                    <a:p>
                      <a:pPr>
                        <a:spcAft>
                          <a:spcPts val="0"/>
                        </a:spcAft>
                      </a:pPr>
                      <a:r>
                        <a:rPr lang="tr-TR" sz="1400" b="0" dirty="0">
                          <a:effectLst/>
                        </a:rPr>
                        <a:t>4. </a:t>
                      </a:r>
                      <a:r>
                        <a:rPr lang="tr-TR" sz="1400" b="0" kern="1200" dirty="0" smtClean="0">
                          <a:solidFill>
                            <a:schemeClr val="lt1"/>
                          </a:solidFill>
                          <a:effectLst/>
                          <a:latin typeface="+mn-lt"/>
                          <a:ea typeface="+mn-ea"/>
                          <a:cs typeface="+mn-cs"/>
                        </a:rPr>
                        <a:t>School </a:t>
                      </a:r>
                      <a:r>
                        <a:rPr lang="tr-TR" sz="1400" b="0" kern="1200" dirty="0" err="1" smtClean="0">
                          <a:solidFill>
                            <a:schemeClr val="lt1"/>
                          </a:solidFill>
                          <a:effectLst/>
                          <a:latin typeface="+mn-lt"/>
                          <a:ea typeface="+mn-ea"/>
                          <a:cs typeface="+mn-cs"/>
                        </a:rPr>
                        <a:t>ensure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meeting</a:t>
                      </a:r>
                      <a:r>
                        <a:rPr lang="tr-TR" sz="1400" b="0" kern="1200" dirty="0" smtClean="0">
                          <a:solidFill>
                            <a:schemeClr val="lt1"/>
                          </a:solidFill>
                          <a:effectLst/>
                          <a:latin typeface="+mn-lt"/>
                          <a:ea typeface="+mn-ea"/>
                          <a:cs typeface="+mn-cs"/>
                        </a:rPr>
                        <a:t> of </a:t>
                      </a:r>
                      <a:r>
                        <a:rPr lang="tr-TR" sz="1400" b="0" kern="1200" dirty="0" err="1" smtClean="0">
                          <a:solidFill>
                            <a:schemeClr val="lt1"/>
                          </a:solidFill>
                          <a:effectLst/>
                          <a:latin typeface="+mn-lt"/>
                          <a:ea typeface="+mn-ea"/>
                          <a:cs typeface="+mn-cs"/>
                        </a:rPr>
                        <a:t>people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from</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diffirent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cultures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thus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its</a:t>
                      </a:r>
                      <a:r>
                        <a:rPr lang="tr-TR" sz="1400" b="0" kern="1200" dirty="0" smtClean="0">
                          <a:solidFill>
                            <a:schemeClr val="lt1"/>
                          </a:solidFill>
                          <a:effectLst/>
                          <a:latin typeface="+mn-lt"/>
                          <a:ea typeface="+mn-ea"/>
                          <a:cs typeface="+mn-cs"/>
                        </a:rPr>
                        <a:t> a </a:t>
                      </a:r>
                      <a:r>
                        <a:rPr lang="tr-TR" sz="1400" b="0" kern="1200" dirty="0" err="1" smtClean="0">
                          <a:solidFill>
                            <a:schemeClr val="lt1"/>
                          </a:solidFill>
                          <a:effectLst/>
                          <a:latin typeface="+mn-lt"/>
                          <a:ea typeface="+mn-ea"/>
                          <a:cs typeface="+mn-cs"/>
                        </a:rPr>
                        <a:t>effective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factor</a:t>
                      </a:r>
                      <a:r>
                        <a:rPr lang="tr-TR" sz="1400" b="0" kern="1200" dirty="0" smtClean="0">
                          <a:solidFill>
                            <a:schemeClr val="lt1"/>
                          </a:solidFill>
                          <a:effectLst/>
                          <a:latin typeface="+mn-lt"/>
                          <a:ea typeface="+mn-ea"/>
                          <a:cs typeface="+mn-cs"/>
                        </a:rPr>
                        <a:t> of </a:t>
                      </a:r>
                      <a:r>
                        <a:rPr lang="tr-TR" sz="1400" b="0" kern="1200" dirty="0" err="1" smtClean="0">
                          <a:solidFill>
                            <a:schemeClr val="lt1"/>
                          </a:solidFill>
                          <a:effectLst/>
                          <a:latin typeface="+mn-lt"/>
                          <a:ea typeface="+mn-ea"/>
                          <a:cs typeface="+mn-cs"/>
                        </a:rPr>
                        <a:t>social</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integration</a:t>
                      </a:r>
                      <a:r>
                        <a:rPr lang="tr-TR" sz="1400" b="0" kern="1200" dirty="0" smtClean="0">
                          <a:solidFill>
                            <a:schemeClr val="lt1"/>
                          </a:solidFill>
                          <a:effectLst/>
                          <a:latin typeface="+mn-lt"/>
                          <a:ea typeface="+mn-ea"/>
                          <a:cs typeface="+mn-cs"/>
                        </a:rPr>
                        <a:t>.</a:t>
                      </a:r>
                      <a:endParaRPr lang="tr-TR" sz="1400" b="0" dirty="0">
                        <a:effectLst/>
                        <a:latin typeface="Calibri"/>
                      </a:endParaRPr>
                    </a:p>
                  </a:txBody>
                  <a:tcPr marL="34628" marR="34628" marT="0" marB="0"/>
                </a:tc>
                <a:tc>
                  <a:txBody>
                    <a:bodyPr/>
                    <a:lstStyle/>
                    <a:p>
                      <a:pPr>
                        <a:spcAft>
                          <a:spcPts val="0"/>
                        </a:spcAft>
                      </a:pPr>
                      <a:r>
                        <a:rPr lang="tr-TR" sz="1000" dirty="0">
                          <a:effectLst/>
                          <a:latin typeface="+mn-lt"/>
                        </a:rPr>
                        <a:t> </a:t>
                      </a:r>
                      <a:r>
                        <a:rPr lang="tr-TR" sz="1000" dirty="0" smtClean="0">
                          <a:effectLst/>
                          <a:latin typeface="+mn-lt"/>
                        </a:rPr>
                        <a:t>4.49</a:t>
                      </a:r>
                      <a:endParaRPr lang="tr-TR" sz="1000" dirty="0">
                        <a:effectLst/>
                        <a:latin typeface="+mn-lt"/>
                      </a:endParaRPr>
                    </a:p>
                  </a:txBody>
                  <a:tcPr marL="34628" marR="34628" marT="0" marB="0"/>
                </a:tc>
                <a:tc>
                  <a:txBody>
                    <a:bodyPr/>
                    <a:lstStyle/>
                    <a:p>
                      <a:pPr>
                        <a:spcAft>
                          <a:spcPts val="0"/>
                        </a:spcAft>
                      </a:pPr>
                      <a:r>
                        <a:rPr lang="tr-TR" sz="1050" dirty="0">
                          <a:effectLst/>
                        </a:rPr>
                        <a:t> </a:t>
                      </a:r>
                      <a:r>
                        <a:rPr lang="tr-TR" sz="1050" dirty="0" smtClean="0">
                          <a:effectLst/>
                        </a:rPr>
                        <a:t>.74</a:t>
                      </a:r>
                      <a:endParaRPr lang="tr-TR" sz="1050" dirty="0">
                        <a:effectLst/>
                        <a:latin typeface="Calibri"/>
                      </a:endParaRPr>
                    </a:p>
                  </a:txBody>
                  <a:tcPr marL="34628" marR="34628" marT="0" marB="0"/>
                </a:tc>
              </a:tr>
              <a:tr h="288032">
                <a:tc>
                  <a:txBody>
                    <a:bodyPr/>
                    <a:lstStyle/>
                    <a:p>
                      <a:pPr>
                        <a:spcAft>
                          <a:spcPts val="0"/>
                        </a:spcAft>
                      </a:pPr>
                      <a:r>
                        <a:rPr lang="tr-TR" sz="1400" b="0" dirty="0">
                          <a:effectLst/>
                        </a:rPr>
                        <a:t>5. </a:t>
                      </a:r>
                      <a:r>
                        <a:rPr lang="tr-TR" sz="1400" b="0" kern="1200" dirty="0" smtClean="0">
                          <a:solidFill>
                            <a:schemeClr val="lt1"/>
                          </a:solidFill>
                          <a:effectLst/>
                          <a:latin typeface="+mn-lt"/>
                          <a:ea typeface="+mn-ea"/>
                          <a:cs typeface="+mn-cs"/>
                        </a:rPr>
                        <a:t>School </a:t>
                      </a:r>
                      <a:r>
                        <a:rPr lang="tr-TR" sz="1400" b="0" kern="1200" dirty="0" err="1" smtClean="0">
                          <a:solidFill>
                            <a:schemeClr val="lt1"/>
                          </a:solidFill>
                          <a:effectLst/>
                          <a:latin typeface="+mn-lt"/>
                          <a:ea typeface="+mn-ea"/>
                          <a:cs typeface="+mn-cs"/>
                        </a:rPr>
                        <a:t>play</a:t>
                      </a:r>
                      <a:r>
                        <a:rPr lang="tr-TR" sz="1400" b="0" kern="1200" dirty="0" smtClean="0">
                          <a:solidFill>
                            <a:schemeClr val="lt1"/>
                          </a:solidFill>
                          <a:effectLst/>
                          <a:latin typeface="+mn-lt"/>
                          <a:ea typeface="+mn-ea"/>
                          <a:cs typeface="+mn-cs"/>
                        </a:rPr>
                        <a:t> an </a:t>
                      </a:r>
                      <a:r>
                        <a:rPr lang="tr-TR" sz="1400" b="0" kern="1200" dirty="0" err="1" smtClean="0">
                          <a:solidFill>
                            <a:schemeClr val="lt1"/>
                          </a:solidFill>
                          <a:effectLst/>
                          <a:latin typeface="+mn-lt"/>
                          <a:ea typeface="+mn-ea"/>
                          <a:cs typeface="+mn-cs"/>
                        </a:rPr>
                        <a:t>essential</a:t>
                      </a:r>
                      <a:r>
                        <a:rPr lang="tr-TR" sz="1400" b="0" kern="1200" dirty="0" smtClean="0">
                          <a:solidFill>
                            <a:schemeClr val="lt1"/>
                          </a:solidFill>
                          <a:effectLst/>
                          <a:latin typeface="+mn-lt"/>
                          <a:ea typeface="+mn-ea"/>
                          <a:cs typeface="+mn-cs"/>
                        </a:rPr>
                        <a:t> role of </a:t>
                      </a:r>
                      <a:r>
                        <a:rPr lang="tr-TR" sz="1400" b="0" kern="1200" dirty="0" err="1" smtClean="0">
                          <a:solidFill>
                            <a:schemeClr val="lt1"/>
                          </a:solidFill>
                          <a:effectLst/>
                          <a:latin typeface="+mn-lt"/>
                          <a:ea typeface="+mn-ea"/>
                          <a:cs typeface="+mn-cs"/>
                        </a:rPr>
                        <a:t>assimilating</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respect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to</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personal</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and</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social</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values</a:t>
                      </a:r>
                      <a:r>
                        <a:rPr lang="tr-TR" sz="1400" b="0" kern="1200" dirty="0" smtClean="0">
                          <a:solidFill>
                            <a:schemeClr val="lt1"/>
                          </a:solidFill>
                          <a:effectLst/>
                          <a:latin typeface="+mn-lt"/>
                          <a:ea typeface="+mn-ea"/>
                          <a:cs typeface="+mn-cs"/>
                        </a:rPr>
                        <a:t> .</a:t>
                      </a:r>
                      <a:endParaRPr lang="tr-TR" sz="1400" b="0" dirty="0">
                        <a:effectLst/>
                        <a:latin typeface="Calibri"/>
                      </a:endParaRPr>
                    </a:p>
                  </a:txBody>
                  <a:tcPr marL="34628" marR="34628" marT="0" marB="0"/>
                </a:tc>
                <a:tc>
                  <a:txBody>
                    <a:bodyPr/>
                    <a:lstStyle/>
                    <a:p>
                      <a:pPr>
                        <a:spcAft>
                          <a:spcPts val="0"/>
                        </a:spcAft>
                      </a:pPr>
                      <a:r>
                        <a:rPr lang="tr-TR" sz="1000" dirty="0">
                          <a:effectLst/>
                          <a:latin typeface="+mn-lt"/>
                        </a:rPr>
                        <a:t> </a:t>
                      </a:r>
                      <a:r>
                        <a:rPr lang="tr-TR" sz="1000" dirty="0" smtClean="0">
                          <a:effectLst/>
                          <a:latin typeface="+mn-lt"/>
                        </a:rPr>
                        <a:t>4.40</a:t>
                      </a:r>
                      <a:endParaRPr lang="tr-TR" sz="1000" dirty="0">
                        <a:effectLst/>
                        <a:latin typeface="+mn-lt"/>
                      </a:endParaRPr>
                    </a:p>
                  </a:txBody>
                  <a:tcPr marL="34628" marR="34628" marT="0" marB="0"/>
                </a:tc>
                <a:tc>
                  <a:txBody>
                    <a:bodyPr/>
                    <a:lstStyle/>
                    <a:p>
                      <a:pPr>
                        <a:spcAft>
                          <a:spcPts val="0"/>
                        </a:spcAft>
                      </a:pPr>
                      <a:r>
                        <a:rPr lang="tr-TR" sz="1050" dirty="0">
                          <a:effectLst/>
                        </a:rPr>
                        <a:t> </a:t>
                      </a:r>
                      <a:r>
                        <a:rPr lang="tr-TR" sz="1050" dirty="0" smtClean="0">
                          <a:effectLst/>
                        </a:rPr>
                        <a:t>.83</a:t>
                      </a:r>
                      <a:endParaRPr lang="tr-TR" sz="1050" dirty="0">
                        <a:effectLst/>
                        <a:latin typeface="Calibri"/>
                      </a:endParaRPr>
                    </a:p>
                  </a:txBody>
                  <a:tcPr marL="34628" marR="34628" marT="0" marB="0"/>
                </a:tc>
              </a:tr>
              <a:tr h="288032">
                <a:tc>
                  <a:txBody>
                    <a:bodyPr/>
                    <a:lstStyle/>
                    <a:p>
                      <a:pPr>
                        <a:spcAft>
                          <a:spcPts val="0"/>
                        </a:spcAft>
                      </a:pPr>
                      <a:r>
                        <a:rPr lang="tr-TR" sz="1400" b="0" dirty="0">
                          <a:effectLst/>
                        </a:rPr>
                        <a:t>6. </a:t>
                      </a:r>
                      <a:r>
                        <a:rPr lang="tr-TR" sz="1400" b="0" kern="1200" dirty="0" smtClean="0">
                          <a:solidFill>
                            <a:schemeClr val="lt1"/>
                          </a:solidFill>
                          <a:effectLst/>
                          <a:latin typeface="+mn-lt"/>
                          <a:ea typeface="+mn-ea"/>
                          <a:cs typeface="+mn-cs"/>
                        </a:rPr>
                        <a:t>School is </a:t>
                      </a:r>
                      <a:r>
                        <a:rPr lang="tr-TR" sz="1400" b="0" kern="1200" dirty="0" err="1" smtClean="0">
                          <a:solidFill>
                            <a:schemeClr val="lt1"/>
                          </a:solidFill>
                          <a:effectLst/>
                          <a:latin typeface="+mn-lt"/>
                          <a:ea typeface="+mn-ea"/>
                          <a:cs typeface="+mn-cs"/>
                        </a:rPr>
                        <a:t>first</a:t>
                      </a:r>
                      <a:r>
                        <a:rPr lang="tr-TR" sz="1400" b="0" kern="1200" dirty="0" smtClean="0">
                          <a:solidFill>
                            <a:schemeClr val="lt1"/>
                          </a:solidFill>
                          <a:effectLst/>
                          <a:latin typeface="+mn-lt"/>
                          <a:ea typeface="+mn-ea"/>
                          <a:cs typeface="+mn-cs"/>
                        </a:rPr>
                        <a:t> step of </a:t>
                      </a:r>
                      <a:r>
                        <a:rPr lang="tr-TR" sz="1400" b="0" kern="1200" dirty="0" err="1" smtClean="0">
                          <a:solidFill>
                            <a:schemeClr val="lt1"/>
                          </a:solidFill>
                          <a:effectLst/>
                          <a:latin typeface="+mn-lt"/>
                          <a:ea typeface="+mn-ea"/>
                          <a:cs typeface="+mn-cs"/>
                        </a:rPr>
                        <a:t>communucation</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between</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diffirent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people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groups</a:t>
                      </a:r>
                      <a:r>
                        <a:rPr lang="tr-TR" sz="1400" b="0" kern="1200" dirty="0" smtClean="0">
                          <a:solidFill>
                            <a:schemeClr val="lt1"/>
                          </a:solidFill>
                          <a:effectLst/>
                          <a:latin typeface="+mn-lt"/>
                          <a:ea typeface="+mn-ea"/>
                          <a:cs typeface="+mn-cs"/>
                        </a:rPr>
                        <a:t>.</a:t>
                      </a:r>
                      <a:endParaRPr lang="tr-TR" sz="1400" b="0" dirty="0">
                        <a:effectLst/>
                        <a:latin typeface="Calibri"/>
                      </a:endParaRPr>
                    </a:p>
                  </a:txBody>
                  <a:tcPr marL="34628" marR="34628" marT="0" marB="0"/>
                </a:tc>
                <a:tc>
                  <a:txBody>
                    <a:bodyPr/>
                    <a:lstStyle/>
                    <a:p>
                      <a:pPr>
                        <a:spcAft>
                          <a:spcPts val="0"/>
                        </a:spcAft>
                      </a:pPr>
                      <a:r>
                        <a:rPr lang="tr-TR" sz="1000" dirty="0">
                          <a:effectLst/>
                          <a:latin typeface="+mn-lt"/>
                        </a:rPr>
                        <a:t> </a:t>
                      </a:r>
                      <a:r>
                        <a:rPr lang="tr-TR" sz="1000" dirty="0" smtClean="0">
                          <a:effectLst/>
                          <a:latin typeface="+mn-lt"/>
                        </a:rPr>
                        <a:t>4.36</a:t>
                      </a:r>
                      <a:endParaRPr lang="tr-TR" sz="1000" dirty="0">
                        <a:effectLst/>
                        <a:latin typeface="+mn-lt"/>
                      </a:endParaRPr>
                    </a:p>
                  </a:txBody>
                  <a:tcPr marL="34628" marR="34628" marT="0" marB="0"/>
                </a:tc>
                <a:tc>
                  <a:txBody>
                    <a:bodyPr/>
                    <a:lstStyle/>
                    <a:p>
                      <a:pPr>
                        <a:spcAft>
                          <a:spcPts val="0"/>
                        </a:spcAft>
                      </a:pPr>
                      <a:r>
                        <a:rPr lang="tr-TR" sz="1050" dirty="0">
                          <a:effectLst/>
                        </a:rPr>
                        <a:t> </a:t>
                      </a:r>
                      <a:r>
                        <a:rPr lang="tr-TR" sz="1050" dirty="0" smtClean="0">
                          <a:effectLst/>
                        </a:rPr>
                        <a:t>.86</a:t>
                      </a:r>
                      <a:endParaRPr lang="tr-TR" sz="1050" dirty="0">
                        <a:effectLst/>
                        <a:latin typeface="Calibri"/>
                      </a:endParaRPr>
                    </a:p>
                  </a:txBody>
                  <a:tcPr marL="34628" marR="34628" marT="0" marB="0"/>
                </a:tc>
              </a:tr>
              <a:tr h="288032">
                <a:tc>
                  <a:txBody>
                    <a:bodyPr/>
                    <a:lstStyle/>
                    <a:p>
                      <a:pPr>
                        <a:spcAft>
                          <a:spcPts val="0"/>
                        </a:spcAft>
                      </a:pPr>
                      <a:r>
                        <a:rPr lang="tr-TR" sz="1800" b="1" dirty="0">
                          <a:effectLst/>
                        </a:rPr>
                        <a:t>7. </a:t>
                      </a:r>
                      <a:r>
                        <a:rPr lang="tr-TR" sz="1800" b="1" kern="1200" dirty="0" err="1" smtClean="0">
                          <a:solidFill>
                            <a:schemeClr val="lt1"/>
                          </a:solidFill>
                          <a:effectLst/>
                          <a:latin typeface="+mn-lt"/>
                          <a:ea typeface="+mn-ea"/>
                          <a:cs typeface="+mn-cs"/>
                        </a:rPr>
                        <a:t>Everybody</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should</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express</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and</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live</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their</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culture</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and</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believes</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freely</a:t>
                      </a:r>
                      <a:r>
                        <a:rPr lang="tr-TR" sz="1800" b="1" kern="1200" dirty="0" smtClean="0">
                          <a:solidFill>
                            <a:schemeClr val="lt1"/>
                          </a:solidFill>
                          <a:effectLst/>
                          <a:latin typeface="+mn-lt"/>
                          <a:ea typeface="+mn-ea"/>
                          <a:cs typeface="+mn-cs"/>
                        </a:rPr>
                        <a:t>.</a:t>
                      </a:r>
                      <a:endParaRPr lang="tr-TR" sz="1800" b="1" dirty="0">
                        <a:effectLst/>
                        <a:latin typeface="Calibri"/>
                      </a:endParaRPr>
                    </a:p>
                  </a:txBody>
                  <a:tcPr marL="34628" marR="34628" marT="0" marB="0"/>
                </a:tc>
                <a:tc>
                  <a:txBody>
                    <a:bodyPr/>
                    <a:lstStyle/>
                    <a:p>
                      <a:pPr>
                        <a:spcAft>
                          <a:spcPts val="0"/>
                        </a:spcAft>
                      </a:pPr>
                      <a:r>
                        <a:rPr lang="tr-TR" sz="1800" b="1" dirty="0">
                          <a:effectLst/>
                          <a:latin typeface="+mn-lt"/>
                        </a:rPr>
                        <a:t> </a:t>
                      </a:r>
                      <a:r>
                        <a:rPr lang="tr-TR" sz="1800" b="1" dirty="0" smtClean="0">
                          <a:solidFill>
                            <a:srgbClr val="FF0000"/>
                          </a:solidFill>
                          <a:effectLst/>
                          <a:latin typeface="+mn-lt"/>
                        </a:rPr>
                        <a:t>4.51</a:t>
                      </a:r>
                      <a:endParaRPr lang="tr-TR" sz="1800" b="1" dirty="0">
                        <a:solidFill>
                          <a:srgbClr val="FF0000"/>
                        </a:solidFill>
                        <a:effectLst/>
                        <a:latin typeface="+mn-lt"/>
                      </a:endParaRPr>
                    </a:p>
                  </a:txBody>
                  <a:tcPr marL="34628" marR="34628" marT="0" marB="0"/>
                </a:tc>
                <a:tc>
                  <a:txBody>
                    <a:bodyPr/>
                    <a:lstStyle/>
                    <a:p>
                      <a:pPr>
                        <a:spcAft>
                          <a:spcPts val="0"/>
                        </a:spcAft>
                      </a:pPr>
                      <a:r>
                        <a:rPr lang="tr-TR" sz="1050" dirty="0">
                          <a:effectLst/>
                        </a:rPr>
                        <a:t> </a:t>
                      </a:r>
                      <a:r>
                        <a:rPr lang="tr-TR" sz="1050" dirty="0" smtClean="0">
                          <a:effectLst/>
                        </a:rPr>
                        <a:t>.81</a:t>
                      </a:r>
                      <a:endParaRPr lang="tr-TR" sz="1050" dirty="0">
                        <a:effectLst/>
                        <a:latin typeface="Calibri"/>
                      </a:endParaRPr>
                    </a:p>
                  </a:txBody>
                  <a:tcPr marL="34628" marR="34628" marT="0" marB="0"/>
                </a:tc>
              </a:tr>
              <a:tr h="288032">
                <a:tc>
                  <a:txBody>
                    <a:bodyPr/>
                    <a:lstStyle/>
                    <a:p>
                      <a:r>
                        <a:rPr lang="tr-TR" sz="1400" b="0" dirty="0">
                          <a:effectLst/>
                          <a:latin typeface="+mn-lt"/>
                        </a:rPr>
                        <a:t>8. </a:t>
                      </a:r>
                      <a:r>
                        <a:rPr lang="tr-TR" sz="1400" b="0" kern="1200" dirty="0" err="1" smtClean="0">
                          <a:solidFill>
                            <a:schemeClr val="lt1"/>
                          </a:solidFill>
                          <a:effectLst/>
                          <a:latin typeface="+mn-lt"/>
                          <a:ea typeface="+mn-ea"/>
                          <a:cs typeface="+mn-cs"/>
                        </a:rPr>
                        <a:t>Diffirent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culture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believes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are</a:t>
                      </a:r>
                      <a:r>
                        <a:rPr lang="tr-TR" sz="1400" b="0" kern="1200" dirty="0" smtClean="0">
                          <a:solidFill>
                            <a:schemeClr val="lt1"/>
                          </a:solidFill>
                          <a:effectLst/>
                          <a:latin typeface="+mn-lt"/>
                          <a:ea typeface="+mn-ea"/>
                          <a:cs typeface="+mn-cs"/>
                        </a:rPr>
                        <a:t> main </a:t>
                      </a:r>
                      <a:r>
                        <a:rPr lang="tr-TR" sz="1400" b="0" kern="1200" dirty="0" err="1" smtClean="0">
                          <a:solidFill>
                            <a:schemeClr val="lt1"/>
                          </a:solidFill>
                          <a:effectLst/>
                          <a:latin typeface="+mn-lt"/>
                          <a:ea typeface="+mn-ea"/>
                          <a:cs typeface="+mn-cs"/>
                        </a:rPr>
                        <a:t>dynamics</a:t>
                      </a:r>
                      <a:r>
                        <a:rPr lang="tr-TR" sz="1400" b="0" kern="1200" dirty="0" smtClean="0">
                          <a:solidFill>
                            <a:schemeClr val="lt1"/>
                          </a:solidFill>
                          <a:effectLst/>
                          <a:latin typeface="+mn-lt"/>
                          <a:ea typeface="+mn-ea"/>
                          <a:cs typeface="+mn-cs"/>
                        </a:rPr>
                        <a:t> of </a:t>
                      </a:r>
                      <a:r>
                        <a:rPr lang="tr-TR" sz="1400" b="0" kern="1200" dirty="0" err="1" smtClean="0">
                          <a:solidFill>
                            <a:schemeClr val="lt1"/>
                          </a:solidFill>
                          <a:effectLst/>
                          <a:latin typeface="+mn-lt"/>
                          <a:ea typeface="+mn-ea"/>
                          <a:cs typeface="+mn-cs"/>
                        </a:rPr>
                        <a:t>social</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peace</a:t>
                      </a:r>
                      <a:r>
                        <a:rPr lang="tr-TR" sz="1400" b="0" kern="1200" dirty="0" smtClean="0">
                          <a:solidFill>
                            <a:schemeClr val="lt1"/>
                          </a:solidFill>
                          <a:effectLst/>
                          <a:latin typeface="+mn-lt"/>
                          <a:ea typeface="+mn-ea"/>
                          <a:cs typeface="+mn-cs"/>
                        </a:rPr>
                        <a:t>.</a:t>
                      </a:r>
                      <a:endParaRPr lang="tr-TR" sz="1400" b="0" dirty="0">
                        <a:effectLst/>
                      </a:endParaRPr>
                    </a:p>
                  </a:txBody>
                  <a:tcPr marL="34628" marR="34628" marT="0" marB="0"/>
                </a:tc>
                <a:tc>
                  <a:txBody>
                    <a:bodyPr/>
                    <a:lstStyle/>
                    <a:p>
                      <a:pPr>
                        <a:spcAft>
                          <a:spcPts val="0"/>
                        </a:spcAft>
                      </a:pPr>
                      <a:r>
                        <a:rPr lang="tr-TR" sz="1000" dirty="0">
                          <a:effectLst/>
                          <a:latin typeface="+mn-lt"/>
                        </a:rPr>
                        <a:t> </a:t>
                      </a:r>
                      <a:r>
                        <a:rPr lang="tr-TR" sz="1000" dirty="0" smtClean="0">
                          <a:effectLst/>
                          <a:latin typeface="+mn-lt"/>
                        </a:rPr>
                        <a:t>4.38</a:t>
                      </a:r>
                      <a:endParaRPr lang="tr-TR" sz="1000" dirty="0">
                        <a:effectLst/>
                        <a:latin typeface="+mn-lt"/>
                      </a:endParaRPr>
                    </a:p>
                  </a:txBody>
                  <a:tcPr marL="34628" marR="34628" marT="0" marB="0"/>
                </a:tc>
                <a:tc>
                  <a:txBody>
                    <a:bodyPr/>
                    <a:lstStyle/>
                    <a:p>
                      <a:pPr>
                        <a:spcAft>
                          <a:spcPts val="0"/>
                        </a:spcAft>
                      </a:pPr>
                      <a:r>
                        <a:rPr lang="tr-TR" sz="1050" dirty="0">
                          <a:effectLst/>
                        </a:rPr>
                        <a:t> </a:t>
                      </a:r>
                      <a:r>
                        <a:rPr lang="tr-TR" sz="1050" dirty="0" smtClean="0">
                          <a:effectLst/>
                        </a:rPr>
                        <a:t>.85</a:t>
                      </a:r>
                      <a:endParaRPr lang="tr-TR" sz="1050" dirty="0">
                        <a:effectLst/>
                        <a:latin typeface="Calibri"/>
                      </a:endParaRPr>
                    </a:p>
                  </a:txBody>
                  <a:tcPr marL="34628" marR="34628" marT="0" marB="0"/>
                </a:tc>
              </a:tr>
              <a:tr h="288032">
                <a:tc>
                  <a:txBody>
                    <a:bodyPr/>
                    <a:lstStyle/>
                    <a:p>
                      <a:pPr>
                        <a:spcAft>
                          <a:spcPts val="0"/>
                        </a:spcAft>
                      </a:pPr>
                      <a:r>
                        <a:rPr lang="tr-TR" sz="1400" b="0" dirty="0">
                          <a:effectLst/>
                          <a:latin typeface="+mn-lt"/>
                        </a:rPr>
                        <a:t>9. </a:t>
                      </a:r>
                      <a:r>
                        <a:rPr lang="tr-TR" sz="1400" b="0" kern="1200" dirty="0" err="1" smtClean="0">
                          <a:solidFill>
                            <a:schemeClr val="lt1"/>
                          </a:solidFill>
                          <a:effectLst/>
                          <a:latin typeface="+mn-lt"/>
                          <a:ea typeface="+mn-ea"/>
                          <a:cs typeface="+mn-cs"/>
                        </a:rPr>
                        <a:t>The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value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make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diffirent</a:t>
                      </a:r>
                      <a:r>
                        <a:rPr lang="tr-TR" sz="1400" b="0" kern="1200" dirty="0" smtClean="0">
                          <a:solidFill>
                            <a:schemeClr val="lt1"/>
                          </a:solidFill>
                          <a:effectLst/>
                          <a:latin typeface="+mn-lt"/>
                          <a:ea typeface="+mn-ea"/>
                          <a:cs typeface="+mn-cs"/>
                        </a:rPr>
                        <a:t> us </a:t>
                      </a:r>
                      <a:r>
                        <a:rPr lang="tr-TR" sz="1400" b="0" kern="1200" dirty="0" err="1" smtClean="0">
                          <a:solidFill>
                            <a:schemeClr val="lt1"/>
                          </a:solidFill>
                          <a:effectLst/>
                          <a:latin typeface="+mn-lt"/>
                          <a:ea typeface="+mn-ea"/>
                          <a:cs typeface="+mn-cs"/>
                        </a:rPr>
                        <a:t>from</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other</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cultures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that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Diffirent</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cultures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live</a:t>
                      </a:r>
                      <a:r>
                        <a:rPr lang="tr-TR" sz="1400" b="0" kern="1200" dirty="0" smtClean="0">
                          <a:solidFill>
                            <a:schemeClr val="lt1"/>
                          </a:solidFill>
                          <a:effectLst/>
                          <a:latin typeface="+mn-lt"/>
                          <a:ea typeface="+mn-ea"/>
                          <a:cs typeface="+mn-cs"/>
                        </a:rPr>
                        <a:t> in a </a:t>
                      </a:r>
                      <a:r>
                        <a:rPr lang="tr-TR" sz="1400" b="0" kern="1200" dirty="0" err="1" smtClean="0">
                          <a:solidFill>
                            <a:schemeClr val="lt1"/>
                          </a:solidFill>
                          <a:effectLst/>
                          <a:latin typeface="+mn-lt"/>
                          <a:ea typeface="+mn-ea"/>
                          <a:cs typeface="+mn-cs"/>
                        </a:rPr>
                        <a:t>harmony</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and</a:t>
                      </a:r>
                      <a:r>
                        <a:rPr lang="tr-TR" sz="1400" b="0" kern="1200" dirty="0" smtClean="0">
                          <a:solidFill>
                            <a:schemeClr val="lt1"/>
                          </a:solidFill>
                          <a:effectLst/>
                          <a:latin typeface="+mn-lt"/>
                          <a:ea typeface="+mn-ea"/>
                          <a:cs typeface="+mn-cs"/>
                        </a:rPr>
                        <a:t> in </a:t>
                      </a:r>
                      <a:r>
                        <a:rPr lang="tr-TR" sz="1400" b="0" kern="1200" dirty="0" err="1" smtClean="0">
                          <a:solidFill>
                            <a:schemeClr val="lt1"/>
                          </a:solidFill>
                          <a:effectLst/>
                          <a:latin typeface="+mn-lt"/>
                          <a:ea typeface="+mn-ea"/>
                          <a:cs typeface="+mn-cs"/>
                        </a:rPr>
                        <a:t>peace</a:t>
                      </a:r>
                      <a:r>
                        <a:rPr lang="tr-TR" sz="1400" b="0" kern="1200" dirty="0" smtClean="0">
                          <a:solidFill>
                            <a:schemeClr val="lt1"/>
                          </a:solidFill>
                          <a:effectLst/>
                          <a:latin typeface="+mn-lt"/>
                          <a:ea typeface="+mn-ea"/>
                          <a:cs typeface="+mn-cs"/>
                        </a:rPr>
                        <a:t>.</a:t>
                      </a:r>
                      <a:endParaRPr lang="tr-TR" sz="1400" b="0" dirty="0">
                        <a:effectLst/>
                        <a:latin typeface="+mn-lt"/>
                      </a:endParaRPr>
                    </a:p>
                  </a:txBody>
                  <a:tcPr marL="34628" marR="34628" marT="0" marB="0"/>
                </a:tc>
                <a:tc>
                  <a:txBody>
                    <a:bodyPr/>
                    <a:lstStyle/>
                    <a:p>
                      <a:pPr>
                        <a:spcAft>
                          <a:spcPts val="0"/>
                        </a:spcAft>
                      </a:pPr>
                      <a:r>
                        <a:rPr lang="tr-TR" sz="1000" dirty="0">
                          <a:effectLst/>
                          <a:latin typeface="+mn-lt"/>
                        </a:rPr>
                        <a:t> </a:t>
                      </a:r>
                      <a:r>
                        <a:rPr lang="tr-TR" sz="1000" dirty="0" smtClean="0">
                          <a:effectLst/>
                          <a:latin typeface="+mn-lt"/>
                        </a:rPr>
                        <a:t>4.26</a:t>
                      </a:r>
                      <a:endParaRPr lang="tr-TR" sz="1000" dirty="0">
                        <a:effectLst/>
                        <a:latin typeface="+mn-lt"/>
                      </a:endParaRPr>
                    </a:p>
                  </a:txBody>
                  <a:tcPr marL="34628" marR="34628" marT="0" marB="0"/>
                </a:tc>
                <a:tc>
                  <a:txBody>
                    <a:bodyPr/>
                    <a:lstStyle/>
                    <a:p>
                      <a:r>
                        <a:rPr lang="tr-TR" sz="1050" dirty="0" smtClean="0"/>
                        <a:t>1.01</a:t>
                      </a:r>
                      <a:endParaRPr lang="tr-TR" sz="1050" dirty="0"/>
                    </a:p>
                  </a:txBody>
                  <a:tcPr marL="34628" marR="34628" marT="0" marB="0"/>
                </a:tc>
              </a:tr>
              <a:tr h="288032">
                <a:tc>
                  <a:txBody>
                    <a:bodyPr/>
                    <a:lstStyle/>
                    <a:p>
                      <a:pPr>
                        <a:spcAft>
                          <a:spcPts val="0"/>
                        </a:spcAft>
                      </a:pPr>
                      <a:r>
                        <a:rPr lang="tr-TR" sz="1400" b="0" dirty="0" smtClean="0">
                          <a:effectLst/>
                          <a:latin typeface="+mn-lt"/>
                        </a:rPr>
                        <a:t>10. </a:t>
                      </a:r>
                      <a:r>
                        <a:rPr lang="tr-TR" sz="1400" b="0" kern="1200" dirty="0" smtClean="0">
                          <a:solidFill>
                            <a:schemeClr val="lt1"/>
                          </a:solidFill>
                          <a:effectLst/>
                          <a:latin typeface="+mn-lt"/>
                          <a:ea typeface="+mn-ea"/>
                          <a:cs typeface="+mn-cs"/>
                        </a:rPr>
                        <a:t>My </a:t>
                      </a:r>
                      <a:r>
                        <a:rPr lang="tr-TR" sz="1400" b="0" kern="1200" dirty="0" err="1" smtClean="0">
                          <a:solidFill>
                            <a:schemeClr val="lt1"/>
                          </a:solidFill>
                          <a:effectLst/>
                          <a:latin typeface="+mn-lt"/>
                          <a:ea typeface="+mn-ea"/>
                          <a:cs typeface="+mn-cs"/>
                        </a:rPr>
                        <a:t>parents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show</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always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tolerants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towards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my</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ideas</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and</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acts</a:t>
                      </a:r>
                      <a:r>
                        <a:rPr lang="tr-TR" sz="1400" b="0" kern="1200" dirty="0" smtClean="0">
                          <a:solidFill>
                            <a:schemeClr val="lt1"/>
                          </a:solidFill>
                          <a:effectLst/>
                          <a:latin typeface="+mn-lt"/>
                          <a:ea typeface="+mn-ea"/>
                          <a:cs typeface="+mn-cs"/>
                        </a:rPr>
                        <a:t>.</a:t>
                      </a:r>
                      <a:endParaRPr lang="tr-TR" sz="1400" b="0" dirty="0">
                        <a:effectLst/>
                        <a:latin typeface="+mn-lt"/>
                      </a:endParaRPr>
                    </a:p>
                  </a:txBody>
                  <a:tcPr marL="34628" marR="34628" marT="0" marB="0"/>
                </a:tc>
                <a:tc>
                  <a:txBody>
                    <a:bodyPr/>
                    <a:lstStyle/>
                    <a:p>
                      <a:pPr>
                        <a:spcAft>
                          <a:spcPts val="0"/>
                        </a:spcAft>
                      </a:pPr>
                      <a:r>
                        <a:rPr lang="tr-TR" sz="1000" dirty="0" smtClean="0">
                          <a:effectLst/>
                          <a:latin typeface="+mn-lt"/>
                        </a:rPr>
                        <a:t>4.03</a:t>
                      </a:r>
                      <a:r>
                        <a:rPr lang="tr-TR" sz="1000" dirty="0">
                          <a:effectLst/>
                          <a:latin typeface="+mn-lt"/>
                        </a:rPr>
                        <a:t> </a:t>
                      </a:r>
                    </a:p>
                  </a:txBody>
                  <a:tcPr marL="34628" marR="34628" marT="0" marB="0"/>
                </a:tc>
                <a:tc>
                  <a:txBody>
                    <a:bodyPr/>
                    <a:lstStyle/>
                    <a:p>
                      <a:r>
                        <a:rPr lang="tr-TR" sz="1050" dirty="0" smtClean="0"/>
                        <a:t>.87</a:t>
                      </a:r>
                      <a:endParaRPr lang="tr-TR" sz="1050" dirty="0"/>
                    </a:p>
                  </a:txBody>
                  <a:tcPr marL="34628" marR="34628" marT="0" marB="0"/>
                </a:tc>
              </a:tr>
              <a:tr h="288032">
                <a:tc>
                  <a:txBody>
                    <a:bodyPr/>
                    <a:lstStyle/>
                    <a:p>
                      <a:pPr>
                        <a:spcAft>
                          <a:spcPts val="0"/>
                        </a:spcAft>
                      </a:pPr>
                      <a:r>
                        <a:rPr lang="tr-TR" sz="1800" b="1" dirty="0" smtClean="0">
                          <a:effectLst/>
                          <a:latin typeface="+mn-lt"/>
                        </a:rPr>
                        <a:t>11. </a:t>
                      </a:r>
                      <a:r>
                        <a:rPr lang="tr-TR" sz="1800" b="1" kern="1200" dirty="0" smtClean="0">
                          <a:solidFill>
                            <a:schemeClr val="lt1"/>
                          </a:solidFill>
                          <a:effectLst/>
                          <a:latin typeface="+mn-lt"/>
                          <a:ea typeface="+mn-ea"/>
                          <a:cs typeface="+mn-cs"/>
                        </a:rPr>
                        <a:t>My </a:t>
                      </a:r>
                      <a:r>
                        <a:rPr lang="tr-TR" sz="1800" b="1" kern="1200" dirty="0" err="1" smtClean="0">
                          <a:solidFill>
                            <a:schemeClr val="lt1"/>
                          </a:solidFill>
                          <a:effectLst/>
                          <a:latin typeface="+mn-lt"/>
                          <a:ea typeface="+mn-ea"/>
                          <a:cs typeface="+mn-cs"/>
                        </a:rPr>
                        <a:t>parents</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play</a:t>
                      </a:r>
                      <a:r>
                        <a:rPr lang="tr-TR" sz="1800" b="1" kern="1200" dirty="0" smtClean="0">
                          <a:solidFill>
                            <a:schemeClr val="lt1"/>
                          </a:solidFill>
                          <a:effectLst/>
                          <a:latin typeface="+mn-lt"/>
                          <a:ea typeface="+mn-ea"/>
                          <a:cs typeface="+mn-cs"/>
                        </a:rPr>
                        <a:t> an </a:t>
                      </a:r>
                      <a:r>
                        <a:rPr lang="tr-TR" sz="1800" b="1" kern="1200" dirty="0" err="1" smtClean="0">
                          <a:solidFill>
                            <a:schemeClr val="lt1"/>
                          </a:solidFill>
                          <a:effectLst/>
                          <a:latin typeface="+mn-lt"/>
                          <a:ea typeface="+mn-ea"/>
                          <a:cs typeface="+mn-cs"/>
                        </a:rPr>
                        <a:t>active</a:t>
                      </a:r>
                      <a:r>
                        <a:rPr lang="tr-TR" sz="1800" b="1" kern="1200" dirty="0" smtClean="0">
                          <a:solidFill>
                            <a:schemeClr val="lt1"/>
                          </a:solidFill>
                          <a:effectLst/>
                          <a:latin typeface="+mn-lt"/>
                          <a:ea typeface="+mn-ea"/>
                          <a:cs typeface="+mn-cs"/>
                        </a:rPr>
                        <a:t> role on </a:t>
                      </a:r>
                      <a:r>
                        <a:rPr lang="tr-TR" sz="1800" b="1" kern="1200" dirty="0" err="1" smtClean="0">
                          <a:solidFill>
                            <a:schemeClr val="lt1"/>
                          </a:solidFill>
                          <a:effectLst/>
                          <a:latin typeface="+mn-lt"/>
                          <a:ea typeface="+mn-ea"/>
                          <a:cs typeface="+mn-cs"/>
                        </a:rPr>
                        <a:t>determining</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my</a:t>
                      </a:r>
                      <a:r>
                        <a:rPr lang="tr-TR" sz="1800" b="1" kern="1200" dirty="0" smtClean="0">
                          <a:solidFill>
                            <a:schemeClr val="lt1"/>
                          </a:solidFill>
                          <a:effectLst/>
                          <a:latin typeface="+mn-lt"/>
                          <a:ea typeface="+mn-ea"/>
                          <a:cs typeface="+mn-cs"/>
                        </a:rPr>
                        <a:t> </a:t>
                      </a:r>
                      <a:r>
                        <a:rPr lang="tr-TR" sz="1800" b="1" kern="1200" dirty="0" err="1" smtClean="0">
                          <a:solidFill>
                            <a:schemeClr val="lt1"/>
                          </a:solidFill>
                          <a:effectLst/>
                          <a:latin typeface="+mn-lt"/>
                          <a:ea typeface="+mn-ea"/>
                          <a:cs typeface="+mn-cs"/>
                        </a:rPr>
                        <a:t>entourage</a:t>
                      </a:r>
                      <a:r>
                        <a:rPr lang="tr-TR" sz="1800" b="1" kern="1200" dirty="0" smtClean="0">
                          <a:solidFill>
                            <a:schemeClr val="lt1"/>
                          </a:solidFill>
                          <a:effectLst/>
                          <a:latin typeface="+mn-lt"/>
                          <a:ea typeface="+mn-ea"/>
                          <a:cs typeface="+mn-cs"/>
                        </a:rPr>
                        <a:t>.</a:t>
                      </a:r>
                      <a:endParaRPr lang="tr-TR" sz="1800" b="1" dirty="0">
                        <a:effectLst/>
                        <a:latin typeface="+mn-lt"/>
                      </a:endParaRPr>
                    </a:p>
                  </a:txBody>
                  <a:tcPr marL="34628" marR="34628" marT="0" marB="0"/>
                </a:tc>
                <a:tc>
                  <a:txBody>
                    <a:bodyPr/>
                    <a:lstStyle/>
                    <a:p>
                      <a:pPr>
                        <a:spcAft>
                          <a:spcPts val="0"/>
                        </a:spcAft>
                      </a:pPr>
                      <a:r>
                        <a:rPr lang="tr-TR" sz="1800" b="1" dirty="0" smtClean="0">
                          <a:solidFill>
                            <a:srgbClr val="FF0000"/>
                          </a:solidFill>
                          <a:effectLst/>
                          <a:latin typeface="+mn-lt"/>
                        </a:rPr>
                        <a:t>2.56</a:t>
                      </a:r>
                      <a:endParaRPr lang="tr-TR" sz="1800" b="1" dirty="0">
                        <a:solidFill>
                          <a:srgbClr val="FF0000"/>
                        </a:solidFill>
                        <a:effectLst/>
                        <a:latin typeface="+mn-lt"/>
                      </a:endParaRPr>
                    </a:p>
                  </a:txBody>
                  <a:tcPr marL="34628" marR="34628" marT="0" marB="0"/>
                </a:tc>
                <a:tc>
                  <a:txBody>
                    <a:bodyPr/>
                    <a:lstStyle/>
                    <a:p>
                      <a:r>
                        <a:rPr lang="tr-TR" sz="1000" dirty="0" smtClean="0">
                          <a:latin typeface="+mn-lt"/>
                        </a:rPr>
                        <a:t>1.13</a:t>
                      </a:r>
                      <a:endParaRPr lang="tr-TR" sz="1000" dirty="0">
                        <a:latin typeface="+mn-lt"/>
                      </a:endParaRPr>
                    </a:p>
                  </a:txBody>
                  <a:tcPr marL="34628" marR="34628" marT="0" marB="0"/>
                </a:tc>
              </a:tr>
              <a:tr h="216024">
                <a:tc>
                  <a:txBody>
                    <a:bodyPr/>
                    <a:lstStyle/>
                    <a:p>
                      <a:pPr>
                        <a:spcAft>
                          <a:spcPts val="0"/>
                        </a:spcAft>
                      </a:pPr>
                      <a:r>
                        <a:rPr lang="tr-TR" sz="1400" b="0" dirty="0" smtClean="0">
                          <a:effectLst/>
                          <a:latin typeface="+mn-lt"/>
                        </a:rPr>
                        <a:t>12.</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It’s</a:t>
                      </a:r>
                      <a:r>
                        <a:rPr lang="tr-TR" sz="1400" b="0" kern="1200" dirty="0" smtClean="0">
                          <a:solidFill>
                            <a:schemeClr val="lt1"/>
                          </a:solidFill>
                          <a:effectLst/>
                          <a:latin typeface="+mn-lt"/>
                          <a:ea typeface="+mn-ea"/>
                          <a:cs typeface="+mn-cs"/>
                        </a:rPr>
                        <a:t> hard </a:t>
                      </a:r>
                      <a:r>
                        <a:rPr lang="tr-TR" sz="1400" b="0" kern="1200" dirty="0" err="1" smtClean="0">
                          <a:solidFill>
                            <a:schemeClr val="lt1"/>
                          </a:solidFill>
                          <a:effectLst/>
                          <a:latin typeface="+mn-lt"/>
                          <a:ea typeface="+mn-ea"/>
                          <a:cs typeface="+mn-cs"/>
                        </a:rPr>
                        <a:t>for</a:t>
                      </a:r>
                      <a:r>
                        <a:rPr lang="tr-TR" sz="1400" b="0" kern="1200" dirty="0" smtClean="0">
                          <a:solidFill>
                            <a:schemeClr val="lt1"/>
                          </a:solidFill>
                          <a:effectLst/>
                          <a:latin typeface="+mn-lt"/>
                          <a:ea typeface="+mn-ea"/>
                          <a:cs typeface="+mn-cs"/>
                        </a:rPr>
                        <a:t> me </a:t>
                      </a:r>
                      <a:r>
                        <a:rPr lang="tr-TR" sz="1400" b="0" kern="1200" dirty="0" err="1" smtClean="0">
                          <a:solidFill>
                            <a:schemeClr val="lt1"/>
                          </a:solidFill>
                          <a:effectLst/>
                          <a:latin typeface="+mn-lt"/>
                          <a:ea typeface="+mn-ea"/>
                          <a:cs typeface="+mn-cs"/>
                        </a:rPr>
                        <a:t>to</a:t>
                      </a:r>
                      <a:r>
                        <a:rPr lang="tr-TR" sz="1400" b="0" kern="1200" dirty="0" smtClean="0">
                          <a:solidFill>
                            <a:schemeClr val="lt1"/>
                          </a:solidFill>
                          <a:effectLst/>
                          <a:latin typeface="+mn-lt"/>
                          <a:ea typeface="+mn-ea"/>
                          <a:cs typeface="+mn-cs"/>
                        </a:rPr>
                        <a:t> be far apart </a:t>
                      </a:r>
                      <a:r>
                        <a:rPr lang="tr-TR" sz="1400" b="0" kern="1200" dirty="0" err="1" smtClean="0">
                          <a:solidFill>
                            <a:schemeClr val="lt1"/>
                          </a:solidFill>
                          <a:effectLst/>
                          <a:latin typeface="+mn-lt"/>
                          <a:ea typeface="+mn-ea"/>
                          <a:cs typeface="+mn-cs"/>
                        </a:rPr>
                        <a:t>from</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the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people</a:t>
                      </a:r>
                      <a:r>
                        <a:rPr lang="tr-TR" sz="1400" b="0" kern="1200" dirty="0" smtClean="0">
                          <a:solidFill>
                            <a:schemeClr val="lt1"/>
                          </a:solidFill>
                          <a:effectLst/>
                          <a:latin typeface="+mn-lt"/>
                          <a:ea typeface="+mn-ea"/>
                          <a:cs typeface="+mn-cs"/>
                        </a:rPr>
                        <a:t> </a:t>
                      </a:r>
                      <a:r>
                        <a:rPr lang="tr-TR" sz="1400" b="0" kern="1200" dirty="0" err="1" smtClean="0">
                          <a:solidFill>
                            <a:schemeClr val="lt1"/>
                          </a:solidFill>
                          <a:effectLst/>
                          <a:latin typeface="+mn-lt"/>
                          <a:ea typeface="+mn-ea"/>
                          <a:cs typeface="+mn-cs"/>
                        </a:rPr>
                        <a:t>whom</a:t>
                      </a:r>
                      <a:r>
                        <a:rPr lang="tr-TR" sz="1400" b="0" kern="1200" dirty="0" smtClean="0">
                          <a:solidFill>
                            <a:schemeClr val="lt1"/>
                          </a:solidFill>
                          <a:effectLst/>
                          <a:latin typeface="+mn-lt"/>
                          <a:ea typeface="+mn-ea"/>
                          <a:cs typeface="+mn-cs"/>
                        </a:rPr>
                        <a:t> I </a:t>
                      </a:r>
                      <a:r>
                        <a:rPr lang="tr-TR" sz="1400" b="0" kern="1200" dirty="0" err="1" smtClean="0">
                          <a:solidFill>
                            <a:schemeClr val="lt1"/>
                          </a:solidFill>
                          <a:effectLst/>
                          <a:latin typeface="+mn-lt"/>
                          <a:ea typeface="+mn-ea"/>
                          <a:cs typeface="+mn-cs"/>
                        </a:rPr>
                        <a:t>love</a:t>
                      </a:r>
                      <a:r>
                        <a:rPr lang="tr-TR" sz="1400" b="0" kern="1200" dirty="0" smtClean="0">
                          <a:solidFill>
                            <a:schemeClr val="lt1"/>
                          </a:solidFill>
                          <a:effectLst/>
                          <a:latin typeface="+mn-lt"/>
                          <a:ea typeface="+mn-ea"/>
                          <a:cs typeface="+mn-cs"/>
                        </a:rPr>
                        <a:t>.</a:t>
                      </a:r>
                      <a:endParaRPr lang="tr-TR" sz="1400" b="0" dirty="0">
                        <a:effectLst/>
                        <a:latin typeface="+mn-lt"/>
                      </a:endParaRPr>
                    </a:p>
                  </a:txBody>
                  <a:tcPr marL="34628" marR="34628" marT="0" marB="0"/>
                </a:tc>
                <a:tc>
                  <a:txBody>
                    <a:bodyPr/>
                    <a:lstStyle/>
                    <a:p>
                      <a:pPr>
                        <a:spcAft>
                          <a:spcPts val="0"/>
                        </a:spcAft>
                      </a:pPr>
                      <a:r>
                        <a:rPr lang="tr-TR" sz="1000" dirty="0" smtClean="0">
                          <a:effectLst/>
                          <a:latin typeface="+mn-lt"/>
                        </a:rPr>
                        <a:t>4.19</a:t>
                      </a:r>
                      <a:endParaRPr lang="tr-TR" sz="1000" dirty="0">
                        <a:effectLst/>
                        <a:latin typeface="+mn-lt"/>
                      </a:endParaRPr>
                    </a:p>
                  </a:txBody>
                  <a:tcPr marL="34628" marR="34628" marT="0" marB="0"/>
                </a:tc>
                <a:tc>
                  <a:txBody>
                    <a:bodyPr/>
                    <a:lstStyle/>
                    <a:p>
                      <a:pPr>
                        <a:spcAft>
                          <a:spcPts val="0"/>
                        </a:spcAft>
                      </a:pPr>
                      <a:r>
                        <a:rPr lang="tr-TR" sz="1000" dirty="0" smtClean="0">
                          <a:effectLst/>
                          <a:latin typeface="+mn-lt"/>
                        </a:rPr>
                        <a:t>.94</a:t>
                      </a:r>
                      <a:endParaRPr lang="tr-TR" sz="1000" dirty="0">
                        <a:effectLst/>
                        <a:latin typeface="+mn-lt"/>
                      </a:endParaRPr>
                    </a:p>
                  </a:txBody>
                  <a:tcPr marL="34628" marR="34628" marT="0" marB="0"/>
                </a:tc>
              </a:tr>
              <a:tr h="216024">
                <a:tc>
                  <a:txBody>
                    <a:bodyPr/>
                    <a:lstStyle/>
                    <a:p>
                      <a:pPr>
                        <a:lnSpc>
                          <a:spcPct val="115000"/>
                        </a:lnSpc>
                        <a:spcAft>
                          <a:spcPts val="0"/>
                        </a:spcAft>
                      </a:pPr>
                      <a:r>
                        <a:rPr lang="tr-TR" sz="1000" dirty="0" smtClean="0">
                          <a:effectLst/>
                          <a:latin typeface="+mn-lt"/>
                          <a:ea typeface="Calibri"/>
                          <a:cs typeface="Times New Roman"/>
                        </a:rPr>
                        <a:t>TOTAL</a:t>
                      </a:r>
                      <a:endParaRPr lang="tr-TR" sz="1000" dirty="0">
                        <a:effectLst/>
                        <a:latin typeface="+mn-lt"/>
                        <a:ea typeface="Calibri"/>
                        <a:cs typeface="Times New Roman"/>
                      </a:endParaRPr>
                    </a:p>
                  </a:txBody>
                  <a:tcPr marL="34628" marR="34628" marT="0" marB="0"/>
                </a:tc>
                <a:tc>
                  <a:txBody>
                    <a:bodyPr/>
                    <a:lstStyle/>
                    <a:p>
                      <a:pPr>
                        <a:spcAft>
                          <a:spcPts val="0"/>
                        </a:spcAft>
                      </a:pPr>
                      <a:r>
                        <a:rPr lang="tr-TR" sz="1000" b="1" dirty="0" smtClean="0">
                          <a:solidFill>
                            <a:srgbClr val="FF0000"/>
                          </a:solidFill>
                          <a:effectLst/>
                          <a:latin typeface="+mn-lt"/>
                        </a:rPr>
                        <a:t>4.00</a:t>
                      </a:r>
                      <a:endParaRPr lang="tr-TR" sz="1000" b="1" dirty="0">
                        <a:solidFill>
                          <a:srgbClr val="FF0000"/>
                        </a:solidFill>
                        <a:effectLst/>
                        <a:latin typeface="+mn-lt"/>
                      </a:endParaRPr>
                    </a:p>
                  </a:txBody>
                  <a:tcPr marL="34628" marR="34628" marT="0" marB="0"/>
                </a:tc>
                <a:tc>
                  <a:txBody>
                    <a:bodyPr/>
                    <a:lstStyle/>
                    <a:p>
                      <a:pPr>
                        <a:spcAft>
                          <a:spcPts val="0"/>
                        </a:spcAft>
                      </a:pPr>
                      <a:r>
                        <a:rPr lang="tr-TR" sz="1000" dirty="0" smtClean="0">
                          <a:effectLst/>
                          <a:latin typeface="+mn-lt"/>
                        </a:rPr>
                        <a:t>5.44</a:t>
                      </a:r>
                      <a:endParaRPr lang="tr-TR" sz="1000" dirty="0">
                        <a:effectLst/>
                        <a:latin typeface="+mn-lt"/>
                      </a:endParaRPr>
                    </a:p>
                  </a:txBody>
                  <a:tcPr marL="34628" marR="34628" marT="0" marB="0"/>
                </a:tc>
              </a:tr>
            </a:tbl>
          </a:graphicData>
        </a:graphic>
      </p:graphicFrame>
    </p:spTree>
    <p:extLst>
      <p:ext uri="{BB962C8B-B14F-4D97-AF65-F5344CB8AC3E}">
        <p14:creationId xmlns:p14="http://schemas.microsoft.com/office/powerpoint/2010/main" val="2642829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Attitudes</a:t>
            </a:r>
            <a:r>
              <a:rPr lang="tr-TR" dirty="0" smtClean="0"/>
              <a:t> </a:t>
            </a:r>
            <a:endParaRPr lang="tr-TR" dirty="0"/>
          </a:p>
        </p:txBody>
      </p:sp>
      <p:graphicFrame>
        <p:nvGraphicFramePr>
          <p:cNvPr id="5" name="İçerik Yer Tutucusu 3"/>
          <p:cNvGraphicFramePr>
            <a:graphicFrameLocks noGrp="1"/>
          </p:cNvGraphicFramePr>
          <p:nvPr>
            <p:ph idx="1"/>
            <p:extLst>
              <p:ext uri="{D42A27DB-BD31-4B8C-83A1-F6EECF244321}">
                <p14:modId xmlns:p14="http://schemas.microsoft.com/office/powerpoint/2010/main" val="591462639"/>
              </p:ext>
            </p:extLst>
          </p:nvPr>
        </p:nvGraphicFramePr>
        <p:xfrm>
          <a:off x="683568" y="1196752"/>
          <a:ext cx="7765333" cy="3840271"/>
        </p:xfrm>
        <a:graphic>
          <a:graphicData uri="http://schemas.openxmlformats.org/drawingml/2006/table">
            <a:tbl>
              <a:tblPr firstRow="1" firstCol="1" bandRow="1">
                <a:tableStyleId>{5C22544A-7EE6-4342-B048-85BDC9FD1C3A}</a:tableStyleId>
              </a:tblPr>
              <a:tblGrid>
                <a:gridCol w="1080120"/>
                <a:gridCol w="1584176"/>
                <a:gridCol w="1123992"/>
                <a:gridCol w="1364309"/>
                <a:gridCol w="1388202"/>
                <a:gridCol w="1224534"/>
              </a:tblGrid>
              <a:tr h="636071">
                <a:tc>
                  <a:txBody>
                    <a:bodyPr/>
                    <a:lstStyle/>
                    <a:p>
                      <a:pPr>
                        <a:spcAft>
                          <a:spcPts val="0"/>
                        </a:spcAft>
                      </a:pPr>
                      <a:r>
                        <a:rPr lang="en-US" sz="1100" noProof="0" dirty="0" smtClean="0">
                          <a:effectLst/>
                        </a:rPr>
                        <a:t> </a:t>
                      </a:r>
                      <a:endParaRPr lang="en-US" sz="1100" noProof="0" dirty="0">
                        <a:effectLst/>
                        <a:latin typeface="Calibri"/>
                      </a:endParaRPr>
                    </a:p>
                  </a:txBody>
                  <a:tcPr marL="68580" marR="68580" marT="0" marB="0"/>
                </a:tc>
                <a:tc>
                  <a:txBody>
                    <a:bodyPr/>
                    <a:lstStyle/>
                    <a:p>
                      <a:pPr algn="ctr">
                        <a:spcAft>
                          <a:spcPts val="0"/>
                        </a:spcAft>
                      </a:pPr>
                      <a:r>
                        <a:rPr lang="en-US" sz="1100" noProof="0" dirty="0" smtClean="0">
                          <a:effectLst/>
                        </a:rPr>
                        <a:t> </a:t>
                      </a:r>
                      <a:endParaRPr lang="en-US" sz="1100" noProof="0" dirty="0">
                        <a:effectLst/>
                        <a:latin typeface="Calibri"/>
                      </a:endParaRPr>
                    </a:p>
                  </a:txBody>
                  <a:tcPr marL="68580" marR="68580" marT="0" marB="0" anchor="ctr"/>
                </a:tc>
                <a:tc>
                  <a:txBody>
                    <a:bodyPr/>
                    <a:lstStyle/>
                    <a:p>
                      <a:pPr algn="ctr">
                        <a:spcAft>
                          <a:spcPts val="0"/>
                        </a:spcAft>
                      </a:pPr>
                      <a:r>
                        <a:rPr lang="en-US" sz="1100" noProof="0" smtClean="0">
                          <a:effectLst/>
                        </a:rPr>
                        <a:t>n</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X</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S</a:t>
                      </a:r>
                      <a:endParaRPr lang="en-US" sz="1100" noProof="0">
                        <a:effectLst/>
                        <a:latin typeface="Calibri"/>
                      </a:endParaRPr>
                    </a:p>
                  </a:txBody>
                  <a:tcPr marL="68580" marR="68580" marT="0" marB="0" anchor="ctr"/>
                </a:tc>
                <a:tc>
                  <a:txBody>
                    <a:bodyPr/>
                    <a:lstStyle/>
                    <a:p>
                      <a:pPr algn="ctr">
                        <a:spcAft>
                          <a:spcPts val="0"/>
                        </a:spcAft>
                      </a:pPr>
                      <a:r>
                        <a:rPr lang="en-US" sz="1100" noProof="0" smtClean="0">
                          <a:effectLst/>
                        </a:rPr>
                        <a:t>p</a:t>
                      </a:r>
                      <a:endParaRPr lang="en-US" sz="1100" noProof="0">
                        <a:effectLst/>
                        <a:latin typeface="Calibri"/>
                      </a:endParaRPr>
                    </a:p>
                  </a:txBody>
                  <a:tcPr marL="68580" marR="68580" marT="0" marB="0" anchor="ctr"/>
                </a:tc>
              </a:tr>
              <a:tr h="372041">
                <a:tc rowSpan="2">
                  <a:txBody>
                    <a:bodyPr/>
                    <a:lstStyle/>
                    <a:p>
                      <a:pPr>
                        <a:spcAft>
                          <a:spcPts val="0"/>
                        </a:spcAft>
                      </a:pPr>
                      <a:r>
                        <a:rPr lang="en-US" sz="1100" noProof="0" dirty="0" smtClean="0">
                          <a:effectLst/>
                        </a:rPr>
                        <a:t> </a:t>
                      </a:r>
                    </a:p>
                    <a:p>
                      <a:pPr>
                        <a:spcAft>
                          <a:spcPts val="0"/>
                        </a:spcAft>
                      </a:pPr>
                      <a:r>
                        <a:rPr lang="en-US" sz="1100" noProof="0" dirty="0" smtClean="0">
                          <a:effectLst/>
                        </a:rPr>
                        <a:t>Gender </a:t>
                      </a:r>
                      <a:endParaRPr lang="en-US" sz="1100" noProof="0" dirty="0">
                        <a:effectLst/>
                        <a:latin typeface="Calibri"/>
                      </a:endParaRPr>
                    </a:p>
                  </a:txBody>
                  <a:tcPr marL="68580" marR="68580" marT="0" marB="0"/>
                </a:tc>
                <a:tc>
                  <a:txBody>
                    <a:bodyPr/>
                    <a:lstStyle/>
                    <a:p>
                      <a:pPr>
                        <a:spcAft>
                          <a:spcPts val="0"/>
                        </a:spcAft>
                      </a:pPr>
                      <a:r>
                        <a:rPr lang="en-US" sz="1100" noProof="0" dirty="0" smtClean="0">
                          <a:effectLst/>
                        </a:rPr>
                        <a:t>Female</a:t>
                      </a:r>
                      <a:endParaRPr lang="en-US" sz="1100" noProof="0" dirty="0">
                        <a:effectLst/>
                        <a:latin typeface="Calibri"/>
                      </a:endParaRPr>
                    </a:p>
                  </a:txBody>
                  <a:tcPr marL="68580" marR="68580" marT="0" marB="0"/>
                </a:tc>
                <a:tc>
                  <a:txBody>
                    <a:bodyPr/>
                    <a:lstStyle/>
                    <a:p>
                      <a:pPr>
                        <a:spcAft>
                          <a:spcPts val="0"/>
                        </a:spcAft>
                      </a:pPr>
                      <a:r>
                        <a:rPr lang="en-US" sz="1100" noProof="0" dirty="0" smtClean="0">
                          <a:effectLst/>
                        </a:rPr>
                        <a:t> 343</a:t>
                      </a:r>
                      <a:endParaRPr lang="en-US" sz="1100" noProof="0" dirty="0">
                        <a:effectLst/>
                        <a:latin typeface="Calibri"/>
                      </a:endParaRPr>
                    </a:p>
                  </a:txBody>
                  <a:tcPr marL="68580" marR="68580" marT="0" marB="0"/>
                </a:tc>
                <a:tc>
                  <a:txBody>
                    <a:bodyPr/>
                    <a:lstStyle/>
                    <a:p>
                      <a:pPr>
                        <a:spcAft>
                          <a:spcPts val="0"/>
                        </a:spcAft>
                      </a:pPr>
                      <a:r>
                        <a:rPr lang="en-US" sz="1100" noProof="0" smtClean="0">
                          <a:effectLst/>
                        </a:rPr>
                        <a:t> 100.34</a:t>
                      </a:r>
                      <a:endParaRPr lang="en-US" sz="1100" noProof="0">
                        <a:effectLst/>
                        <a:latin typeface="Calibri"/>
                      </a:endParaRPr>
                    </a:p>
                  </a:txBody>
                  <a:tcPr marL="68580" marR="68580" marT="0" marB="0"/>
                </a:tc>
                <a:tc>
                  <a:txBody>
                    <a:bodyPr/>
                    <a:lstStyle/>
                    <a:p>
                      <a:pPr>
                        <a:spcAft>
                          <a:spcPts val="0"/>
                        </a:spcAft>
                      </a:pPr>
                      <a:r>
                        <a:rPr lang="en-US" sz="1100" noProof="0" smtClean="0">
                          <a:effectLst/>
                        </a:rPr>
                        <a:t>8.06 </a:t>
                      </a:r>
                      <a:endParaRPr lang="en-US" sz="1100" noProof="0">
                        <a:effectLst/>
                        <a:latin typeface="Calibri"/>
                      </a:endParaRPr>
                    </a:p>
                  </a:txBody>
                  <a:tcPr marL="68580" marR="68580" marT="0" marB="0"/>
                </a:tc>
                <a:tc rowSpan="2">
                  <a:txBody>
                    <a:bodyPr/>
                    <a:lstStyle/>
                    <a:p>
                      <a:pPr>
                        <a:spcAft>
                          <a:spcPts val="0"/>
                        </a:spcAft>
                      </a:pPr>
                      <a:r>
                        <a:rPr lang="en-US" sz="1100" noProof="0" dirty="0" smtClean="0">
                          <a:effectLst/>
                        </a:rPr>
                        <a:t> </a:t>
                      </a:r>
                      <a:endParaRPr lang="en-US" sz="1100" noProof="0" dirty="0" smtClean="0">
                        <a:effectLst/>
                        <a:latin typeface="Calibri"/>
                      </a:endParaRPr>
                    </a:p>
                    <a:p>
                      <a:pPr>
                        <a:spcAft>
                          <a:spcPts val="0"/>
                        </a:spcAft>
                      </a:pPr>
                      <a:r>
                        <a:rPr lang="en-US" sz="1100" noProof="0" dirty="0" smtClean="0">
                          <a:effectLst/>
                        </a:rPr>
                        <a:t> </a:t>
                      </a:r>
                    </a:p>
                    <a:p>
                      <a:pPr>
                        <a:spcAft>
                          <a:spcPts val="0"/>
                        </a:spcAft>
                      </a:pPr>
                      <a:endParaRPr lang="en-US" sz="1100" noProof="0" dirty="0" smtClean="0">
                        <a:effectLst/>
                        <a:latin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noProof="0" dirty="0" smtClean="0">
                          <a:effectLst/>
                          <a:latin typeface="Calibri"/>
                        </a:rPr>
                        <a:t>.</a:t>
                      </a:r>
                      <a:r>
                        <a:rPr lang="en-US" sz="2000" noProof="0" dirty="0" smtClean="0">
                          <a:effectLst/>
                          <a:latin typeface="+mn-lt"/>
                        </a:rPr>
                        <a:t>010</a:t>
                      </a:r>
                      <a:r>
                        <a:rPr lang="en-US" sz="2000" b="1" noProof="0" dirty="0" smtClean="0">
                          <a:solidFill>
                            <a:srgbClr val="FF0000"/>
                          </a:solidFill>
                          <a:latin typeface="+mn-lt"/>
                          <a:ea typeface="Times New Roman"/>
                          <a:cs typeface="Arial" pitchFamily="34" charset="0"/>
                        </a:rPr>
                        <a:t>*</a:t>
                      </a:r>
                    </a:p>
                  </a:txBody>
                  <a:tcPr marL="68580" marR="68580" marT="0" marB="0"/>
                </a:tc>
              </a:tr>
              <a:tr h="360040">
                <a:tc vMerge="1">
                  <a:txBody>
                    <a:bodyPr/>
                    <a:lstStyle/>
                    <a:p>
                      <a:endParaRPr lang="tr-TR"/>
                    </a:p>
                  </a:txBody>
                  <a:tcPr/>
                </a:tc>
                <a:tc>
                  <a:txBody>
                    <a:bodyPr/>
                    <a:lstStyle/>
                    <a:p>
                      <a:pPr>
                        <a:spcAft>
                          <a:spcPts val="0"/>
                        </a:spcAft>
                      </a:pPr>
                      <a:r>
                        <a:rPr lang="en-US" sz="1100" noProof="0" dirty="0" smtClean="0">
                          <a:effectLst/>
                        </a:rPr>
                        <a:t>Male</a:t>
                      </a:r>
                      <a:endParaRPr lang="en-US" sz="1100" noProof="0" dirty="0">
                        <a:effectLst/>
                        <a:latin typeface="Calibri"/>
                      </a:endParaRPr>
                    </a:p>
                  </a:txBody>
                  <a:tcPr marL="68580" marR="68580" marT="0" marB="0"/>
                </a:tc>
                <a:tc>
                  <a:txBody>
                    <a:bodyPr/>
                    <a:lstStyle/>
                    <a:p>
                      <a:pPr>
                        <a:spcAft>
                          <a:spcPts val="0"/>
                        </a:spcAft>
                      </a:pPr>
                      <a:r>
                        <a:rPr lang="en-US" sz="1100" noProof="0" dirty="0" smtClean="0">
                          <a:effectLst/>
                        </a:rPr>
                        <a:t> 96</a:t>
                      </a:r>
                      <a:endParaRPr lang="en-US" sz="1100" noProof="0" dirty="0">
                        <a:effectLst/>
                        <a:latin typeface="Calibri"/>
                      </a:endParaRPr>
                    </a:p>
                  </a:txBody>
                  <a:tcPr marL="68580" marR="68580" marT="0" marB="0"/>
                </a:tc>
                <a:tc>
                  <a:txBody>
                    <a:bodyPr/>
                    <a:lstStyle/>
                    <a:p>
                      <a:pPr>
                        <a:spcAft>
                          <a:spcPts val="0"/>
                        </a:spcAft>
                      </a:pPr>
                      <a:r>
                        <a:rPr lang="en-US" sz="1100" noProof="0" dirty="0" smtClean="0">
                          <a:effectLst/>
                        </a:rPr>
                        <a:t> 97.91</a:t>
                      </a:r>
                      <a:endParaRPr lang="en-US" sz="1100" noProof="0" dirty="0">
                        <a:effectLst/>
                        <a:latin typeface="Calibri"/>
                      </a:endParaRPr>
                    </a:p>
                  </a:txBody>
                  <a:tcPr marL="68580" marR="68580" marT="0" marB="0"/>
                </a:tc>
                <a:tc>
                  <a:txBody>
                    <a:bodyPr/>
                    <a:lstStyle/>
                    <a:p>
                      <a:pPr>
                        <a:spcAft>
                          <a:spcPts val="0"/>
                        </a:spcAft>
                      </a:pPr>
                      <a:r>
                        <a:rPr lang="en-US" sz="1100" noProof="0" smtClean="0">
                          <a:effectLst/>
                        </a:rPr>
                        <a:t> 8.01</a:t>
                      </a:r>
                      <a:endParaRPr lang="en-US" sz="1100" noProof="0">
                        <a:effectLst/>
                        <a:latin typeface="Calibri"/>
                      </a:endParaRPr>
                    </a:p>
                  </a:txBody>
                  <a:tcPr marL="68580" marR="68580" marT="0" marB="0"/>
                </a:tc>
                <a:tc vMerge="1">
                  <a:txBody>
                    <a:bodyPr/>
                    <a:lstStyle/>
                    <a:p>
                      <a:pPr>
                        <a:spcAft>
                          <a:spcPts val="0"/>
                        </a:spcAft>
                      </a:pPr>
                      <a:endParaRPr lang="tr-TR" sz="1100">
                        <a:effectLst/>
                        <a:latin typeface="Calibri"/>
                      </a:endParaRPr>
                    </a:p>
                  </a:txBody>
                  <a:tcPr marL="68580" marR="68580" marT="0" marB="0"/>
                </a:tc>
              </a:tr>
              <a:tr h="397937">
                <a:tc rowSpan="2">
                  <a:txBody>
                    <a:bodyPr/>
                    <a:lstStyle/>
                    <a:p>
                      <a:pPr>
                        <a:spcAft>
                          <a:spcPts val="0"/>
                        </a:spcAft>
                      </a:pPr>
                      <a:r>
                        <a:rPr lang="en-US" sz="1100" noProof="0" smtClean="0">
                          <a:effectLst/>
                        </a:rPr>
                        <a:t>Grade level</a:t>
                      </a:r>
                      <a:endParaRPr lang="en-US" sz="1100" noProof="0">
                        <a:effectLst/>
                        <a:latin typeface="Calibri"/>
                      </a:endParaRPr>
                    </a:p>
                  </a:txBody>
                  <a:tcPr marL="68580" marR="68580" marT="0" marB="0"/>
                </a:tc>
                <a:tc>
                  <a:txBody>
                    <a:bodyPr/>
                    <a:lstStyle/>
                    <a:p>
                      <a:pPr>
                        <a:spcAft>
                          <a:spcPts val="0"/>
                        </a:spcAft>
                      </a:pPr>
                      <a:r>
                        <a:rPr lang="en-US" sz="1100" noProof="0" smtClean="0">
                          <a:effectLst/>
                        </a:rPr>
                        <a:t>1st</a:t>
                      </a:r>
                      <a:endParaRPr lang="en-US" sz="1100" noProof="0">
                        <a:effectLst/>
                        <a:latin typeface="Calibri"/>
                      </a:endParaRPr>
                    </a:p>
                  </a:txBody>
                  <a:tcPr marL="68580" marR="68580" marT="0" marB="0"/>
                </a:tc>
                <a:tc>
                  <a:txBody>
                    <a:bodyPr/>
                    <a:lstStyle/>
                    <a:p>
                      <a:pPr>
                        <a:spcAft>
                          <a:spcPts val="0"/>
                        </a:spcAft>
                      </a:pPr>
                      <a:r>
                        <a:rPr lang="en-US" sz="1100" noProof="0" smtClean="0">
                          <a:effectLst/>
                        </a:rPr>
                        <a:t> 243</a:t>
                      </a:r>
                      <a:endParaRPr lang="en-US" sz="1100" noProof="0">
                        <a:effectLst/>
                        <a:latin typeface="Calibri"/>
                      </a:endParaRPr>
                    </a:p>
                  </a:txBody>
                  <a:tcPr marL="68580" marR="68580" marT="0" marB="0"/>
                </a:tc>
                <a:tc>
                  <a:txBody>
                    <a:bodyPr/>
                    <a:lstStyle/>
                    <a:p>
                      <a:pPr>
                        <a:spcAft>
                          <a:spcPts val="0"/>
                        </a:spcAft>
                      </a:pPr>
                      <a:r>
                        <a:rPr lang="en-US" sz="1100" noProof="0" dirty="0" smtClean="0">
                          <a:effectLst/>
                        </a:rPr>
                        <a:t> 100.49</a:t>
                      </a:r>
                      <a:endParaRPr lang="en-US" sz="1100" noProof="0" dirty="0">
                        <a:effectLst/>
                        <a:latin typeface="Calibri"/>
                      </a:endParaRPr>
                    </a:p>
                  </a:txBody>
                  <a:tcPr marL="68580" marR="68580" marT="0" marB="0"/>
                </a:tc>
                <a:tc>
                  <a:txBody>
                    <a:bodyPr/>
                    <a:lstStyle/>
                    <a:p>
                      <a:pPr>
                        <a:spcAft>
                          <a:spcPts val="0"/>
                        </a:spcAft>
                      </a:pPr>
                      <a:r>
                        <a:rPr lang="en-US" sz="1100" noProof="0" dirty="0" smtClean="0">
                          <a:effectLst/>
                        </a:rPr>
                        <a:t> 7.86</a:t>
                      </a:r>
                      <a:endParaRPr lang="en-US" sz="1100" noProof="0" dirty="0">
                        <a:effectLst/>
                        <a:latin typeface="Calibri"/>
                      </a:endParaRPr>
                    </a:p>
                  </a:txBody>
                  <a:tcPr marL="68580" marR="68580" marT="0" marB="0"/>
                </a:tc>
                <a:tc rowSpan="2">
                  <a:txBody>
                    <a:bodyPr/>
                    <a:lstStyle/>
                    <a:p>
                      <a:pPr>
                        <a:spcAft>
                          <a:spcPts val="0"/>
                        </a:spcAft>
                      </a:pPr>
                      <a:r>
                        <a:rPr lang="en-US" sz="1100" noProof="0" dirty="0" smtClean="0">
                          <a:effectLst/>
                        </a:rPr>
                        <a:t> </a:t>
                      </a:r>
                      <a:endParaRPr lang="en-US" sz="1100" noProof="0" dirty="0" smtClean="0">
                        <a:effectLst/>
                        <a:latin typeface="Calibri"/>
                      </a:endParaRPr>
                    </a:p>
                    <a:p>
                      <a:pPr>
                        <a:spcAft>
                          <a:spcPts val="0"/>
                        </a:spcAft>
                      </a:pPr>
                      <a:r>
                        <a:rPr lang="en-US" sz="1100" noProof="0" dirty="0" smtClean="0">
                          <a:effectLst/>
                        </a:rPr>
                        <a:t> </a:t>
                      </a:r>
                    </a:p>
                    <a:p>
                      <a:pPr>
                        <a:spcAft>
                          <a:spcPts val="0"/>
                        </a:spcAft>
                      </a:pPr>
                      <a:endParaRPr lang="en-US" sz="1100" noProof="0" dirty="0" smtClean="0">
                        <a:effectLst/>
                        <a:latin typeface="Calibri"/>
                      </a:endParaRPr>
                    </a:p>
                    <a:p>
                      <a:pPr>
                        <a:spcAft>
                          <a:spcPts val="0"/>
                        </a:spcAft>
                      </a:pPr>
                      <a:r>
                        <a:rPr lang="en-US" sz="1100" noProof="0" dirty="0" smtClean="0">
                          <a:effectLst/>
                          <a:latin typeface="Calibri"/>
                        </a:rPr>
                        <a:t>.050</a:t>
                      </a:r>
                      <a:endParaRPr lang="en-US" sz="1100" noProof="0" dirty="0">
                        <a:effectLst/>
                        <a:latin typeface="Calibri"/>
                      </a:endParaRPr>
                    </a:p>
                  </a:txBody>
                  <a:tcPr marL="68580" marR="68580" marT="0" marB="0"/>
                </a:tc>
              </a:tr>
              <a:tr h="322143">
                <a:tc vMerge="1">
                  <a:txBody>
                    <a:bodyPr/>
                    <a:lstStyle/>
                    <a:p>
                      <a:endParaRPr lang="tr-TR"/>
                    </a:p>
                  </a:txBody>
                  <a:tcPr/>
                </a:tc>
                <a:tc>
                  <a:txBody>
                    <a:bodyPr/>
                    <a:lstStyle/>
                    <a:p>
                      <a:pPr>
                        <a:spcAft>
                          <a:spcPts val="0"/>
                        </a:spcAft>
                      </a:pPr>
                      <a:r>
                        <a:rPr lang="en-US" sz="1100" noProof="0" smtClean="0">
                          <a:effectLst/>
                          <a:latin typeface="+mn-lt"/>
                        </a:rPr>
                        <a:t>4th</a:t>
                      </a:r>
                      <a:r>
                        <a:rPr lang="en-US" sz="1100" baseline="0" noProof="0" smtClean="0">
                          <a:effectLst/>
                          <a:latin typeface="+mn-lt"/>
                        </a:rPr>
                        <a:t> </a:t>
                      </a:r>
                      <a:endParaRPr lang="en-US" sz="1100" noProof="0">
                        <a:effectLst/>
                        <a:latin typeface="Calibri"/>
                      </a:endParaRPr>
                    </a:p>
                  </a:txBody>
                  <a:tcPr marL="68580" marR="68580" marT="0" marB="0"/>
                </a:tc>
                <a:tc>
                  <a:txBody>
                    <a:bodyPr/>
                    <a:lstStyle/>
                    <a:p>
                      <a:pPr>
                        <a:spcAft>
                          <a:spcPts val="0"/>
                        </a:spcAft>
                      </a:pPr>
                      <a:r>
                        <a:rPr lang="en-US" sz="1100" noProof="0" dirty="0" smtClean="0">
                          <a:effectLst/>
                        </a:rPr>
                        <a:t> 196</a:t>
                      </a:r>
                      <a:endParaRPr lang="en-US" sz="1100" noProof="0" dirty="0">
                        <a:effectLst/>
                        <a:latin typeface="Calibri"/>
                      </a:endParaRPr>
                    </a:p>
                  </a:txBody>
                  <a:tcPr marL="68580" marR="68580" marT="0" marB="0"/>
                </a:tc>
                <a:tc>
                  <a:txBody>
                    <a:bodyPr/>
                    <a:lstStyle/>
                    <a:p>
                      <a:pPr>
                        <a:spcAft>
                          <a:spcPts val="0"/>
                        </a:spcAft>
                      </a:pPr>
                      <a:r>
                        <a:rPr lang="en-US" sz="1100" noProof="0" smtClean="0">
                          <a:effectLst/>
                        </a:rPr>
                        <a:t> 98.96</a:t>
                      </a:r>
                      <a:endParaRPr lang="en-US" sz="1100" noProof="0">
                        <a:effectLst/>
                        <a:latin typeface="Calibri"/>
                      </a:endParaRPr>
                    </a:p>
                  </a:txBody>
                  <a:tcPr marL="68580" marR="68580" marT="0" marB="0"/>
                </a:tc>
                <a:tc>
                  <a:txBody>
                    <a:bodyPr/>
                    <a:lstStyle/>
                    <a:p>
                      <a:pPr>
                        <a:spcAft>
                          <a:spcPts val="0"/>
                        </a:spcAft>
                      </a:pPr>
                      <a:r>
                        <a:rPr lang="en-US" sz="1100" noProof="0" dirty="0" smtClean="0">
                          <a:effectLst/>
                        </a:rPr>
                        <a:t> 8.33</a:t>
                      </a:r>
                      <a:endParaRPr lang="en-US" sz="1100" noProof="0" dirty="0">
                        <a:effectLst/>
                        <a:latin typeface="Calibri"/>
                      </a:endParaRPr>
                    </a:p>
                  </a:txBody>
                  <a:tcPr marL="68580" marR="68580" marT="0" marB="0"/>
                </a:tc>
                <a:tc vMerge="1">
                  <a:txBody>
                    <a:bodyPr/>
                    <a:lstStyle/>
                    <a:p>
                      <a:pPr>
                        <a:spcAft>
                          <a:spcPts val="0"/>
                        </a:spcAft>
                      </a:pPr>
                      <a:endParaRPr lang="tr-TR" sz="1100">
                        <a:effectLst/>
                        <a:latin typeface="Calibri"/>
                      </a:endParaRPr>
                    </a:p>
                  </a:txBody>
                  <a:tcPr marL="68580" marR="68580" marT="0" marB="0"/>
                </a:tc>
              </a:tr>
              <a:tr h="86410">
                <a:tc rowSpan="5">
                  <a:txBody>
                    <a:bodyPr/>
                    <a:lstStyle/>
                    <a:p>
                      <a:pPr marL="0" algn="l">
                        <a:spcAft>
                          <a:spcPts val="0"/>
                        </a:spcAft>
                      </a:pPr>
                      <a:r>
                        <a:rPr lang="tr-TR" sz="1100" dirty="0">
                          <a:effectLst/>
                        </a:rPr>
                        <a:t> </a:t>
                      </a:r>
                    </a:p>
                    <a:p>
                      <a:pPr marL="0" algn="l">
                        <a:spcAft>
                          <a:spcPts val="0"/>
                        </a:spcAft>
                      </a:pPr>
                      <a:r>
                        <a:rPr lang="tr-TR" sz="1100" dirty="0">
                          <a:effectLst/>
                        </a:rPr>
                        <a:t> </a:t>
                      </a:r>
                    </a:p>
                    <a:p>
                      <a:pPr marL="0" algn="l">
                        <a:spcAft>
                          <a:spcPts val="0"/>
                        </a:spcAft>
                      </a:pPr>
                      <a:r>
                        <a:rPr lang="tr-TR" sz="1100" dirty="0" err="1">
                          <a:effectLst/>
                        </a:rPr>
                        <a:t>Department</a:t>
                      </a:r>
                      <a:r>
                        <a:rPr lang="tr-TR" sz="1100" dirty="0">
                          <a:effectLst/>
                        </a:rPr>
                        <a:t> </a:t>
                      </a:r>
                      <a:endParaRPr lang="tr-TR" sz="1100" dirty="0">
                        <a:effectLst/>
                        <a:latin typeface="Calibri"/>
                        <a:ea typeface="Times New Roman"/>
                        <a:cs typeface="Times New Roman"/>
                      </a:endParaRPr>
                    </a:p>
                  </a:txBody>
                  <a:tcPr marL="68580" marR="68580" marT="0" marB="0"/>
                </a:tc>
                <a:tc>
                  <a:txBody>
                    <a:bodyPr/>
                    <a:lstStyle/>
                    <a:p>
                      <a:pPr marL="36000" algn="l">
                        <a:spcAft>
                          <a:spcPts val="0"/>
                        </a:spcAft>
                      </a:pPr>
                      <a:r>
                        <a:rPr lang="tr-TR" sz="1100" dirty="0" err="1" smtClean="0">
                          <a:effectLst/>
                          <a:latin typeface="+mn-lt"/>
                          <a:ea typeface="+mn-ea"/>
                          <a:cs typeface="+mn-cs"/>
                        </a:rPr>
                        <a:t>Primary</a:t>
                      </a:r>
                      <a:r>
                        <a:rPr lang="tr-TR" sz="1100" baseline="0" dirty="0" smtClean="0">
                          <a:effectLst/>
                          <a:latin typeface="+mn-lt"/>
                          <a:ea typeface="+mn-ea"/>
                          <a:cs typeface="+mn-cs"/>
                        </a:rPr>
                        <a:t> </a:t>
                      </a:r>
                      <a:r>
                        <a:rPr lang="tr-TR" sz="1100" baseline="0" dirty="0" err="1" smtClean="0">
                          <a:effectLst/>
                          <a:latin typeface="+mn-lt"/>
                          <a:ea typeface="+mn-ea"/>
                          <a:cs typeface="+mn-cs"/>
                        </a:rPr>
                        <a:t>school</a:t>
                      </a:r>
                      <a:r>
                        <a:rPr lang="tr-TR" sz="1100" baseline="0" dirty="0" smtClean="0">
                          <a:effectLst/>
                          <a:latin typeface="+mn-lt"/>
                          <a:ea typeface="+mn-ea"/>
                          <a:cs typeface="+mn-cs"/>
                        </a:rPr>
                        <a:t> </a:t>
                      </a:r>
                      <a:r>
                        <a:rPr lang="tr-TR" sz="1100" baseline="0" dirty="0" err="1" smtClean="0">
                          <a:effectLst/>
                          <a:latin typeface="+mn-lt"/>
                          <a:ea typeface="+mn-ea"/>
                          <a:cs typeface="+mn-cs"/>
                        </a:rPr>
                        <a:t>teaching</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140</a:t>
                      </a:r>
                      <a:r>
                        <a:rPr lang="tr-TR" sz="1100" dirty="0">
                          <a:effectLst/>
                        </a:rPr>
                        <a:t> </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latin typeface="+mn-lt"/>
                          <a:ea typeface="+mn-ea"/>
                          <a:cs typeface="+mn-cs"/>
                        </a:rPr>
                        <a:t>100.34</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7.31</a:t>
                      </a:r>
                      <a:r>
                        <a:rPr lang="tr-TR" sz="1100" dirty="0">
                          <a:effectLst/>
                        </a:rPr>
                        <a:t> </a:t>
                      </a:r>
                      <a:endParaRPr lang="tr-TR" sz="1100" dirty="0">
                        <a:effectLst/>
                        <a:latin typeface="Calibri"/>
                        <a:ea typeface="Times New Roman"/>
                        <a:cs typeface="Times New Roman"/>
                      </a:endParaRPr>
                    </a:p>
                  </a:txBody>
                  <a:tcPr marL="68580" marR="68580" marT="0" marB="0"/>
                </a:tc>
                <a:tc rowSpan="5">
                  <a:txBody>
                    <a:bodyPr/>
                    <a:lstStyle/>
                    <a:p>
                      <a:pPr marL="0" algn="l">
                        <a:spcAft>
                          <a:spcPts val="0"/>
                        </a:spcAft>
                      </a:pPr>
                      <a:r>
                        <a:rPr lang="tr-TR" sz="1100" dirty="0">
                          <a:effectLst/>
                        </a:rPr>
                        <a:t> </a:t>
                      </a:r>
                      <a:endParaRPr lang="tr-TR" sz="1100" dirty="0">
                        <a:effectLst/>
                        <a:latin typeface="Calibri"/>
                        <a:ea typeface="Times New Roman"/>
                        <a:cs typeface="Times New Roman"/>
                      </a:endParaRPr>
                    </a:p>
                    <a:p>
                      <a:pPr marL="0" algn="l">
                        <a:spcAft>
                          <a:spcPts val="0"/>
                        </a:spcAft>
                      </a:pPr>
                      <a:r>
                        <a:rPr lang="tr-TR" sz="1100" dirty="0">
                          <a:effectLst/>
                        </a:rPr>
                        <a:t> </a:t>
                      </a:r>
                      <a:endParaRPr lang="tr-TR" sz="1100" dirty="0">
                        <a:effectLst/>
                        <a:latin typeface="Calibri"/>
                        <a:ea typeface="Times New Roman"/>
                        <a:cs typeface="Times New Roman"/>
                      </a:endParaRPr>
                    </a:p>
                    <a:p>
                      <a:pPr marL="0" algn="l">
                        <a:spcAft>
                          <a:spcPts val="0"/>
                        </a:spcAft>
                      </a:pPr>
                      <a:r>
                        <a:rPr lang="tr-TR" sz="1100" dirty="0">
                          <a:effectLst/>
                        </a:rPr>
                        <a:t> </a:t>
                      </a:r>
                      <a:endParaRPr lang="tr-TR" sz="1100" dirty="0">
                        <a:effectLst/>
                        <a:latin typeface="Calibri"/>
                        <a:ea typeface="Times New Roman"/>
                        <a:cs typeface="Times New Roman"/>
                      </a:endParaRPr>
                    </a:p>
                    <a:p>
                      <a:pPr marL="0" algn="l">
                        <a:spcAft>
                          <a:spcPts val="0"/>
                        </a:spcAft>
                      </a:pPr>
                      <a:r>
                        <a:rPr lang="tr-TR" sz="1100" dirty="0">
                          <a:effectLst/>
                        </a:rPr>
                        <a:t> </a:t>
                      </a:r>
                      <a:endParaRPr lang="tr-TR" sz="1100" dirty="0">
                        <a:effectLst/>
                        <a:latin typeface="Calibri"/>
                        <a:ea typeface="Times New Roman"/>
                        <a:cs typeface="Times New Roman"/>
                      </a:endParaRPr>
                    </a:p>
                    <a:p>
                      <a:pPr marL="0" algn="l">
                        <a:spcAft>
                          <a:spcPts val="0"/>
                        </a:spcAft>
                      </a:pPr>
                      <a:r>
                        <a:rPr lang="tr-TR" sz="1100" dirty="0" smtClean="0">
                          <a:effectLst/>
                        </a:rPr>
                        <a:t>.429</a:t>
                      </a:r>
                      <a:r>
                        <a:rPr lang="tr-TR" sz="1100" dirty="0">
                          <a:effectLst/>
                        </a:rPr>
                        <a:t> </a:t>
                      </a:r>
                      <a:endParaRPr lang="tr-TR" sz="1100" dirty="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36000" algn="l">
                        <a:spcAft>
                          <a:spcPts val="0"/>
                        </a:spcAft>
                      </a:pPr>
                      <a:r>
                        <a:rPr lang="tr-TR" sz="1100" dirty="0" err="1" smtClean="0">
                          <a:effectLst/>
                        </a:rPr>
                        <a:t>Social</a:t>
                      </a:r>
                      <a:r>
                        <a:rPr lang="tr-TR" sz="1100" dirty="0" smtClean="0">
                          <a:effectLst/>
                        </a:rPr>
                        <a:t> </a:t>
                      </a:r>
                      <a:r>
                        <a:rPr lang="tr-TR" sz="1100" dirty="0" err="1" smtClean="0">
                          <a:effectLst/>
                        </a:rPr>
                        <a:t>sciences</a:t>
                      </a:r>
                      <a:r>
                        <a:rPr lang="tr-TR" sz="1100" dirty="0" smtClean="0">
                          <a:effectLst/>
                        </a:rPr>
                        <a:t> </a:t>
                      </a:r>
                      <a:r>
                        <a:rPr lang="tr-TR" sz="1100" dirty="0" err="1" smtClean="0">
                          <a:effectLst/>
                        </a:rPr>
                        <a:t>teaching</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83</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98.33</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8.66</a:t>
                      </a:r>
                      <a:r>
                        <a:rPr lang="tr-TR" sz="1100" dirty="0">
                          <a:effectLst/>
                        </a:rPr>
                        <a:t> </a:t>
                      </a:r>
                      <a:endParaRPr lang="tr-TR" sz="1100" dirty="0">
                        <a:effectLst/>
                        <a:latin typeface="Calibri"/>
                        <a:ea typeface="Times New Roman"/>
                        <a:cs typeface="Times New Roman"/>
                      </a:endParaRPr>
                    </a:p>
                  </a:txBody>
                  <a:tcPr marL="68580" marR="68580" marT="0" marB="0"/>
                </a:tc>
                <a:tc vMerge="1">
                  <a:txBody>
                    <a:bodyPr/>
                    <a:lstStyle/>
                    <a:p>
                      <a:pPr marL="226695" algn="l">
                        <a:spcAft>
                          <a:spcPts val="0"/>
                        </a:spcAft>
                      </a:pPr>
                      <a:endParaRPr lang="tr-TR" sz="110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36000" algn="l">
                        <a:spcAft>
                          <a:spcPts val="0"/>
                        </a:spcAft>
                      </a:pPr>
                      <a:r>
                        <a:rPr lang="tr-TR" sz="1100" dirty="0" smtClean="0">
                          <a:effectLst/>
                          <a:latin typeface="Calibri"/>
                          <a:ea typeface="Times New Roman"/>
                          <a:cs typeface="Times New Roman"/>
                        </a:rPr>
                        <a:t>Preschool</a:t>
                      </a:r>
                      <a:r>
                        <a:rPr lang="tr-TR" sz="1100" baseline="0" dirty="0" smtClean="0">
                          <a:effectLst/>
                          <a:latin typeface="Calibri"/>
                          <a:ea typeface="Times New Roman"/>
                          <a:cs typeface="Times New Roman"/>
                        </a:rPr>
                        <a:t> </a:t>
                      </a:r>
                      <a:r>
                        <a:rPr lang="tr-TR" sz="1100" dirty="0" err="1" smtClean="0">
                          <a:effectLst/>
                        </a:rPr>
                        <a:t>teaching</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82</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100.39</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8.86</a:t>
                      </a:r>
                      <a:r>
                        <a:rPr lang="tr-TR" sz="1100" dirty="0">
                          <a:effectLst/>
                        </a:rPr>
                        <a:t> </a:t>
                      </a:r>
                      <a:endParaRPr lang="tr-TR" sz="1100" dirty="0">
                        <a:effectLst/>
                        <a:latin typeface="Calibri"/>
                        <a:ea typeface="Times New Roman"/>
                        <a:cs typeface="Times New Roman"/>
                      </a:endParaRPr>
                    </a:p>
                  </a:txBody>
                  <a:tcPr marL="68580" marR="68580" marT="0" marB="0"/>
                </a:tc>
                <a:tc vMerge="1">
                  <a:txBody>
                    <a:bodyPr/>
                    <a:lstStyle/>
                    <a:p>
                      <a:pPr marL="226695" algn="l">
                        <a:spcAft>
                          <a:spcPts val="0"/>
                        </a:spcAft>
                      </a:pPr>
                      <a:endParaRPr lang="tr-TR" sz="110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36000" algn="l">
                        <a:spcAft>
                          <a:spcPts val="0"/>
                        </a:spcAft>
                      </a:pPr>
                      <a:r>
                        <a:rPr lang="tr-TR" sz="1100" dirty="0" err="1" smtClean="0">
                          <a:effectLst/>
                          <a:latin typeface="Calibri"/>
                          <a:ea typeface="Times New Roman"/>
                          <a:cs typeface="Times New Roman"/>
                        </a:rPr>
                        <a:t>Mathematics</a:t>
                      </a:r>
                      <a:r>
                        <a:rPr lang="tr-TR" sz="1100" baseline="0" dirty="0" smtClean="0">
                          <a:effectLst/>
                          <a:latin typeface="Calibri"/>
                          <a:ea typeface="Times New Roman"/>
                          <a:cs typeface="Times New Roman"/>
                        </a:rPr>
                        <a:t> </a:t>
                      </a:r>
                      <a:r>
                        <a:rPr lang="tr-TR" sz="1100" dirty="0" err="1" smtClean="0">
                          <a:effectLst/>
                        </a:rPr>
                        <a:t>teaching</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69</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99.93</a:t>
                      </a:r>
                      <a:r>
                        <a:rPr lang="tr-TR" sz="1100" dirty="0">
                          <a:effectLst/>
                        </a:rPr>
                        <a:t> </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7.86</a:t>
                      </a:r>
                      <a:r>
                        <a:rPr lang="tr-TR" sz="1100" dirty="0">
                          <a:effectLst/>
                        </a:rPr>
                        <a:t> </a:t>
                      </a:r>
                      <a:endParaRPr lang="tr-TR" sz="1100" dirty="0">
                        <a:effectLst/>
                        <a:latin typeface="Calibri"/>
                        <a:ea typeface="Times New Roman"/>
                        <a:cs typeface="Times New Roman"/>
                      </a:endParaRPr>
                    </a:p>
                  </a:txBody>
                  <a:tcPr marL="68580" marR="68580" marT="0" marB="0"/>
                </a:tc>
                <a:tc vMerge="1">
                  <a:txBody>
                    <a:bodyPr/>
                    <a:lstStyle/>
                    <a:p>
                      <a:pPr marL="226695" algn="l">
                        <a:spcAft>
                          <a:spcPts val="0"/>
                        </a:spcAft>
                      </a:pPr>
                      <a:endParaRPr lang="tr-TR" sz="110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36000" algn="l">
                        <a:spcAft>
                          <a:spcPts val="0"/>
                        </a:spcAft>
                      </a:pPr>
                      <a:r>
                        <a:rPr lang="tr-TR" sz="1100" dirty="0" err="1" smtClean="0">
                          <a:effectLst/>
                        </a:rPr>
                        <a:t>Science</a:t>
                      </a:r>
                      <a:r>
                        <a:rPr lang="tr-TR" sz="1100" baseline="0" dirty="0" smtClean="0">
                          <a:effectLst/>
                        </a:rPr>
                        <a:t> </a:t>
                      </a:r>
                      <a:r>
                        <a:rPr lang="tr-TR" sz="1100" dirty="0" err="1" smtClean="0">
                          <a:effectLst/>
                        </a:rPr>
                        <a:t>teaching</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65</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99.85</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8.03</a:t>
                      </a:r>
                      <a:r>
                        <a:rPr lang="tr-TR" sz="1100" dirty="0">
                          <a:effectLst/>
                        </a:rPr>
                        <a:t> </a:t>
                      </a:r>
                      <a:endParaRPr lang="tr-TR" sz="1100" dirty="0">
                        <a:effectLst/>
                        <a:latin typeface="Calibri"/>
                        <a:ea typeface="Times New Roman"/>
                        <a:cs typeface="Times New Roman"/>
                      </a:endParaRPr>
                    </a:p>
                  </a:txBody>
                  <a:tcPr marL="68580" marR="68580" marT="0" marB="0"/>
                </a:tc>
                <a:tc vMerge="1">
                  <a:txBody>
                    <a:bodyPr/>
                    <a:lstStyle/>
                    <a:p>
                      <a:pPr marL="226695" algn="l">
                        <a:spcAft>
                          <a:spcPts val="0"/>
                        </a:spcAft>
                      </a:pPr>
                      <a:endParaRPr lang="tr-TR" sz="1100">
                        <a:effectLst/>
                        <a:latin typeface="Calibri"/>
                        <a:ea typeface="Times New Roman"/>
                        <a:cs typeface="Times New Roman"/>
                      </a:endParaRPr>
                    </a:p>
                  </a:txBody>
                  <a:tcPr marL="68580" marR="68580" marT="0" marB="0"/>
                </a:tc>
              </a:tr>
              <a:tr h="108012">
                <a:tc rowSpan="4">
                  <a:txBody>
                    <a:bodyPr/>
                    <a:lstStyle/>
                    <a:p>
                      <a:pPr marL="0" algn="l">
                        <a:spcAft>
                          <a:spcPts val="0"/>
                        </a:spcAft>
                      </a:pPr>
                      <a:r>
                        <a:rPr lang="tr-TR" sz="1100" dirty="0">
                          <a:effectLst/>
                        </a:rPr>
                        <a:t> </a:t>
                      </a:r>
                    </a:p>
                    <a:p>
                      <a:pPr marL="0" algn="l">
                        <a:spcAft>
                          <a:spcPts val="0"/>
                        </a:spcAft>
                      </a:pPr>
                      <a:r>
                        <a:rPr lang="tr-TR" sz="1100" dirty="0" err="1">
                          <a:effectLst/>
                        </a:rPr>
                        <a:t>Academic</a:t>
                      </a:r>
                      <a:r>
                        <a:rPr lang="tr-TR" sz="1100" dirty="0">
                          <a:effectLst/>
                        </a:rPr>
                        <a:t> </a:t>
                      </a:r>
                      <a:r>
                        <a:rPr lang="tr-TR" sz="1100" dirty="0" err="1">
                          <a:effectLst/>
                        </a:rPr>
                        <a:t>achievement</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a:effectLst/>
                        </a:rPr>
                        <a:t>1-00-1.80</a:t>
                      </a:r>
                      <a:endParaRPr lang="tr-TR" sz="110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23</a:t>
                      </a:r>
                      <a:r>
                        <a:rPr lang="tr-TR" sz="1100" dirty="0">
                          <a:effectLst/>
                        </a:rPr>
                        <a:t> </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100.52</a:t>
                      </a:r>
                      <a:r>
                        <a:rPr lang="tr-TR" sz="1100" dirty="0">
                          <a:effectLst/>
                        </a:rPr>
                        <a:t> </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smtClean="0">
                          <a:effectLst/>
                        </a:rPr>
                        <a:t>6.82</a:t>
                      </a:r>
                      <a:r>
                        <a:rPr lang="tr-TR" sz="1100" dirty="0">
                          <a:effectLst/>
                        </a:rPr>
                        <a:t> </a:t>
                      </a:r>
                      <a:endParaRPr lang="tr-TR" sz="1100" dirty="0">
                        <a:effectLst/>
                        <a:latin typeface="Calibri"/>
                        <a:ea typeface="Times New Roman"/>
                        <a:cs typeface="Times New Roman"/>
                      </a:endParaRPr>
                    </a:p>
                  </a:txBody>
                  <a:tcPr marL="68580" marR="68580" marT="0" marB="0"/>
                </a:tc>
                <a:tc rowSpan="4">
                  <a:txBody>
                    <a:bodyPr/>
                    <a:lstStyle/>
                    <a:p>
                      <a:pPr marL="0" algn="l">
                        <a:spcAft>
                          <a:spcPts val="0"/>
                        </a:spcAft>
                      </a:pPr>
                      <a:r>
                        <a:rPr lang="tr-TR" sz="1100" dirty="0">
                          <a:effectLst/>
                        </a:rPr>
                        <a:t> </a:t>
                      </a:r>
                      <a:endParaRPr lang="tr-TR" sz="1100" dirty="0">
                        <a:effectLst/>
                        <a:latin typeface="Calibri"/>
                        <a:ea typeface="Times New Roman"/>
                        <a:cs typeface="Times New Roman"/>
                      </a:endParaRPr>
                    </a:p>
                    <a:p>
                      <a:pPr marL="0" algn="l">
                        <a:spcAft>
                          <a:spcPts val="0"/>
                        </a:spcAft>
                      </a:pPr>
                      <a:r>
                        <a:rPr lang="tr-TR" sz="1100" dirty="0">
                          <a:effectLst/>
                        </a:rPr>
                        <a:t> </a:t>
                      </a:r>
                      <a:endParaRPr lang="tr-TR" sz="1100" dirty="0">
                        <a:effectLst/>
                        <a:latin typeface="Calibri"/>
                        <a:ea typeface="Times New Roman"/>
                        <a:cs typeface="Times New Roman"/>
                      </a:endParaRPr>
                    </a:p>
                    <a:p>
                      <a:pPr marL="0" algn="l">
                        <a:spcAft>
                          <a:spcPts val="0"/>
                        </a:spcAft>
                      </a:pPr>
                      <a:r>
                        <a:rPr lang="tr-TR" sz="1100" dirty="0">
                          <a:effectLst/>
                        </a:rPr>
                        <a:t> </a:t>
                      </a:r>
                      <a:endParaRPr lang="tr-TR" sz="1100" dirty="0">
                        <a:effectLst/>
                        <a:latin typeface="Calibri"/>
                        <a:ea typeface="Times New Roman"/>
                        <a:cs typeface="Times New Roman"/>
                      </a:endParaRPr>
                    </a:p>
                    <a:p>
                      <a:pPr marL="0" algn="l">
                        <a:spcAft>
                          <a:spcPts val="0"/>
                        </a:spcAft>
                      </a:pPr>
                      <a:endParaRPr lang="tr-TR" sz="1100" dirty="0" smtClean="0">
                        <a:effectLst/>
                      </a:endParaRPr>
                    </a:p>
                    <a:p>
                      <a:pPr marL="0" algn="l">
                        <a:spcAft>
                          <a:spcPts val="0"/>
                        </a:spcAft>
                      </a:pPr>
                      <a:r>
                        <a:rPr lang="tr-TR" sz="1100" dirty="0" smtClean="0">
                          <a:effectLst/>
                        </a:rPr>
                        <a:t>.544</a:t>
                      </a:r>
                      <a:r>
                        <a:rPr lang="tr-TR" sz="1100" dirty="0">
                          <a:effectLst/>
                        </a:rPr>
                        <a:t> </a:t>
                      </a:r>
                      <a:endParaRPr lang="tr-TR" sz="1100" dirty="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0" algn="l">
                        <a:spcAft>
                          <a:spcPts val="0"/>
                        </a:spcAft>
                      </a:pPr>
                      <a:r>
                        <a:rPr lang="tr-TR" sz="1100">
                          <a:effectLst/>
                        </a:rPr>
                        <a:t>1.81-2.60</a:t>
                      </a:r>
                      <a:endParaRPr lang="tr-TR" sz="110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143</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100.50</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7.98</a:t>
                      </a:r>
                      <a:endParaRPr lang="tr-TR" sz="1100" dirty="0">
                        <a:effectLst/>
                        <a:latin typeface="Calibri"/>
                        <a:ea typeface="Times New Roman"/>
                        <a:cs typeface="Times New Roman"/>
                      </a:endParaRPr>
                    </a:p>
                  </a:txBody>
                  <a:tcPr marL="68580" marR="68580" marT="0" marB="0"/>
                </a:tc>
                <a:tc vMerge="1">
                  <a:txBody>
                    <a:bodyPr/>
                    <a:lstStyle/>
                    <a:p>
                      <a:pPr marL="226695" algn="l">
                        <a:spcAft>
                          <a:spcPts val="0"/>
                        </a:spcAft>
                      </a:pPr>
                      <a:endParaRPr lang="tr-TR" sz="1100" dirty="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0" algn="l">
                        <a:spcAft>
                          <a:spcPts val="0"/>
                        </a:spcAft>
                      </a:pPr>
                      <a:r>
                        <a:rPr lang="tr-TR" sz="1100">
                          <a:effectLst/>
                        </a:rPr>
                        <a:t>2.61-3.40</a:t>
                      </a:r>
                      <a:endParaRPr lang="tr-TR" sz="110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231</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99.31</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8.26</a:t>
                      </a:r>
                      <a:endParaRPr lang="tr-TR" sz="1100" dirty="0">
                        <a:effectLst/>
                        <a:latin typeface="Calibri"/>
                        <a:ea typeface="Times New Roman"/>
                        <a:cs typeface="Times New Roman"/>
                      </a:endParaRPr>
                    </a:p>
                  </a:txBody>
                  <a:tcPr marL="68580" marR="68580" marT="0" marB="0"/>
                </a:tc>
                <a:tc vMerge="1">
                  <a:txBody>
                    <a:bodyPr/>
                    <a:lstStyle/>
                    <a:p>
                      <a:pPr marL="226695" algn="l">
                        <a:spcAft>
                          <a:spcPts val="0"/>
                        </a:spcAft>
                      </a:pPr>
                      <a:endParaRPr lang="tr-TR" sz="1100">
                        <a:effectLst/>
                        <a:latin typeface="Calibri"/>
                        <a:ea typeface="Times New Roman"/>
                        <a:cs typeface="Times New Roman"/>
                      </a:endParaRPr>
                    </a:p>
                  </a:txBody>
                  <a:tcPr marL="68580" marR="68580" marT="0" marB="0"/>
                </a:tc>
              </a:tr>
              <a:tr h="0">
                <a:tc vMerge="1">
                  <a:txBody>
                    <a:bodyPr/>
                    <a:lstStyle/>
                    <a:p>
                      <a:endParaRPr lang="tr-TR"/>
                    </a:p>
                  </a:txBody>
                  <a:tcPr/>
                </a:tc>
                <a:tc>
                  <a:txBody>
                    <a:bodyPr/>
                    <a:lstStyle/>
                    <a:p>
                      <a:pPr marL="0" algn="l">
                        <a:spcAft>
                          <a:spcPts val="0"/>
                        </a:spcAft>
                      </a:pPr>
                      <a:r>
                        <a:rPr lang="tr-TR" sz="1100">
                          <a:effectLst/>
                        </a:rPr>
                        <a:t>3.41-4.00</a:t>
                      </a:r>
                      <a:endParaRPr lang="tr-TR" sz="110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42</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100.05</a:t>
                      </a:r>
                      <a:endParaRPr lang="tr-TR" sz="1100" dirty="0">
                        <a:effectLst/>
                        <a:latin typeface="Calibri"/>
                        <a:ea typeface="Times New Roman"/>
                        <a:cs typeface="Times New Roman"/>
                      </a:endParaRPr>
                    </a:p>
                  </a:txBody>
                  <a:tcPr marL="68580" marR="68580" marT="0" marB="0"/>
                </a:tc>
                <a:tc>
                  <a:txBody>
                    <a:bodyPr/>
                    <a:lstStyle/>
                    <a:p>
                      <a:pPr marL="0" algn="l">
                        <a:spcAft>
                          <a:spcPts val="0"/>
                        </a:spcAft>
                      </a:pPr>
                      <a:r>
                        <a:rPr lang="tr-TR" sz="1100" dirty="0">
                          <a:effectLst/>
                        </a:rPr>
                        <a:t> </a:t>
                      </a:r>
                      <a:r>
                        <a:rPr lang="tr-TR" sz="1100" dirty="0" smtClean="0">
                          <a:effectLst/>
                        </a:rPr>
                        <a:t>7.98</a:t>
                      </a:r>
                      <a:endParaRPr lang="tr-TR" sz="1100" dirty="0">
                        <a:effectLst/>
                        <a:latin typeface="Calibri"/>
                        <a:ea typeface="Times New Roman"/>
                        <a:cs typeface="Times New Roman"/>
                      </a:endParaRPr>
                    </a:p>
                  </a:txBody>
                  <a:tcPr marL="68580" marR="68580" marT="0" marB="0"/>
                </a:tc>
                <a:tc vMerge="1">
                  <a:txBody>
                    <a:bodyPr/>
                    <a:lstStyle/>
                    <a:p>
                      <a:pPr marL="226695" algn="l">
                        <a:spcAft>
                          <a:spcPts val="0"/>
                        </a:spcAft>
                      </a:pPr>
                      <a:endParaRPr lang="tr-TR" sz="1100" dirty="0">
                        <a:effectLst/>
                        <a:latin typeface="Calibri"/>
                        <a:ea typeface="Times New Roman"/>
                        <a:cs typeface="Times New Roman"/>
                      </a:endParaRPr>
                    </a:p>
                  </a:txBody>
                  <a:tcPr marL="68580" marR="68580" marT="0" marB="0"/>
                </a:tc>
              </a:tr>
            </a:tbl>
          </a:graphicData>
        </a:graphic>
      </p:graphicFrame>
      <p:sp>
        <p:nvSpPr>
          <p:cNvPr id="7" name="Metin kutusu 6"/>
          <p:cNvSpPr txBox="1"/>
          <p:nvPr/>
        </p:nvSpPr>
        <p:spPr>
          <a:xfrm>
            <a:off x="323528" y="5301208"/>
            <a:ext cx="8440900" cy="923330"/>
          </a:xfrm>
          <a:prstGeom prst="rect">
            <a:avLst/>
          </a:prstGeom>
          <a:noFill/>
        </p:spPr>
        <p:txBody>
          <a:bodyPr wrap="none" rtlCol="0">
            <a:spAutoFit/>
          </a:bodyPr>
          <a:lstStyle/>
          <a:p>
            <a:r>
              <a:rPr lang="en-US" dirty="0" smtClean="0"/>
              <a:t>Teacher candidates’ attitudes significantly varied according to gender in favor of  </a:t>
            </a:r>
          </a:p>
          <a:p>
            <a:r>
              <a:rPr lang="en-US" dirty="0" smtClean="0"/>
              <a:t>females </a:t>
            </a:r>
          </a:p>
          <a:p>
            <a:r>
              <a:rPr lang="en-US" dirty="0" smtClean="0"/>
              <a:t>but they didn’t according </a:t>
            </a:r>
            <a:r>
              <a:rPr lang="en-US" dirty="0"/>
              <a:t>to none of grade level, </a:t>
            </a:r>
            <a:r>
              <a:rPr lang="en-US" dirty="0" smtClean="0"/>
              <a:t>department</a:t>
            </a:r>
            <a:r>
              <a:rPr lang="tr-TR" dirty="0" smtClean="0"/>
              <a:t> </a:t>
            </a:r>
            <a:r>
              <a:rPr lang="tr-TR" dirty="0" err="1" smtClean="0"/>
              <a:t>and</a:t>
            </a:r>
            <a:r>
              <a:rPr lang="tr-TR" dirty="0" smtClean="0"/>
              <a:t> </a:t>
            </a:r>
            <a:r>
              <a:rPr lang="en-US" dirty="0" smtClean="0"/>
              <a:t>academic </a:t>
            </a:r>
            <a:r>
              <a:rPr lang="en-US" dirty="0"/>
              <a:t>achievement</a:t>
            </a:r>
          </a:p>
        </p:txBody>
      </p:sp>
    </p:spTree>
    <p:extLst>
      <p:ext uri="{BB962C8B-B14F-4D97-AF65-F5344CB8AC3E}">
        <p14:creationId xmlns:p14="http://schemas.microsoft.com/office/powerpoint/2010/main" val="51739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1176</Words>
  <Application>Microsoft Office PowerPoint</Application>
  <PresentationFormat>Ekran Gösterisi (4:3)</PresentationFormat>
  <Paragraphs>350</Paragraphs>
  <Slides>14</Slides>
  <Notes>1</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  Attitudes and Opinions of Teacher Candidates about Socialization </vt:lpstr>
      <vt:lpstr>The aim of the study</vt:lpstr>
      <vt:lpstr>  Socialization</vt:lpstr>
      <vt:lpstr>Method </vt:lpstr>
      <vt:lpstr>Validity and Relability</vt:lpstr>
      <vt:lpstr>Findings </vt:lpstr>
      <vt:lpstr>PowerPoint Sunusu</vt:lpstr>
      <vt:lpstr>PowerPoint Sunusu</vt:lpstr>
      <vt:lpstr>Attitudes </vt:lpstr>
      <vt:lpstr>Opinion </vt:lpstr>
      <vt:lpstr>PowerPoint Sunusu</vt:lpstr>
      <vt:lpstr>Results </vt:lpstr>
      <vt:lpstr>Suggestion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Attitudes and Opinions of Teacher Candidates about Socialization </dc:title>
  <dc:creator>NeJLa</dc:creator>
  <cp:lastModifiedBy>NeJLa</cp:lastModifiedBy>
  <cp:revision>140</cp:revision>
  <dcterms:created xsi:type="dcterms:W3CDTF">2014-05-13T18:02:06Z</dcterms:created>
  <dcterms:modified xsi:type="dcterms:W3CDTF">2014-05-23T07:22:04Z</dcterms:modified>
</cp:coreProperties>
</file>