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 id="264" r:id="rId6"/>
    <p:sldId id="265" r:id="rId7"/>
    <p:sldId id="319" r:id="rId8"/>
    <p:sldId id="270" r:id="rId9"/>
    <p:sldId id="271" r:id="rId10"/>
    <p:sldId id="273" r:id="rId11"/>
    <p:sldId id="275" r:id="rId12"/>
    <p:sldId id="320" r:id="rId13"/>
    <p:sldId id="283" r:id="rId14"/>
    <p:sldId id="321" r:id="rId15"/>
    <p:sldId id="287" r:id="rId16"/>
    <p:sldId id="291" r:id="rId17"/>
    <p:sldId id="294" r:id="rId18"/>
    <p:sldId id="297" r:id="rId19"/>
    <p:sldId id="300" r:id="rId20"/>
    <p:sldId id="301" r:id="rId21"/>
    <p:sldId id="322" r:id="rId22"/>
    <p:sldId id="307" r:id="rId23"/>
    <p:sldId id="313" r:id="rId24"/>
    <p:sldId id="314" r:id="rId25"/>
    <p:sldId id="315" r:id="rId26"/>
    <p:sldId id="312" r:id="rId2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152" autoAdjust="0"/>
  </p:normalViewPr>
  <p:slideViewPr>
    <p:cSldViewPr>
      <p:cViewPr>
        <p:scale>
          <a:sx n="60" d="100"/>
          <a:sy n="60" d="100"/>
        </p:scale>
        <p:origin x="-96" y="4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Yuvarlatılmış Dikdörtgen"/>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tr-TR" smtClean="0"/>
              <a:t>Asıl başlık stili için tıklatın</a:t>
            </a:r>
            <a:endParaRPr kumimoji="0" lang="en-US"/>
          </a:p>
        </p:txBody>
      </p:sp>
      <p:sp>
        <p:nvSpPr>
          <p:cNvPr id="20" name="19 Alt Başlık"/>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9" name="18 Veri Yer Tutucusu"/>
          <p:cNvSpPr>
            <a:spLocks noGrp="1"/>
          </p:cNvSpPr>
          <p:nvPr>
            <p:ph type="dt" sz="half" idx="10"/>
          </p:nvPr>
        </p:nvSpPr>
        <p:spPr/>
        <p:txBody>
          <a:bodyPr/>
          <a:lstStyle>
            <a:extLst/>
          </a:lstStyle>
          <a:p>
            <a:fld id="{E586AE34-381C-48C8-A528-F1AEA782D93B}" type="datetimeFigureOut">
              <a:rPr lang="de-DE" smtClean="0"/>
              <a:pPr/>
              <a:t>22.05.2014</a:t>
            </a:fld>
            <a:endParaRPr lang="de-DE"/>
          </a:p>
        </p:txBody>
      </p:sp>
      <p:sp>
        <p:nvSpPr>
          <p:cNvPr id="8" name="7 Altbilgi Yer Tutucusu"/>
          <p:cNvSpPr>
            <a:spLocks noGrp="1"/>
          </p:cNvSpPr>
          <p:nvPr>
            <p:ph type="ftr" sz="quarter" idx="11"/>
          </p:nvPr>
        </p:nvSpPr>
        <p:spPr/>
        <p:txBody>
          <a:bodyPr/>
          <a:lstStyle>
            <a:extLst/>
          </a:lstStyle>
          <a:p>
            <a:endParaRPr lang="de-DE"/>
          </a:p>
        </p:txBody>
      </p:sp>
      <p:sp>
        <p:nvSpPr>
          <p:cNvPr id="11" name="10 Slayt Numarası Yer Tutucusu"/>
          <p:cNvSpPr>
            <a:spLocks noGrp="1"/>
          </p:cNvSpPr>
          <p:nvPr>
            <p:ph type="sldNum" sz="quarter" idx="12"/>
          </p:nvPr>
        </p:nvSpPr>
        <p:spPr/>
        <p:txBody>
          <a:bodyPr/>
          <a:lstStyle>
            <a:extLst/>
          </a:lstStyle>
          <a:p>
            <a:fld id="{130227B2-7B4A-4315-9A85-F13FA1197731}" type="slidenum">
              <a:rPr lang="de-DE" smtClean="0"/>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02920" y="530352"/>
            <a:ext cx="8183880" cy="4187952"/>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586AE34-381C-48C8-A528-F1AEA782D93B}" type="datetimeFigureOut">
              <a:rPr lang="de-DE" smtClean="0"/>
              <a:pPr/>
              <a:t>22.05.2014</a:t>
            </a:fld>
            <a:endParaRPr lang="de-DE"/>
          </a:p>
        </p:txBody>
      </p:sp>
      <p:sp>
        <p:nvSpPr>
          <p:cNvPr id="5" name="4 Altbilgi Yer Tutucusu"/>
          <p:cNvSpPr>
            <a:spLocks noGrp="1"/>
          </p:cNvSpPr>
          <p:nvPr>
            <p:ph type="ftr" sz="quarter" idx="11"/>
          </p:nvPr>
        </p:nvSpPr>
        <p:spPr/>
        <p:txBody>
          <a:bodyPr/>
          <a:lstStyle>
            <a:extLst/>
          </a:lstStyle>
          <a:p>
            <a:endParaRPr lang="de-DE"/>
          </a:p>
        </p:txBody>
      </p:sp>
      <p:sp>
        <p:nvSpPr>
          <p:cNvPr id="6" name="5 Slayt Numarası Yer Tutucusu"/>
          <p:cNvSpPr>
            <a:spLocks noGrp="1"/>
          </p:cNvSpPr>
          <p:nvPr>
            <p:ph type="sldNum" sz="quarter" idx="12"/>
          </p:nvPr>
        </p:nvSpPr>
        <p:spPr/>
        <p:txBody>
          <a:bodyPr/>
          <a:lstStyle>
            <a:extLst/>
          </a:lstStyle>
          <a:p>
            <a:fld id="{130227B2-7B4A-4315-9A85-F13FA1197731}"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533404"/>
            <a:ext cx="1981200" cy="5257799"/>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533400" y="533402"/>
            <a:ext cx="5943600" cy="525780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586AE34-381C-48C8-A528-F1AEA782D93B}" type="datetimeFigureOut">
              <a:rPr lang="de-DE" smtClean="0"/>
              <a:pPr/>
              <a:t>22.05.2014</a:t>
            </a:fld>
            <a:endParaRPr lang="de-DE"/>
          </a:p>
        </p:txBody>
      </p:sp>
      <p:sp>
        <p:nvSpPr>
          <p:cNvPr id="5" name="4 Altbilgi Yer Tutucusu"/>
          <p:cNvSpPr>
            <a:spLocks noGrp="1"/>
          </p:cNvSpPr>
          <p:nvPr>
            <p:ph type="ftr" sz="quarter" idx="11"/>
          </p:nvPr>
        </p:nvSpPr>
        <p:spPr/>
        <p:txBody>
          <a:bodyPr/>
          <a:lstStyle>
            <a:extLst/>
          </a:lstStyle>
          <a:p>
            <a:endParaRPr lang="de-DE"/>
          </a:p>
        </p:txBody>
      </p:sp>
      <p:sp>
        <p:nvSpPr>
          <p:cNvPr id="6" name="5 Slayt Numarası Yer Tutucusu"/>
          <p:cNvSpPr>
            <a:spLocks noGrp="1"/>
          </p:cNvSpPr>
          <p:nvPr>
            <p:ph type="sldNum" sz="quarter" idx="12"/>
          </p:nvPr>
        </p:nvSpPr>
        <p:spPr/>
        <p:txBody>
          <a:bodyPr/>
          <a:lstStyle>
            <a:extLst/>
          </a:lstStyle>
          <a:p>
            <a:fld id="{130227B2-7B4A-4315-9A85-F13FA1197731}"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a:xfrm>
            <a:off x="502920" y="530352"/>
            <a:ext cx="8183880" cy="4187952"/>
          </a:xfrm>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586AE34-381C-48C8-A528-F1AEA782D93B}" type="datetimeFigureOut">
              <a:rPr lang="de-DE" smtClean="0"/>
              <a:pPr/>
              <a:t>22.05.2014</a:t>
            </a:fld>
            <a:endParaRPr lang="de-DE"/>
          </a:p>
        </p:txBody>
      </p:sp>
      <p:sp>
        <p:nvSpPr>
          <p:cNvPr id="5" name="4 Altbilgi Yer Tutucusu"/>
          <p:cNvSpPr>
            <a:spLocks noGrp="1"/>
          </p:cNvSpPr>
          <p:nvPr>
            <p:ph type="ftr" sz="quarter" idx="11"/>
          </p:nvPr>
        </p:nvSpPr>
        <p:spPr/>
        <p:txBody>
          <a:bodyPr/>
          <a:lstStyle>
            <a:extLst/>
          </a:lstStyle>
          <a:p>
            <a:endParaRPr lang="de-DE"/>
          </a:p>
        </p:txBody>
      </p:sp>
      <p:sp>
        <p:nvSpPr>
          <p:cNvPr id="6" name="5 Slayt Numarası Yer Tutucusu"/>
          <p:cNvSpPr>
            <a:spLocks noGrp="1"/>
          </p:cNvSpPr>
          <p:nvPr>
            <p:ph type="sldNum" sz="quarter" idx="12"/>
          </p:nvPr>
        </p:nvSpPr>
        <p:spPr/>
        <p:txBody>
          <a:bodyPr/>
          <a:lstStyle>
            <a:extLst/>
          </a:lstStyle>
          <a:p>
            <a:fld id="{130227B2-7B4A-4315-9A85-F13FA1197731}"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13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Yuvarlatılmış Dikdörtgen"/>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E586AE34-381C-48C8-A528-F1AEA782D93B}" type="datetimeFigureOut">
              <a:rPr lang="de-DE" smtClean="0"/>
              <a:pPr/>
              <a:t>22.05.2014</a:t>
            </a:fld>
            <a:endParaRPr lang="de-DE"/>
          </a:p>
        </p:txBody>
      </p:sp>
      <p:sp>
        <p:nvSpPr>
          <p:cNvPr id="5" name="4 Altbilgi Yer Tutucusu"/>
          <p:cNvSpPr>
            <a:spLocks noGrp="1"/>
          </p:cNvSpPr>
          <p:nvPr>
            <p:ph type="ftr" sz="quarter" idx="11"/>
          </p:nvPr>
        </p:nvSpPr>
        <p:spPr/>
        <p:txBody>
          <a:bodyPr/>
          <a:lstStyle>
            <a:extLst/>
          </a:lstStyle>
          <a:p>
            <a:endParaRPr lang="de-DE"/>
          </a:p>
        </p:txBody>
      </p:sp>
      <p:sp>
        <p:nvSpPr>
          <p:cNvPr id="6" name="5 Slayt Numarası Yer Tutucusu"/>
          <p:cNvSpPr>
            <a:spLocks noGrp="1"/>
          </p:cNvSpPr>
          <p:nvPr>
            <p:ph type="sldNum" sz="quarter" idx="12"/>
          </p:nvPr>
        </p:nvSpPr>
        <p:spPr/>
        <p:txBody>
          <a:bodyPr/>
          <a:lstStyle>
            <a:extLst/>
          </a:lstStyle>
          <a:p>
            <a:fld id="{130227B2-7B4A-4315-9A85-F13FA1197731}"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586AE34-381C-48C8-A528-F1AEA782D93B}" type="datetimeFigureOut">
              <a:rPr lang="de-DE" smtClean="0"/>
              <a:pPr/>
              <a:t>22.05.2014</a:t>
            </a:fld>
            <a:endParaRPr lang="de-DE"/>
          </a:p>
        </p:txBody>
      </p:sp>
      <p:sp>
        <p:nvSpPr>
          <p:cNvPr id="6" name="5 Altbilgi Yer Tutucusu"/>
          <p:cNvSpPr>
            <a:spLocks noGrp="1"/>
          </p:cNvSpPr>
          <p:nvPr>
            <p:ph type="ftr" sz="quarter" idx="11"/>
          </p:nvPr>
        </p:nvSpPr>
        <p:spPr/>
        <p:txBody>
          <a:bodyPr/>
          <a:lstStyle>
            <a:extLst/>
          </a:lstStyle>
          <a:p>
            <a:endParaRPr lang="de-DE"/>
          </a:p>
        </p:txBody>
      </p:sp>
      <p:sp>
        <p:nvSpPr>
          <p:cNvPr id="7" name="6 Slayt Numarası Yer Tutucusu"/>
          <p:cNvSpPr>
            <a:spLocks noGrp="1"/>
          </p:cNvSpPr>
          <p:nvPr>
            <p:ph type="sldNum" sz="quarter" idx="12"/>
          </p:nvPr>
        </p:nvSpPr>
        <p:spPr/>
        <p:txBody>
          <a:bodyPr/>
          <a:lstStyle>
            <a:extLst/>
          </a:lstStyle>
          <a:p>
            <a:fld id="{130227B2-7B4A-4315-9A85-F13FA1197731}"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1051560"/>
          </a:xfrm>
        </p:spPr>
        <p:txBody>
          <a:bodyPr anchor="b"/>
          <a:lstStyle>
            <a:lvl1pPr>
              <a:defRPr b="1"/>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E586AE34-381C-48C8-A528-F1AEA782D93B}" type="datetimeFigureOut">
              <a:rPr lang="de-DE" smtClean="0"/>
              <a:pPr/>
              <a:t>22.05.2014</a:t>
            </a:fld>
            <a:endParaRPr lang="de-DE"/>
          </a:p>
        </p:txBody>
      </p:sp>
      <p:sp>
        <p:nvSpPr>
          <p:cNvPr id="8" name="7 Altbilgi Yer Tutucusu"/>
          <p:cNvSpPr>
            <a:spLocks noGrp="1"/>
          </p:cNvSpPr>
          <p:nvPr>
            <p:ph type="ftr" sz="quarter" idx="11"/>
          </p:nvPr>
        </p:nvSpPr>
        <p:spPr/>
        <p:txBody>
          <a:bodyPr/>
          <a:lstStyle>
            <a:extLst/>
          </a:lstStyle>
          <a:p>
            <a:endParaRPr lang="de-DE"/>
          </a:p>
        </p:txBody>
      </p:sp>
      <p:sp>
        <p:nvSpPr>
          <p:cNvPr id="9" name="8 Slayt Numarası Yer Tutucusu"/>
          <p:cNvSpPr>
            <a:spLocks noGrp="1"/>
          </p:cNvSpPr>
          <p:nvPr>
            <p:ph type="sldNum" sz="quarter" idx="12"/>
          </p:nvPr>
        </p:nvSpPr>
        <p:spPr/>
        <p:txBody>
          <a:bodyPr/>
          <a:lstStyle>
            <a:extLst/>
          </a:lstStyle>
          <a:p>
            <a:fld id="{130227B2-7B4A-4315-9A85-F13FA1197731}"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E586AE34-381C-48C8-A528-F1AEA782D93B}" type="datetimeFigureOut">
              <a:rPr lang="de-DE" smtClean="0"/>
              <a:pPr/>
              <a:t>22.05.2014</a:t>
            </a:fld>
            <a:endParaRPr lang="de-DE"/>
          </a:p>
        </p:txBody>
      </p:sp>
      <p:sp>
        <p:nvSpPr>
          <p:cNvPr id="4" name="3 Altbilgi Yer Tutucusu"/>
          <p:cNvSpPr>
            <a:spLocks noGrp="1"/>
          </p:cNvSpPr>
          <p:nvPr>
            <p:ph type="ftr" sz="quarter" idx="11"/>
          </p:nvPr>
        </p:nvSpPr>
        <p:spPr/>
        <p:txBody>
          <a:bodyPr/>
          <a:lstStyle>
            <a:extLst/>
          </a:lstStyle>
          <a:p>
            <a:endParaRPr lang="de-DE"/>
          </a:p>
        </p:txBody>
      </p:sp>
      <p:sp>
        <p:nvSpPr>
          <p:cNvPr id="5" name="4 Slayt Numarası Yer Tutucusu"/>
          <p:cNvSpPr>
            <a:spLocks noGrp="1"/>
          </p:cNvSpPr>
          <p:nvPr>
            <p:ph type="sldNum" sz="quarter" idx="12"/>
          </p:nvPr>
        </p:nvSpPr>
        <p:spPr/>
        <p:txBody>
          <a:bodyPr/>
          <a:lstStyle>
            <a:extLst/>
          </a:lstStyle>
          <a:p>
            <a:fld id="{130227B2-7B4A-4315-9A85-F13FA1197731}"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E586AE34-381C-48C8-A528-F1AEA782D93B}" type="datetimeFigureOut">
              <a:rPr lang="de-DE" smtClean="0"/>
              <a:pPr/>
              <a:t>22.05.2014</a:t>
            </a:fld>
            <a:endParaRPr lang="de-DE"/>
          </a:p>
        </p:txBody>
      </p:sp>
      <p:sp>
        <p:nvSpPr>
          <p:cNvPr id="3" name="2 Altbilgi Yer Tutucusu"/>
          <p:cNvSpPr>
            <a:spLocks noGrp="1"/>
          </p:cNvSpPr>
          <p:nvPr>
            <p:ph type="ftr" sz="quarter" idx="11"/>
          </p:nvPr>
        </p:nvSpPr>
        <p:spPr/>
        <p:txBody>
          <a:bodyPr/>
          <a:lstStyle>
            <a:extLst/>
          </a:lstStyle>
          <a:p>
            <a:endParaRPr lang="de-DE"/>
          </a:p>
        </p:txBody>
      </p:sp>
      <p:sp>
        <p:nvSpPr>
          <p:cNvPr id="4" name="3 Slayt Numarası Yer Tutucusu"/>
          <p:cNvSpPr>
            <a:spLocks noGrp="1"/>
          </p:cNvSpPr>
          <p:nvPr>
            <p:ph type="sldNum" sz="quarter" idx="12"/>
          </p:nvPr>
        </p:nvSpPr>
        <p:spPr/>
        <p:txBody>
          <a:bodyPr/>
          <a:lstStyle>
            <a:extLst/>
          </a:lstStyle>
          <a:p>
            <a:fld id="{130227B2-7B4A-4315-9A85-F13FA1197731}"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586AE34-381C-48C8-A528-F1AEA782D93B}" type="datetimeFigureOut">
              <a:rPr lang="de-DE" smtClean="0"/>
              <a:pPr/>
              <a:t>22.05.2014</a:t>
            </a:fld>
            <a:endParaRPr lang="de-DE"/>
          </a:p>
        </p:txBody>
      </p:sp>
      <p:sp>
        <p:nvSpPr>
          <p:cNvPr id="6" name="5 Altbilgi Yer Tutucusu"/>
          <p:cNvSpPr>
            <a:spLocks noGrp="1"/>
          </p:cNvSpPr>
          <p:nvPr>
            <p:ph type="ftr" sz="quarter" idx="11"/>
          </p:nvPr>
        </p:nvSpPr>
        <p:spPr/>
        <p:txBody>
          <a:bodyPr/>
          <a:lstStyle>
            <a:extLst/>
          </a:lstStyle>
          <a:p>
            <a:endParaRPr lang="de-DE"/>
          </a:p>
        </p:txBody>
      </p:sp>
      <p:sp>
        <p:nvSpPr>
          <p:cNvPr id="7" name="6 Slayt Numarası Yer Tutucusu"/>
          <p:cNvSpPr>
            <a:spLocks noGrp="1"/>
          </p:cNvSpPr>
          <p:nvPr>
            <p:ph type="sldNum" sz="quarter" idx="12"/>
          </p:nvPr>
        </p:nvSpPr>
        <p:spPr/>
        <p:txBody>
          <a:bodyPr/>
          <a:lstStyle>
            <a:extLst/>
          </a:lstStyle>
          <a:p>
            <a:fld id="{130227B2-7B4A-4315-9A85-F13FA1197731}"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14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Tek Köşesi Yuvarlatılmış Dikdörtgen"/>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586AE34-381C-48C8-A528-F1AEA782D93B}" type="datetimeFigureOut">
              <a:rPr lang="de-DE" smtClean="0"/>
              <a:pPr/>
              <a:t>22.05.2014</a:t>
            </a:fld>
            <a:endParaRPr lang="de-DE"/>
          </a:p>
        </p:txBody>
      </p:sp>
      <p:sp>
        <p:nvSpPr>
          <p:cNvPr id="6" name="5 Altbilgi Yer Tutucusu"/>
          <p:cNvSpPr>
            <a:spLocks noGrp="1"/>
          </p:cNvSpPr>
          <p:nvPr>
            <p:ph type="ftr" sz="quarter" idx="11"/>
          </p:nvPr>
        </p:nvSpPr>
        <p:spPr/>
        <p:txBody>
          <a:bodyPr/>
          <a:lstStyle>
            <a:extLst/>
          </a:lstStyle>
          <a:p>
            <a:endParaRPr lang="de-DE"/>
          </a:p>
        </p:txBody>
      </p:sp>
      <p:sp>
        <p:nvSpPr>
          <p:cNvPr id="7" name="6 Slayt Numarası Yer Tutucusu"/>
          <p:cNvSpPr>
            <a:spLocks noGrp="1"/>
          </p:cNvSpPr>
          <p:nvPr>
            <p:ph type="sldNum" sz="quarter" idx="12"/>
          </p:nvPr>
        </p:nvSpPr>
        <p:spPr/>
        <p:txBody>
          <a:bodyPr/>
          <a:lstStyle>
            <a:extLst/>
          </a:lstStyle>
          <a:p>
            <a:fld id="{130227B2-7B4A-4315-9A85-F13FA1197731}" type="slidenum">
              <a:rPr lang="de-DE" smtClean="0"/>
              <a:pPr/>
              <a:t>‹#›</a:t>
            </a:fld>
            <a:endParaRPr lang="de-DE"/>
          </a:p>
        </p:txBody>
      </p:sp>
      <p:sp>
        <p:nvSpPr>
          <p:cNvPr id="3" name="2 Resim Yer Tutucusu"/>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tr-TR" smtClean="0"/>
              <a:t>Resim eklemek için simgeyi tıklatın</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6 Yuvarlatılmış Dikdörtgen"/>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Yuvarlatılmış Dikdörtgen"/>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12 Başlık Yer Tutucusu"/>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tr-TR" smtClean="0"/>
              <a:t>Asıl başlık stili için tıklatın</a:t>
            </a:r>
            <a:endParaRPr kumimoji="0" lang="en-US"/>
          </a:p>
        </p:txBody>
      </p:sp>
      <p:sp>
        <p:nvSpPr>
          <p:cNvPr id="4" name="3 Metin Yer Tutucusu"/>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5" name="24 Veri Yer Tutucusu"/>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E586AE34-381C-48C8-A528-F1AEA782D93B}" type="datetimeFigureOut">
              <a:rPr lang="de-DE" smtClean="0"/>
              <a:pPr/>
              <a:t>22.05.2014</a:t>
            </a:fld>
            <a:endParaRPr lang="de-DE"/>
          </a:p>
        </p:txBody>
      </p:sp>
      <p:sp>
        <p:nvSpPr>
          <p:cNvPr id="18" name="17 Altbilgi Yer Tutucusu"/>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de-DE"/>
          </a:p>
        </p:txBody>
      </p:sp>
      <p:sp>
        <p:nvSpPr>
          <p:cNvPr id="5" name="4 Slayt Numarası Yer Tutucusu"/>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30227B2-7B4A-4315-9A85-F13FA1197731}" type="slidenum">
              <a:rPr lang="de-DE" smtClean="0"/>
              <a:pPr/>
              <a:t>‹#›</a:t>
            </a:fld>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Tablolar/Tablo%202%20Lise%20t&#252;r&#252;%20de&#287;i&#351;keni.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Tablolar/Tablo%204%20anne%20e&#287;.%20d&#252;zeyi.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Tablolar/tablo%205%20baba%20e&#287;.d&#252;zey..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Tablolar/Tablo%206%20aile%20yap&#305;s&#305;.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Tablolar/Tablo%207%20ekonomik%20duru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Tablolar/Tablo%208%20en%20uzun%20ya&#351;an&#305;lan%20yer.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gorsel.yandex.com.tr/yandsearch?source=psearch&amp;text=ki%C5%9Fisel%20rehberlik&amp;noreask=1&amp;img_url=http://iblog.milliyet.com.tr/imgroot/blogv7/Blog132/2012/03/10/37/352849-3-5-66271.jpg&amp;pos=13&amp;rpt=simage&amp;lr=103837"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hyperlink" Target="Tablolar/Tablo%209%20ikamet%20ettikleri%20yer.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gorsel.yandex.com.tr/yandsearch?source=psearch&amp;img_url=http://cdn6.fotosearch.com/bthumb/PSK/PSK004/1574R-018126.jpg&amp;tld=com.tr&amp;p=2&amp;text=ki%C5%9Fisel%20rehberlik&amp;noreask=1&amp;pos=71&amp;rpt=simage&amp;lr=103837"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pPr algn="ctr"/>
            <a:r>
              <a:rPr lang="it-IT" dirty="0" smtClean="0"/>
              <a:t>THE CRITICAL THINKING LEVELS TENDENCY OF TEACHER CANDIDATES IN RELIGION EDUCATION</a:t>
            </a:r>
            <a:br>
              <a:rPr lang="it-IT" dirty="0" smtClean="0"/>
            </a:br>
            <a:endParaRPr lang="de-DE" dirty="0"/>
          </a:p>
        </p:txBody>
      </p:sp>
      <p:sp>
        <p:nvSpPr>
          <p:cNvPr id="3" name="2 Alt Başlık"/>
          <p:cNvSpPr>
            <a:spLocks noGrp="1"/>
          </p:cNvSpPr>
          <p:nvPr>
            <p:ph type="subTitle" idx="1"/>
          </p:nvPr>
        </p:nvSpPr>
        <p:spPr>
          <a:xfrm>
            <a:off x="722376" y="3685032"/>
            <a:ext cx="7772400" cy="2696296"/>
          </a:xfrm>
        </p:spPr>
        <p:txBody>
          <a:bodyPr>
            <a:normAutofit fontScale="32500" lnSpcReduction="20000"/>
          </a:bodyPr>
          <a:lstStyle/>
          <a:p>
            <a:pPr algn="ctr"/>
            <a:r>
              <a:rPr lang="tr-TR" sz="6000" dirty="0" smtClean="0"/>
              <a:t>Dr. </a:t>
            </a:r>
            <a:r>
              <a:rPr lang="tr-TR" sz="6000" dirty="0" err="1" smtClean="0"/>
              <a:t>Hacer</a:t>
            </a:r>
            <a:r>
              <a:rPr lang="tr-TR" sz="6000" dirty="0" smtClean="0"/>
              <a:t> Âşık Ev</a:t>
            </a:r>
          </a:p>
          <a:p>
            <a:pPr algn="ctr"/>
            <a:endParaRPr lang="tr-TR" sz="6000" dirty="0" smtClean="0"/>
          </a:p>
          <a:p>
            <a:pPr algn="ctr"/>
            <a:r>
              <a:rPr lang="tr-TR" sz="6000" dirty="0" smtClean="0"/>
              <a:t>Celal Bayar </a:t>
            </a:r>
            <a:r>
              <a:rPr lang="tr-TR" sz="6000" dirty="0" err="1" smtClean="0"/>
              <a:t>University</a:t>
            </a:r>
            <a:r>
              <a:rPr lang="tr-TR" sz="6000" dirty="0" smtClean="0"/>
              <a:t> </a:t>
            </a:r>
          </a:p>
          <a:p>
            <a:pPr algn="ctr"/>
            <a:endParaRPr lang="tr-TR" sz="6000" dirty="0" smtClean="0"/>
          </a:p>
          <a:p>
            <a:pPr algn="ctr"/>
            <a:r>
              <a:rPr lang="tr-TR" sz="6000" dirty="0" smtClean="0"/>
              <a:t>Fa</a:t>
            </a:r>
            <a:r>
              <a:rPr lang="it-IT" sz="6000" dirty="0" smtClean="0"/>
              <a:t>c</a:t>
            </a:r>
            <a:r>
              <a:rPr lang="tr-TR" sz="6000" dirty="0" smtClean="0"/>
              <a:t>ulty of Theology </a:t>
            </a:r>
          </a:p>
          <a:p>
            <a:pPr algn="ctr"/>
            <a:endParaRPr lang="tr-TR" sz="6000" dirty="0" smtClean="0"/>
          </a:p>
          <a:p>
            <a:pPr algn="ctr"/>
            <a:r>
              <a:rPr lang="tr-TR" sz="6000" dirty="0" err="1" smtClean="0"/>
              <a:t>Department</a:t>
            </a:r>
            <a:r>
              <a:rPr lang="tr-TR" sz="6000" dirty="0" smtClean="0"/>
              <a:t> </a:t>
            </a:r>
            <a:r>
              <a:rPr lang="tr-TR" sz="6200" dirty="0" smtClean="0"/>
              <a:t>of </a:t>
            </a:r>
            <a:r>
              <a:rPr lang="it-IT" sz="6200" dirty="0" smtClean="0"/>
              <a:t>the Education of Religion and Ethics in Primary School</a:t>
            </a:r>
            <a:endParaRPr lang="tr-TR" sz="6000" dirty="0" smtClean="0"/>
          </a:p>
          <a:p>
            <a:pPr algn="ctr"/>
            <a:r>
              <a:rPr lang="tr-TR" sz="6000" dirty="0" err="1" smtClean="0"/>
              <a:t>Turkey</a:t>
            </a:r>
            <a:endParaRPr lang="tr-TR" sz="6000" dirty="0" smtClean="0"/>
          </a:p>
          <a:p>
            <a:pPr algn="ctr"/>
            <a:r>
              <a:rPr lang="tr-TR" sz="6000" dirty="0" err="1" smtClean="0"/>
              <a:t>hacerev</a:t>
            </a:r>
            <a:r>
              <a:rPr lang="tr-TR" sz="6000" dirty="0" smtClean="0"/>
              <a:t>@</a:t>
            </a:r>
            <a:r>
              <a:rPr lang="tr-TR" sz="6000" dirty="0" err="1" smtClean="0"/>
              <a:t>gmail</a:t>
            </a:r>
            <a:r>
              <a:rPr lang="tr-TR" sz="6000" dirty="0" smtClean="0"/>
              <a:t>.com</a:t>
            </a:r>
          </a:p>
          <a:p>
            <a:endParaRPr lang="de-D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it-IT" dirty="0" err="1" smtClean="0"/>
              <a:t>Method</a:t>
            </a:r>
            <a:r>
              <a:rPr lang="it-IT" dirty="0" smtClean="0"/>
              <a:t>, Data </a:t>
            </a:r>
            <a:r>
              <a:rPr lang="it-IT" dirty="0" err="1" smtClean="0"/>
              <a:t>Collection</a:t>
            </a:r>
            <a:r>
              <a:rPr lang="it-IT" dirty="0" smtClean="0"/>
              <a:t> and </a:t>
            </a:r>
            <a:br>
              <a:rPr lang="it-IT" dirty="0" smtClean="0"/>
            </a:br>
            <a:r>
              <a:rPr lang="it-IT" dirty="0" smtClean="0"/>
              <a:t>Data </a:t>
            </a:r>
            <a:r>
              <a:rPr lang="it-IT" dirty="0" err="1" smtClean="0"/>
              <a:t>Analysis</a:t>
            </a:r>
            <a:endParaRPr lang="de-DE" dirty="0"/>
          </a:p>
        </p:txBody>
      </p:sp>
      <p:sp>
        <p:nvSpPr>
          <p:cNvPr id="3" name="2 İçerik Yer Tutucusu"/>
          <p:cNvSpPr>
            <a:spLocks noGrp="1"/>
          </p:cNvSpPr>
          <p:nvPr>
            <p:ph idx="1"/>
          </p:nvPr>
        </p:nvSpPr>
        <p:spPr>
          <a:xfrm>
            <a:off x="502920" y="530352"/>
            <a:ext cx="8183880" cy="4482824"/>
          </a:xfrm>
        </p:spPr>
        <p:txBody>
          <a:bodyPr>
            <a:normAutofit/>
          </a:bodyPr>
          <a:lstStyle/>
          <a:p>
            <a:pPr algn="just"/>
            <a:r>
              <a:rPr lang="it-IT" sz="3600" dirty="0" err="1" smtClean="0"/>
              <a:t>Turkish</a:t>
            </a:r>
            <a:r>
              <a:rPr lang="it-IT" sz="3600" dirty="0" smtClean="0"/>
              <a:t> </a:t>
            </a:r>
            <a:r>
              <a:rPr lang="it-IT" sz="3600" dirty="0" err="1" smtClean="0"/>
              <a:t>validity</a:t>
            </a:r>
            <a:r>
              <a:rPr lang="it-IT" sz="3600" dirty="0" smtClean="0"/>
              <a:t> and </a:t>
            </a:r>
            <a:r>
              <a:rPr lang="it-IT" sz="3600" dirty="0" err="1" smtClean="0"/>
              <a:t>reliability</a:t>
            </a:r>
            <a:r>
              <a:rPr lang="it-IT" sz="3600" dirty="0" smtClean="0"/>
              <a:t> </a:t>
            </a:r>
            <a:r>
              <a:rPr lang="it-IT" sz="3600" dirty="0" err="1" smtClean="0"/>
              <a:t>of</a:t>
            </a:r>
            <a:r>
              <a:rPr lang="it-IT" sz="3600" dirty="0" smtClean="0"/>
              <a:t> the scale </a:t>
            </a:r>
            <a:r>
              <a:rPr lang="it-IT" sz="3600" dirty="0" err="1" smtClean="0"/>
              <a:t>is</a:t>
            </a:r>
            <a:r>
              <a:rPr lang="it-IT" sz="3600" dirty="0" smtClean="0"/>
              <a:t> </a:t>
            </a:r>
            <a:r>
              <a:rPr lang="it-IT" sz="3600" dirty="0" err="1" smtClean="0"/>
              <a:t>made</a:t>
            </a:r>
            <a:r>
              <a:rPr lang="it-IT" sz="3600" dirty="0" smtClean="0"/>
              <a:t> </a:t>
            </a:r>
            <a:r>
              <a:rPr lang="it-IT" sz="3600" dirty="0" err="1" smtClean="0"/>
              <a:t>by</a:t>
            </a:r>
            <a:r>
              <a:rPr lang="it-IT" sz="3600" dirty="0" smtClean="0"/>
              <a:t> </a:t>
            </a:r>
            <a:r>
              <a:rPr lang="tr-TR" sz="3600" dirty="0" smtClean="0"/>
              <a:t>Kökdemir</a:t>
            </a:r>
            <a:r>
              <a:rPr lang="it-IT" sz="3600" dirty="0" smtClean="0"/>
              <a:t> in 2003 and the scale consists of 51 articles and 6 sub-scales after adopted in Turkish.</a:t>
            </a:r>
            <a:endParaRPr lang="de-DE" sz="3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it-IT" dirty="0" err="1" smtClean="0"/>
              <a:t>Method</a:t>
            </a:r>
            <a:r>
              <a:rPr lang="it-IT" dirty="0" smtClean="0"/>
              <a:t>, Data </a:t>
            </a:r>
            <a:r>
              <a:rPr lang="it-IT" dirty="0" err="1" smtClean="0"/>
              <a:t>Collection</a:t>
            </a:r>
            <a:r>
              <a:rPr lang="it-IT" dirty="0" smtClean="0"/>
              <a:t> and </a:t>
            </a:r>
            <a:br>
              <a:rPr lang="it-IT" dirty="0" smtClean="0"/>
            </a:br>
            <a:r>
              <a:rPr lang="it-IT" dirty="0" smtClean="0"/>
              <a:t>Data </a:t>
            </a:r>
            <a:r>
              <a:rPr lang="it-IT" dirty="0" err="1" smtClean="0"/>
              <a:t>Analysis</a:t>
            </a:r>
            <a:endParaRPr lang="de-DE" dirty="0"/>
          </a:p>
        </p:txBody>
      </p:sp>
      <p:sp>
        <p:nvSpPr>
          <p:cNvPr id="3" name="2 İçerik Yer Tutucusu"/>
          <p:cNvSpPr>
            <a:spLocks noGrp="1"/>
          </p:cNvSpPr>
          <p:nvPr>
            <p:ph idx="1"/>
          </p:nvPr>
        </p:nvSpPr>
        <p:spPr/>
        <p:txBody>
          <a:bodyPr>
            <a:normAutofit/>
          </a:bodyPr>
          <a:lstStyle/>
          <a:p>
            <a:pPr algn="just"/>
            <a:r>
              <a:rPr lang="it-IT" sz="3600" dirty="0" smtClean="0"/>
              <a:t>The data </a:t>
            </a:r>
            <a:r>
              <a:rPr lang="it-IT" sz="3600" dirty="0" err="1" smtClean="0"/>
              <a:t>analysis</a:t>
            </a:r>
            <a:r>
              <a:rPr lang="it-IT" sz="3600" dirty="0" smtClean="0"/>
              <a:t> </a:t>
            </a:r>
            <a:r>
              <a:rPr lang="it-IT" sz="3600" dirty="0" err="1" smtClean="0"/>
              <a:t>is</a:t>
            </a:r>
            <a:r>
              <a:rPr lang="it-IT" sz="3600" dirty="0" smtClean="0"/>
              <a:t> </a:t>
            </a:r>
            <a:r>
              <a:rPr lang="it-IT" sz="3600" dirty="0" err="1" smtClean="0"/>
              <a:t>evaluated</a:t>
            </a:r>
            <a:r>
              <a:rPr lang="it-IT" sz="3600" dirty="0" smtClean="0"/>
              <a:t> </a:t>
            </a:r>
            <a:r>
              <a:rPr lang="it-IT" sz="3600" dirty="0" err="1" smtClean="0"/>
              <a:t>with</a:t>
            </a:r>
            <a:r>
              <a:rPr lang="it-IT" sz="3600" dirty="0" smtClean="0"/>
              <a:t> </a:t>
            </a:r>
            <a:r>
              <a:rPr lang="tr-TR" sz="3600" dirty="0" smtClean="0"/>
              <a:t>SPSS 20.0</a:t>
            </a:r>
            <a:r>
              <a:rPr lang="it-IT" sz="3600" dirty="0" smtClean="0"/>
              <a:t> package program in computer environment</a:t>
            </a:r>
            <a:r>
              <a:rPr lang="tr-TR" sz="3600" dirty="0" smtClean="0"/>
              <a:t>.</a:t>
            </a:r>
          </a:p>
          <a:p>
            <a:pPr algn="just"/>
            <a:endParaRPr lang="tr-TR" dirty="0" smtClean="0"/>
          </a:p>
          <a:p>
            <a:endParaRPr lang="de-DE"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İçerik Yer Tutucusu"/>
          <p:cNvGraphicFramePr>
            <a:graphicFrameLocks noGrp="1"/>
          </p:cNvGraphicFramePr>
          <p:nvPr>
            <p:ph idx="1"/>
          </p:nvPr>
        </p:nvGraphicFramePr>
        <p:xfrm>
          <a:off x="467544" y="692696"/>
          <a:ext cx="8173220" cy="4464495"/>
        </p:xfrm>
        <a:graphic>
          <a:graphicData uri="http://schemas.openxmlformats.org/drawingml/2006/table">
            <a:tbl>
              <a:tblPr firstRow="1" bandRow="1">
                <a:tableStyleId>{5C22544A-7EE6-4342-B048-85BDC9FD1C3A}</a:tableStyleId>
              </a:tblPr>
              <a:tblGrid>
                <a:gridCol w="2043305"/>
                <a:gridCol w="2043305"/>
                <a:gridCol w="2043305"/>
                <a:gridCol w="2043305"/>
              </a:tblGrid>
              <a:tr h="297633">
                <a:tc>
                  <a:txBody>
                    <a:bodyPr/>
                    <a:lstStyle/>
                    <a:p>
                      <a:pPr algn="ctr" fontAlgn="b"/>
                      <a:r>
                        <a:rPr lang="tr-TR" sz="1200" b="0" i="0" u="none" strike="noStrike" dirty="0">
                          <a:solidFill>
                            <a:srgbClr val="000000"/>
                          </a:solidFill>
                          <a:latin typeface="Book Antiqua"/>
                        </a:rPr>
                        <a:t> </a:t>
                      </a:r>
                    </a:p>
                  </a:txBody>
                  <a:tcPr marL="9525" marR="9525" marT="9525" marB="0" anchor="b"/>
                </a:tc>
                <a:tc>
                  <a:txBody>
                    <a:bodyPr/>
                    <a:lstStyle/>
                    <a:p>
                      <a:pPr algn="ctr" fontAlgn="t"/>
                      <a:r>
                        <a:rPr lang="tr-TR" sz="1200" b="1" i="0" u="none" strike="noStrike" dirty="0" err="1">
                          <a:solidFill>
                            <a:srgbClr val="000000"/>
                          </a:solidFill>
                          <a:latin typeface="Book Antiqua"/>
                        </a:rPr>
                        <a:t>Gender</a:t>
                      </a:r>
                      <a:endParaRPr lang="tr-TR" sz="1200" b="1" i="0" u="none" strike="noStrike" dirty="0">
                        <a:solidFill>
                          <a:srgbClr val="000000"/>
                        </a:solidFill>
                        <a:latin typeface="Book Antiqua"/>
                      </a:endParaRPr>
                    </a:p>
                  </a:txBody>
                  <a:tcPr marL="9525" marR="9525" marT="9525" marB="0"/>
                </a:tc>
                <a:tc>
                  <a:txBody>
                    <a:bodyPr/>
                    <a:lstStyle/>
                    <a:p>
                      <a:pPr algn="ctr" fontAlgn="t"/>
                      <a:r>
                        <a:rPr lang="tr-TR" sz="1200" b="1" i="0" u="none" strike="noStrike" dirty="0">
                          <a:solidFill>
                            <a:srgbClr val="000000"/>
                          </a:solidFill>
                          <a:latin typeface="Book Antiqua"/>
                        </a:rPr>
                        <a:t>N</a:t>
                      </a:r>
                    </a:p>
                  </a:txBody>
                  <a:tcPr marL="9525" marR="9525" marT="9525" marB="0"/>
                </a:tc>
                <a:tc>
                  <a:txBody>
                    <a:bodyPr/>
                    <a:lstStyle/>
                    <a:p>
                      <a:pPr algn="ctr" fontAlgn="t"/>
                      <a:r>
                        <a:rPr lang="tr-TR" sz="1200" b="1" i="0" u="none" strike="noStrike">
                          <a:solidFill>
                            <a:srgbClr val="000000"/>
                          </a:solidFill>
                          <a:latin typeface="Book Antiqua"/>
                        </a:rPr>
                        <a:t>mean</a:t>
                      </a:r>
                    </a:p>
                  </a:txBody>
                  <a:tcPr marL="9525" marR="9525" marT="9525" marB="0"/>
                </a:tc>
              </a:tr>
              <a:tr h="297633">
                <a:tc rowSpan="2">
                  <a:txBody>
                    <a:bodyPr/>
                    <a:lstStyle/>
                    <a:p>
                      <a:pPr algn="ctr" fontAlgn="b"/>
                      <a:r>
                        <a:rPr lang="en-US" sz="1600" b="0" i="0" u="none" strike="noStrike" dirty="0">
                          <a:solidFill>
                            <a:srgbClr val="000000"/>
                          </a:solidFill>
                          <a:latin typeface="Book Antiqua"/>
                        </a:rPr>
                        <a:t>looking for the truth</a:t>
                      </a:r>
                    </a:p>
                  </a:txBody>
                  <a:tcPr marL="9525" marR="9525" marT="9525" marB="0" anchor="b"/>
                </a:tc>
                <a:tc>
                  <a:txBody>
                    <a:bodyPr/>
                    <a:lstStyle/>
                    <a:p>
                      <a:pPr algn="ctr" fontAlgn="b"/>
                      <a:r>
                        <a:rPr lang="tr-TR" sz="1600" b="0" i="0" u="none" strike="noStrike" dirty="0" err="1">
                          <a:solidFill>
                            <a:srgbClr val="000000"/>
                          </a:solidFill>
                          <a:latin typeface="Book Antiqua"/>
                        </a:rPr>
                        <a:t>Female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200" b="0" i="0" u="none" strike="noStrike" dirty="0">
                          <a:solidFill>
                            <a:srgbClr val="000000"/>
                          </a:solidFill>
                          <a:latin typeface="Book Antiqua"/>
                        </a:rPr>
                        <a:t>40</a:t>
                      </a:r>
                    </a:p>
                  </a:txBody>
                  <a:tcPr marL="9525" marR="9525" marT="9525" marB="0" anchor="b"/>
                </a:tc>
                <a:tc>
                  <a:txBody>
                    <a:bodyPr/>
                    <a:lstStyle/>
                    <a:p>
                      <a:pPr algn="ctr" fontAlgn="b"/>
                      <a:r>
                        <a:rPr lang="tr-TR" sz="1600" b="0" i="0" u="none" strike="noStrike" dirty="0">
                          <a:solidFill>
                            <a:srgbClr val="000000"/>
                          </a:solidFill>
                          <a:latin typeface="Book Antiqua"/>
                        </a:rPr>
                        <a:t>37,8929</a:t>
                      </a:r>
                    </a:p>
                  </a:txBody>
                  <a:tcPr marL="9525" marR="9525" marT="9525" marB="0" anchor="b"/>
                </a:tc>
              </a:tr>
              <a:tr h="297633">
                <a:tc vMerge="1">
                  <a:txBody>
                    <a:bodyPr/>
                    <a:lstStyle/>
                    <a:p>
                      <a:endParaRPr lang="tr-TR"/>
                    </a:p>
                  </a:txBody>
                  <a:tcPr/>
                </a:tc>
                <a:tc>
                  <a:txBody>
                    <a:bodyPr/>
                    <a:lstStyle/>
                    <a:p>
                      <a:pPr algn="ctr" fontAlgn="b"/>
                      <a:r>
                        <a:rPr lang="tr-TR" sz="1600" b="0" i="0" u="none" strike="noStrike" dirty="0" err="1">
                          <a:solidFill>
                            <a:srgbClr val="000000"/>
                          </a:solidFill>
                          <a:latin typeface="Book Antiqua"/>
                        </a:rPr>
                        <a:t>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600" b="0" i="0" u="none" strike="noStrike" dirty="0">
                          <a:solidFill>
                            <a:srgbClr val="000000"/>
                          </a:solidFill>
                          <a:latin typeface="Book Antiqua"/>
                        </a:rPr>
                        <a:t>50</a:t>
                      </a:r>
                    </a:p>
                  </a:txBody>
                  <a:tcPr marL="9525" marR="9525" marT="9525" marB="0" anchor="b"/>
                </a:tc>
                <a:tc>
                  <a:txBody>
                    <a:bodyPr/>
                    <a:lstStyle/>
                    <a:p>
                      <a:pPr algn="ctr" fontAlgn="b"/>
                      <a:r>
                        <a:rPr lang="tr-TR" sz="1600" b="0" i="0" u="none" strike="noStrike" dirty="0">
                          <a:solidFill>
                            <a:srgbClr val="000000"/>
                          </a:solidFill>
                          <a:latin typeface="Book Antiqua"/>
                        </a:rPr>
                        <a:t>34,2571</a:t>
                      </a:r>
                    </a:p>
                  </a:txBody>
                  <a:tcPr marL="9525" marR="9525" marT="9525" marB="0" anchor="b"/>
                </a:tc>
              </a:tr>
              <a:tr h="297633">
                <a:tc rowSpan="2">
                  <a:txBody>
                    <a:bodyPr/>
                    <a:lstStyle/>
                    <a:p>
                      <a:pPr algn="ctr" fontAlgn="b"/>
                      <a:r>
                        <a:rPr lang="en-US" sz="1600" b="0" i="0" u="none" strike="noStrike" dirty="0">
                          <a:solidFill>
                            <a:srgbClr val="000000"/>
                          </a:solidFill>
                          <a:latin typeface="Book Antiqua"/>
                        </a:rPr>
                        <a:t>open mindedness </a:t>
                      </a:r>
                    </a:p>
                  </a:txBody>
                  <a:tcPr marL="9525" marR="9525" marT="9525" marB="0" anchor="b"/>
                </a:tc>
                <a:tc>
                  <a:txBody>
                    <a:bodyPr/>
                    <a:lstStyle/>
                    <a:p>
                      <a:pPr algn="ctr" fontAlgn="b"/>
                      <a:r>
                        <a:rPr lang="tr-TR" sz="1600" b="0" i="0" u="none" strike="noStrike" dirty="0" err="1">
                          <a:solidFill>
                            <a:srgbClr val="000000"/>
                          </a:solidFill>
                          <a:latin typeface="Book Antiqua"/>
                        </a:rPr>
                        <a:t>Female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600" b="0" i="0" u="none" strike="noStrike" dirty="0">
                          <a:solidFill>
                            <a:srgbClr val="000000"/>
                          </a:solidFill>
                          <a:latin typeface="Book Antiqua"/>
                        </a:rPr>
                        <a:t>40</a:t>
                      </a:r>
                    </a:p>
                  </a:txBody>
                  <a:tcPr marL="9525" marR="9525" marT="9525" marB="0" anchor="b"/>
                </a:tc>
                <a:tc>
                  <a:txBody>
                    <a:bodyPr/>
                    <a:lstStyle/>
                    <a:p>
                      <a:pPr algn="ctr" fontAlgn="b"/>
                      <a:r>
                        <a:rPr lang="tr-TR" sz="1600" b="0" i="0" u="none" strike="noStrike" dirty="0">
                          <a:solidFill>
                            <a:srgbClr val="000000"/>
                          </a:solidFill>
                          <a:latin typeface="Book Antiqua"/>
                        </a:rPr>
                        <a:t>46,1042</a:t>
                      </a:r>
                    </a:p>
                  </a:txBody>
                  <a:tcPr marL="9525" marR="9525" marT="9525" marB="0" anchor="b"/>
                </a:tc>
              </a:tr>
              <a:tr h="297633">
                <a:tc vMerge="1">
                  <a:txBody>
                    <a:bodyPr/>
                    <a:lstStyle/>
                    <a:p>
                      <a:endParaRPr lang="tr-TR"/>
                    </a:p>
                  </a:txBody>
                  <a:tcPr/>
                </a:tc>
                <a:tc>
                  <a:txBody>
                    <a:bodyPr/>
                    <a:lstStyle/>
                    <a:p>
                      <a:pPr algn="ctr" fontAlgn="b"/>
                      <a:r>
                        <a:rPr lang="tr-TR" sz="1600" b="0" i="0" u="none" strike="noStrike" dirty="0" err="1">
                          <a:solidFill>
                            <a:srgbClr val="000000"/>
                          </a:solidFill>
                          <a:latin typeface="Book Antiqua"/>
                        </a:rPr>
                        <a:t>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600" b="0" i="0" u="none" strike="noStrike" dirty="0">
                          <a:solidFill>
                            <a:srgbClr val="000000"/>
                          </a:solidFill>
                          <a:latin typeface="Book Antiqua"/>
                        </a:rPr>
                        <a:t>45</a:t>
                      </a:r>
                    </a:p>
                  </a:txBody>
                  <a:tcPr marL="9525" marR="9525" marT="9525" marB="0" anchor="b"/>
                </a:tc>
                <a:tc>
                  <a:txBody>
                    <a:bodyPr/>
                    <a:lstStyle/>
                    <a:p>
                      <a:pPr algn="ctr" fontAlgn="b"/>
                      <a:r>
                        <a:rPr lang="tr-TR" sz="1600" b="0" i="0" u="none" strike="noStrike" dirty="0">
                          <a:solidFill>
                            <a:srgbClr val="000000"/>
                          </a:solidFill>
                          <a:latin typeface="Book Antiqua"/>
                        </a:rPr>
                        <a:t>45,1296</a:t>
                      </a:r>
                    </a:p>
                  </a:txBody>
                  <a:tcPr marL="9525" marR="9525" marT="9525" marB="0" anchor="b"/>
                </a:tc>
              </a:tr>
              <a:tr h="297633">
                <a:tc rowSpan="2">
                  <a:txBody>
                    <a:bodyPr/>
                    <a:lstStyle/>
                    <a:p>
                      <a:pPr algn="ctr" fontAlgn="b"/>
                      <a:r>
                        <a:rPr lang="en-US" sz="1600" b="0" i="0" u="none" strike="noStrike">
                          <a:solidFill>
                            <a:srgbClr val="000000"/>
                          </a:solidFill>
                          <a:latin typeface="Book Antiqua"/>
                        </a:rPr>
                        <a:t>Analyticaln.</a:t>
                      </a:r>
                    </a:p>
                  </a:txBody>
                  <a:tcPr marL="9525" marR="9525" marT="9525" marB="0" anchor="b"/>
                </a:tc>
                <a:tc>
                  <a:txBody>
                    <a:bodyPr/>
                    <a:lstStyle/>
                    <a:p>
                      <a:pPr algn="ctr" fontAlgn="b"/>
                      <a:r>
                        <a:rPr lang="tr-TR" sz="1600" b="0" i="0" u="none" strike="noStrike" dirty="0" err="1">
                          <a:solidFill>
                            <a:srgbClr val="000000"/>
                          </a:solidFill>
                          <a:latin typeface="Book Antiqua"/>
                        </a:rPr>
                        <a:t>Female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600" b="0" i="0" u="none" strike="noStrike">
                          <a:solidFill>
                            <a:srgbClr val="000000"/>
                          </a:solidFill>
                          <a:latin typeface="Book Antiqua"/>
                        </a:rPr>
                        <a:t>41</a:t>
                      </a:r>
                    </a:p>
                  </a:txBody>
                  <a:tcPr marL="9525" marR="9525" marT="9525" marB="0" anchor="b"/>
                </a:tc>
                <a:tc>
                  <a:txBody>
                    <a:bodyPr/>
                    <a:lstStyle/>
                    <a:p>
                      <a:pPr algn="ctr" fontAlgn="b"/>
                      <a:r>
                        <a:rPr lang="tr-TR" sz="1600" b="0" i="0" u="none" strike="noStrike" dirty="0">
                          <a:solidFill>
                            <a:srgbClr val="000000"/>
                          </a:solidFill>
                          <a:latin typeface="Book Antiqua"/>
                        </a:rPr>
                        <a:t>50,643</a:t>
                      </a:r>
                    </a:p>
                  </a:txBody>
                  <a:tcPr marL="9525" marR="9525" marT="9525" marB="0" anchor="b"/>
                </a:tc>
              </a:tr>
              <a:tr h="297633">
                <a:tc vMerge="1">
                  <a:txBody>
                    <a:bodyPr/>
                    <a:lstStyle/>
                    <a:p>
                      <a:endParaRPr lang="tr-TR"/>
                    </a:p>
                  </a:txBody>
                  <a:tcPr/>
                </a:tc>
                <a:tc>
                  <a:txBody>
                    <a:bodyPr/>
                    <a:lstStyle/>
                    <a:p>
                      <a:pPr algn="ctr" fontAlgn="b"/>
                      <a:r>
                        <a:rPr lang="tr-TR" sz="1600" b="0" i="0" u="none" strike="noStrike" dirty="0" err="1">
                          <a:solidFill>
                            <a:srgbClr val="000000"/>
                          </a:solidFill>
                          <a:latin typeface="Book Antiqua"/>
                        </a:rPr>
                        <a:t>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600" b="0" i="0" u="none" strike="noStrike">
                          <a:solidFill>
                            <a:srgbClr val="000000"/>
                          </a:solidFill>
                          <a:latin typeface="Book Antiqua"/>
                        </a:rPr>
                        <a:t>49</a:t>
                      </a:r>
                    </a:p>
                  </a:txBody>
                  <a:tcPr marL="9525" marR="9525" marT="9525" marB="0" anchor="b"/>
                </a:tc>
                <a:tc>
                  <a:txBody>
                    <a:bodyPr/>
                    <a:lstStyle/>
                    <a:p>
                      <a:pPr algn="ctr" fontAlgn="b"/>
                      <a:r>
                        <a:rPr lang="tr-TR" sz="1600" b="0" i="0" u="none" strike="noStrike" dirty="0">
                          <a:solidFill>
                            <a:srgbClr val="000000"/>
                          </a:solidFill>
                          <a:latin typeface="Book Antiqua"/>
                        </a:rPr>
                        <a:t>49,7403</a:t>
                      </a:r>
                    </a:p>
                  </a:txBody>
                  <a:tcPr marL="9525" marR="9525" marT="9525" marB="0" anchor="b"/>
                </a:tc>
              </a:tr>
              <a:tr h="297633">
                <a:tc rowSpan="2">
                  <a:txBody>
                    <a:bodyPr/>
                    <a:lstStyle/>
                    <a:p>
                      <a:pPr algn="ctr" fontAlgn="b"/>
                      <a:r>
                        <a:rPr lang="en-US" sz="1600" b="0" i="0" u="none" strike="noStrike">
                          <a:solidFill>
                            <a:srgbClr val="000000"/>
                          </a:solidFill>
                          <a:latin typeface="Book Antiqua"/>
                        </a:rPr>
                        <a:t>systematicity</a:t>
                      </a:r>
                    </a:p>
                  </a:txBody>
                  <a:tcPr marL="9525" marR="9525" marT="9525" marB="0" anchor="b"/>
                </a:tc>
                <a:tc>
                  <a:txBody>
                    <a:bodyPr/>
                    <a:lstStyle/>
                    <a:p>
                      <a:pPr algn="ctr" fontAlgn="b"/>
                      <a:r>
                        <a:rPr lang="tr-TR" sz="1600" b="0" i="0" u="none" strike="noStrike" dirty="0" err="1">
                          <a:solidFill>
                            <a:srgbClr val="000000"/>
                          </a:solidFill>
                          <a:latin typeface="Book Antiqua"/>
                        </a:rPr>
                        <a:t>Female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600" b="0" i="0" u="none" strike="noStrike">
                          <a:solidFill>
                            <a:srgbClr val="000000"/>
                          </a:solidFill>
                          <a:latin typeface="Book Antiqua"/>
                        </a:rPr>
                        <a:t>39</a:t>
                      </a:r>
                    </a:p>
                  </a:txBody>
                  <a:tcPr marL="9525" marR="9525" marT="9525" marB="0" anchor="b"/>
                </a:tc>
                <a:tc>
                  <a:txBody>
                    <a:bodyPr/>
                    <a:lstStyle/>
                    <a:p>
                      <a:pPr algn="ctr" fontAlgn="b"/>
                      <a:r>
                        <a:rPr lang="tr-TR" sz="1600" b="0" i="0" u="none" strike="noStrike" dirty="0">
                          <a:solidFill>
                            <a:srgbClr val="000000"/>
                          </a:solidFill>
                          <a:latin typeface="Book Antiqua"/>
                        </a:rPr>
                        <a:t>42,2222</a:t>
                      </a:r>
                    </a:p>
                  </a:txBody>
                  <a:tcPr marL="9525" marR="9525" marT="9525" marB="0" anchor="b"/>
                </a:tc>
              </a:tr>
              <a:tr h="297633">
                <a:tc vMerge="1">
                  <a:txBody>
                    <a:bodyPr/>
                    <a:lstStyle/>
                    <a:p>
                      <a:endParaRPr lang="tr-TR"/>
                    </a:p>
                  </a:txBody>
                  <a:tcPr/>
                </a:tc>
                <a:tc>
                  <a:txBody>
                    <a:bodyPr/>
                    <a:lstStyle/>
                    <a:p>
                      <a:pPr algn="ctr" fontAlgn="b"/>
                      <a:r>
                        <a:rPr lang="tr-TR" sz="1600" b="0" i="0" u="none" strike="noStrike" dirty="0" err="1">
                          <a:solidFill>
                            <a:srgbClr val="000000"/>
                          </a:solidFill>
                          <a:latin typeface="Book Antiqua"/>
                        </a:rPr>
                        <a:t>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600" b="0" i="0" u="none" strike="noStrike">
                          <a:solidFill>
                            <a:srgbClr val="000000"/>
                          </a:solidFill>
                          <a:latin typeface="Book Antiqua"/>
                        </a:rPr>
                        <a:t>50</a:t>
                      </a:r>
                    </a:p>
                  </a:txBody>
                  <a:tcPr marL="9525" marR="9525" marT="9525" marB="0" anchor="b"/>
                </a:tc>
                <a:tc>
                  <a:txBody>
                    <a:bodyPr/>
                    <a:lstStyle/>
                    <a:p>
                      <a:pPr algn="ctr" fontAlgn="b"/>
                      <a:r>
                        <a:rPr lang="tr-TR" sz="1600" b="0" i="0" u="none" strike="noStrike" dirty="0">
                          <a:solidFill>
                            <a:srgbClr val="000000"/>
                          </a:solidFill>
                          <a:latin typeface="Book Antiqua"/>
                        </a:rPr>
                        <a:t>46,3667</a:t>
                      </a:r>
                    </a:p>
                  </a:txBody>
                  <a:tcPr marL="9525" marR="9525" marT="9525" marB="0" anchor="b"/>
                </a:tc>
              </a:tr>
              <a:tr h="297633">
                <a:tc rowSpan="2">
                  <a:txBody>
                    <a:bodyPr/>
                    <a:lstStyle/>
                    <a:p>
                      <a:pPr algn="ctr" fontAlgn="b"/>
                      <a:r>
                        <a:rPr lang="en-US" sz="1600" b="0" i="0" u="none" strike="noStrike">
                          <a:solidFill>
                            <a:srgbClr val="000000"/>
                          </a:solidFill>
                          <a:latin typeface="Book Antiqua"/>
                        </a:rPr>
                        <a:t>self-confidence</a:t>
                      </a:r>
                    </a:p>
                  </a:txBody>
                  <a:tcPr marL="9525" marR="9525" marT="9525" marB="0" anchor="b"/>
                </a:tc>
                <a:tc>
                  <a:txBody>
                    <a:bodyPr/>
                    <a:lstStyle/>
                    <a:p>
                      <a:pPr algn="ctr" fontAlgn="b"/>
                      <a:r>
                        <a:rPr lang="tr-TR" sz="1600" b="0" i="0" u="none" strike="noStrike" dirty="0" err="1">
                          <a:solidFill>
                            <a:srgbClr val="000000"/>
                          </a:solidFill>
                          <a:latin typeface="Book Antiqua"/>
                        </a:rPr>
                        <a:t>Female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600" b="0" i="0" u="none" strike="noStrike">
                          <a:solidFill>
                            <a:srgbClr val="000000"/>
                          </a:solidFill>
                          <a:latin typeface="Book Antiqua"/>
                        </a:rPr>
                        <a:t>41</a:t>
                      </a:r>
                    </a:p>
                  </a:txBody>
                  <a:tcPr marL="9525" marR="9525" marT="9525" marB="0" anchor="b"/>
                </a:tc>
                <a:tc>
                  <a:txBody>
                    <a:bodyPr/>
                    <a:lstStyle/>
                    <a:p>
                      <a:pPr algn="ctr" fontAlgn="b"/>
                      <a:r>
                        <a:rPr lang="tr-TR" sz="1600" b="0" i="0" u="none" strike="noStrike" dirty="0">
                          <a:solidFill>
                            <a:srgbClr val="000000"/>
                          </a:solidFill>
                          <a:latin typeface="Book Antiqua"/>
                        </a:rPr>
                        <a:t>39,7561</a:t>
                      </a:r>
                    </a:p>
                  </a:txBody>
                  <a:tcPr marL="9525" marR="9525" marT="9525" marB="0" anchor="b"/>
                </a:tc>
              </a:tr>
              <a:tr h="297633">
                <a:tc vMerge="1">
                  <a:txBody>
                    <a:bodyPr/>
                    <a:lstStyle/>
                    <a:p>
                      <a:endParaRPr lang="tr-TR"/>
                    </a:p>
                  </a:txBody>
                  <a:tcPr/>
                </a:tc>
                <a:tc>
                  <a:txBody>
                    <a:bodyPr/>
                    <a:lstStyle/>
                    <a:p>
                      <a:pPr algn="ctr" fontAlgn="b"/>
                      <a:r>
                        <a:rPr lang="tr-TR" sz="1600" b="0" i="0" u="none" strike="noStrike" dirty="0" err="1">
                          <a:solidFill>
                            <a:srgbClr val="000000"/>
                          </a:solidFill>
                          <a:latin typeface="Book Antiqua"/>
                        </a:rPr>
                        <a:t>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600" b="0" i="0" u="none" strike="noStrike">
                          <a:solidFill>
                            <a:srgbClr val="000000"/>
                          </a:solidFill>
                          <a:latin typeface="Book Antiqua"/>
                        </a:rPr>
                        <a:t>50</a:t>
                      </a:r>
                    </a:p>
                  </a:txBody>
                  <a:tcPr marL="9525" marR="9525" marT="9525" marB="0" anchor="b"/>
                </a:tc>
                <a:tc>
                  <a:txBody>
                    <a:bodyPr/>
                    <a:lstStyle/>
                    <a:p>
                      <a:pPr algn="ctr" fontAlgn="b"/>
                      <a:r>
                        <a:rPr lang="tr-TR" sz="1600" b="0" i="0" u="none" strike="noStrike" dirty="0">
                          <a:solidFill>
                            <a:srgbClr val="000000"/>
                          </a:solidFill>
                          <a:latin typeface="Book Antiqua"/>
                        </a:rPr>
                        <a:t>38,4857</a:t>
                      </a:r>
                    </a:p>
                  </a:txBody>
                  <a:tcPr marL="9525" marR="9525" marT="9525" marB="0" anchor="b"/>
                </a:tc>
              </a:tr>
              <a:tr h="297633">
                <a:tc rowSpan="2">
                  <a:txBody>
                    <a:bodyPr/>
                    <a:lstStyle/>
                    <a:p>
                      <a:pPr algn="ctr" fontAlgn="b"/>
                      <a:r>
                        <a:rPr lang="en-US" sz="1600" b="0" i="0" u="none" strike="noStrike">
                          <a:solidFill>
                            <a:srgbClr val="000000"/>
                          </a:solidFill>
                          <a:latin typeface="Book Antiqua"/>
                        </a:rPr>
                        <a:t>curiousness</a:t>
                      </a:r>
                    </a:p>
                  </a:txBody>
                  <a:tcPr marL="9525" marR="9525" marT="9525" marB="0" anchor="b"/>
                </a:tc>
                <a:tc>
                  <a:txBody>
                    <a:bodyPr/>
                    <a:lstStyle/>
                    <a:p>
                      <a:pPr algn="ctr" fontAlgn="b"/>
                      <a:r>
                        <a:rPr lang="tr-TR" sz="1600" b="0" i="0" u="none" strike="noStrike" dirty="0" err="1">
                          <a:solidFill>
                            <a:srgbClr val="000000"/>
                          </a:solidFill>
                          <a:latin typeface="Book Antiqua"/>
                        </a:rPr>
                        <a:t>Female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600" b="0" i="0" u="none" strike="noStrike">
                          <a:solidFill>
                            <a:srgbClr val="000000"/>
                          </a:solidFill>
                          <a:latin typeface="Book Antiqua"/>
                        </a:rPr>
                        <a:t>39</a:t>
                      </a:r>
                    </a:p>
                  </a:txBody>
                  <a:tcPr marL="9525" marR="9525" marT="9525" marB="0" anchor="b"/>
                </a:tc>
                <a:tc>
                  <a:txBody>
                    <a:bodyPr/>
                    <a:lstStyle/>
                    <a:p>
                      <a:pPr algn="ctr" fontAlgn="b"/>
                      <a:r>
                        <a:rPr lang="tr-TR" sz="1600" b="0" i="0" u="none" strike="noStrike" dirty="0">
                          <a:solidFill>
                            <a:srgbClr val="000000"/>
                          </a:solidFill>
                          <a:latin typeface="Book Antiqua"/>
                        </a:rPr>
                        <a:t>43,4295</a:t>
                      </a:r>
                    </a:p>
                  </a:txBody>
                  <a:tcPr marL="9525" marR="9525" marT="9525" marB="0" anchor="b"/>
                </a:tc>
              </a:tr>
              <a:tr h="297633">
                <a:tc vMerge="1">
                  <a:txBody>
                    <a:bodyPr/>
                    <a:lstStyle/>
                    <a:p>
                      <a:endParaRPr lang="tr-TR"/>
                    </a:p>
                  </a:txBody>
                  <a:tcPr/>
                </a:tc>
                <a:tc>
                  <a:txBody>
                    <a:bodyPr/>
                    <a:lstStyle/>
                    <a:p>
                      <a:pPr algn="ctr" fontAlgn="b"/>
                      <a:r>
                        <a:rPr lang="tr-TR" sz="1600" b="0" i="0" u="none" strike="noStrike" dirty="0" err="1">
                          <a:solidFill>
                            <a:srgbClr val="000000"/>
                          </a:solidFill>
                          <a:latin typeface="Book Antiqua"/>
                        </a:rPr>
                        <a:t>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600" b="0" i="0" u="none" strike="noStrike">
                          <a:solidFill>
                            <a:srgbClr val="000000"/>
                          </a:solidFill>
                          <a:latin typeface="Book Antiqua"/>
                        </a:rPr>
                        <a:t>52</a:t>
                      </a:r>
                    </a:p>
                  </a:txBody>
                  <a:tcPr marL="9525" marR="9525" marT="9525" marB="0" anchor="b"/>
                </a:tc>
                <a:tc>
                  <a:txBody>
                    <a:bodyPr/>
                    <a:lstStyle/>
                    <a:p>
                      <a:pPr algn="ctr" fontAlgn="b"/>
                      <a:r>
                        <a:rPr lang="tr-TR" sz="1600" b="0" i="0" u="none" strike="noStrike" dirty="0">
                          <a:solidFill>
                            <a:srgbClr val="000000"/>
                          </a:solidFill>
                          <a:latin typeface="Book Antiqua"/>
                        </a:rPr>
                        <a:t>43,2212</a:t>
                      </a:r>
                    </a:p>
                  </a:txBody>
                  <a:tcPr marL="9525" marR="9525" marT="9525" marB="0" anchor="b"/>
                </a:tc>
              </a:tr>
              <a:tr h="297633">
                <a:tc rowSpan="2">
                  <a:txBody>
                    <a:bodyPr/>
                    <a:lstStyle/>
                    <a:p>
                      <a:pPr algn="ctr" fontAlgn="b"/>
                      <a:r>
                        <a:rPr lang="tr-TR" sz="1600" b="0" i="0" u="none" strike="noStrike">
                          <a:solidFill>
                            <a:srgbClr val="000000"/>
                          </a:solidFill>
                          <a:latin typeface="Book Antiqua"/>
                        </a:rPr>
                        <a:t>Critical sum</a:t>
                      </a:r>
                    </a:p>
                  </a:txBody>
                  <a:tcPr marL="9525" marR="9525" marT="9525" marB="0" anchor="b"/>
                </a:tc>
                <a:tc>
                  <a:txBody>
                    <a:bodyPr/>
                    <a:lstStyle/>
                    <a:p>
                      <a:pPr algn="ctr" fontAlgn="b"/>
                      <a:r>
                        <a:rPr lang="tr-TR" sz="1600" b="0" i="0" u="none" strike="noStrike" dirty="0" err="1">
                          <a:solidFill>
                            <a:srgbClr val="000000"/>
                          </a:solidFill>
                          <a:latin typeface="Book Antiqua"/>
                        </a:rPr>
                        <a:t>Female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600" b="0" i="0" u="none" strike="noStrike">
                          <a:solidFill>
                            <a:srgbClr val="000000"/>
                          </a:solidFill>
                          <a:latin typeface="Book Antiqua"/>
                        </a:rPr>
                        <a:t>41</a:t>
                      </a:r>
                    </a:p>
                  </a:txBody>
                  <a:tcPr marL="9525" marR="9525" marT="9525" marB="0" anchor="b"/>
                </a:tc>
                <a:tc>
                  <a:txBody>
                    <a:bodyPr/>
                    <a:lstStyle/>
                    <a:p>
                      <a:pPr algn="ctr" fontAlgn="b"/>
                      <a:r>
                        <a:rPr lang="tr-TR" sz="1600" b="0" i="0" u="none" strike="noStrike" dirty="0">
                          <a:solidFill>
                            <a:srgbClr val="000000"/>
                          </a:solidFill>
                          <a:latin typeface="Book Antiqua"/>
                        </a:rPr>
                        <a:t>253,821</a:t>
                      </a:r>
                    </a:p>
                  </a:txBody>
                  <a:tcPr marL="9525" marR="9525" marT="9525" marB="0" anchor="b"/>
                </a:tc>
              </a:tr>
              <a:tr h="297633">
                <a:tc vMerge="1">
                  <a:txBody>
                    <a:bodyPr/>
                    <a:lstStyle/>
                    <a:p>
                      <a:endParaRPr lang="tr-TR"/>
                    </a:p>
                  </a:txBody>
                  <a:tcPr/>
                </a:tc>
                <a:tc>
                  <a:txBody>
                    <a:bodyPr/>
                    <a:lstStyle/>
                    <a:p>
                      <a:pPr algn="ctr" fontAlgn="b"/>
                      <a:r>
                        <a:rPr lang="tr-TR" sz="1600" b="0" i="0" u="none" strike="noStrike" dirty="0" err="1">
                          <a:solidFill>
                            <a:srgbClr val="000000"/>
                          </a:solidFill>
                          <a:latin typeface="Book Antiqua"/>
                        </a:rPr>
                        <a:t>Male</a:t>
                      </a:r>
                      <a:endParaRPr lang="tr-TR" sz="1600" b="0" i="0" u="none" strike="noStrike" dirty="0">
                        <a:solidFill>
                          <a:srgbClr val="000000"/>
                        </a:solidFill>
                        <a:latin typeface="Book Antiqua"/>
                      </a:endParaRPr>
                    </a:p>
                  </a:txBody>
                  <a:tcPr marL="9525" marR="9525" marT="9525" marB="0" anchor="b"/>
                </a:tc>
                <a:tc>
                  <a:txBody>
                    <a:bodyPr/>
                    <a:lstStyle/>
                    <a:p>
                      <a:pPr algn="ctr" fontAlgn="b"/>
                      <a:r>
                        <a:rPr lang="tr-TR" sz="1600" b="0" i="0" u="none" strike="noStrike" dirty="0">
                          <a:solidFill>
                            <a:srgbClr val="000000"/>
                          </a:solidFill>
                          <a:latin typeface="Book Antiqua"/>
                        </a:rPr>
                        <a:t>53</a:t>
                      </a:r>
                    </a:p>
                  </a:txBody>
                  <a:tcPr marL="9525" marR="9525" marT="9525" marB="0" anchor="b"/>
                </a:tc>
                <a:tc>
                  <a:txBody>
                    <a:bodyPr/>
                    <a:lstStyle/>
                    <a:p>
                      <a:pPr algn="ctr" fontAlgn="b"/>
                      <a:r>
                        <a:rPr lang="tr-TR" sz="1600" b="0" i="0" u="none" strike="noStrike" dirty="0">
                          <a:solidFill>
                            <a:srgbClr val="000000"/>
                          </a:solidFill>
                          <a:latin typeface="Book Antiqua"/>
                        </a:rPr>
                        <a:t>239,077</a:t>
                      </a:r>
                    </a:p>
                  </a:txBody>
                  <a:tcPr marL="9525" marR="9525" marT="9525" marB="0" anchor="b"/>
                </a:tc>
              </a:tr>
            </a:tbl>
          </a:graphicData>
        </a:graphic>
      </p:graphicFrame>
      <p:sp>
        <p:nvSpPr>
          <p:cNvPr id="3" name="2 Metin kutusu"/>
          <p:cNvSpPr txBox="1"/>
          <p:nvPr/>
        </p:nvSpPr>
        <p:spPr>
          <a:xfrm>
            <a:off x="2411760" y="5445224"/>
            <a:ext cx="4320480" cy="1077218"/>
          </a:xfrm>
          <a:prstGeom prst="rect">
            <a:avLst/>
          </a:prstGeom>
          <a:noFill/>
        </p:spPr>
        <p:txBody>
          <a:bodyPr wrap="square" rtlCol="0">
            <a:spAutoFit/>
          </a:bodyPr>
          <a:lstStyle/>
          <a:p>
            <a:pPr algn="ctr"/>
            <a:r>
              <a:rPr lang="tr-TR" sz="3200" b="1" dirty="0" err="1" smtClean="0">
                <a:solidFill>
                  <a:srgbClr val="FFC000"/>
                </a:solidFill>
                <a:effectLst>
                  <a:outerShdw blurRad="38100" dist="38100" dir="2700000" algn="tl">
                    <a:srgbClr val="000000">
                      <a:alpha val="43137"/>
                    </a:srgbClr>
                  </a:outerShdw>
                </a:effectLst>
              </a:rPr>
              <a:t>Table</a:t>
            </a:r>
            <a:r>
              <a:rPr lang="tr-TR" sz="3200" b="1" dirty="0" smtClean="0">
                <a:solidFill>
                  <a:srgbClr val="FFC000"/>
                </a:solidFill>
                <a:effectLst>
                  <a:outerShdw blurRad="38100" dist="38100" dir="2700000" algn="tl">
                    <a:srgbClr val="000000">
                      <a:alpha val="43137"/>
                    </a:srgbClr>
                  </a:outerShdw>
                </a:effectLst>
              </a:rPr>
              <a:t> 1: </a:t>
            </a:r>
            <a:r>
              <a:rPr lang="tr-TR" sz="3200" b="1" dirty="0" err="1" smtClean="0">
                <a:solidFill>
                  <a:srgbClr val="FFC000"/>
                </a:solidFill>
                <a:effectLst>
                  <a:outerShdw blurRad="38100" dist="38100" dir="2700000" algn="tl">
                    <a:srgbClr val="000000">
                      <a:alpha val="43137"/>
                    </a:srgbClr>
                  </a:outerShdw>
                </a:effectLst>
              </a:rPr>
              <a:t>Gender</a:t>
            </a:r>
            <a:r>
              <a:rPr lang="tr-TR" sz="3200" b="1" dirty="0" smtClean="0">
                <a:solidFill>
                  <a:srgbClr val="FFC000"/>
                </a:solidFill>
                <a:effectLst>
                  <a:outerShdw blurRad="38100" dist="38100" dir="2700000" algn="tl">
                    <a:srgbClr val="000000">
                      <a:alpha val="43137"/>
                    </a:srgbClr>
                  </a:outerShdw>
                </a:effectLst>
              </a:rPr>
              <a:t> </a:t>
            </a:r>
            <a:r>
              <a:rPr lang="tr-TR" sz="3200" b="1" dirty="0" err="1" smtClean="0">
                <a:solidFill>
                  <a:srgbClr val="FFC000"/>
                </a:solidFill>
                <a:effectLst>
                  <a:outerShdw blurRad="38100" dist="38100" dir="2700000" algn="tl">
                    <a:srgbClr val="000000">
                      <a:alpha val="43137"/>
                    </a:srgbClr>
                  </a:outerShdw>
                </a:effectLst>
              </a:rPr>
              <a:t>Variable</a:t>
            </a:r>
            <a:endParaRPr lang="tr-TR" sz="3200" b="1" dirty="0">
              <a:solidFill>
                <a:srgbClr val="FFC00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852936"/>
            <a:ext cx="8183880" cy="877848"/>
          </a:xfrm>
        </p:spPr>
        <p:txBody>
          <a:bodyPr>
            <a:noAutofit/>
          </a:bodyPr>
          <a:lstStyle/>
          <a:p>
            <a:pPr algn="ctr"/>
            <a:r>
              <a:rPr lang="tr-TR" sz="2500" dirty="0" err="1" smtClean="0"/>
              <a:t>Critical</a:t>
            </a:r>
            <a:r>
              <a:rPr lang="tr-TR" sz="2500" dirty="0" smtClean="0"/>
              <a:t> </a:t>
            </a:r>
            <a:r>
              <a:rPr lang="tr-TR" sz="2500" dirty="0" err="1" smtClean="0"/>
              <a:t>Thinking</a:t>
            </a:r>
            <a:r>
              <a:rPr lang="tr-TR" sz="2500" dirty="0" smtClean="0"/>
              <a:t> </a:t>
            </a:r>
            <a:r>
              <a:rPr lang="tr-TR" sz="2500" dirty="0" err="1" smtClean="0"/>
              <a:t>Inclination</a:t>
            </a:r>
            <a:r>
              <a:rPr lang="tr-TR" sz="2500" dirty="0" smtClean="0"/>
              <a:t> </a:t>
            </a:r>
            <a:br>
              <a:rPr lang="tr-TR" sz="2500" dirty="0" smtClean="0"/>
            </a:br>
            <a:r>
              <a:rPr lang="tr-TR" sz="2500" dirty="0" err="1" smtClean="0"/>
              <a:t>According</a:t>
            </a:r>
            <a:r>
              <a:rPr lang="tr-TR" sz="2500" dirty="0" smtClean="0"/>
              <a:t> </a:t>
            </a:r>
            <a:r>
              <a:rPr lang="tr-TR" sz="2500" dirty="0" err="1" smtClean="0"/>
              <a:t>to</a:t>
            </a:r>
            <a:r>
              <a:rPr lang="tr-TR" sz="2500" dirty="0" smtClean="0"/>
              <a:t> </a:t>
            </a:r>
            <a:r>
              <a:rPr lang="tr-TR" sz="2500" dirty="0" err="1" smtClean="0"/>
              <a:t>the</a:t>
            </a:r>
            <a:r>
              <a:rPr lang="tr-TR" sz="2500" dirty="0" smtClean="0"/>
              <a:t> </a:t>
            </a:r>
            <a:r>
              <a:rPr lang="tr-TR" sz="2500" dirty="0" err="1" smtClean="0"/>
              <a:t>Variable</a:t>
            </a:r>
            <a:r>
              <a:rPr lang="tr-TR" sz="2500" dirty="0" smtClean="0"/>
              <a:t> of </a:t>
            </a:r>
            <a:r>
              <a:rPr lang="tr-TR" sz="2500" dirty="0" err="1" smtClean="0"/>
              <a:t>High</a:t>
            </a:r>
            <a:r>
              <a:rPr lang="tr-TR" sz="2500" dirty="0" smtClean="0"/>
              <a:t> </a:t>
            </a:r>
            <a:r>
              <a:rPr lang="tr-TR" sz="2500" dirty="0" err="1" smtClean="0"/>
              <a:t>School</a:t>
            </a:r>
            <a:r>
              <a:rPr lang="tr-TR" sz="2500" dirty="0" smtClean="0"/>
              <a:t> </a:t>
            </a:r>
            <a:r>
              <a:rPr lang="tr-TR" sz="2500" dirty="0" err="1" smtClean="0"/>
              <a:t>Type</a:t>
            </a:r>
            <a:r>
              <a:rPr lang="tr-TR" sz="2500" dirty="0" smtClean="0"/>
              <a:t> </a:t>
            </a:r>
            <a:r>
              <a:rPr lang="tr-TR" sz="2500" dirty="0" err="1" smtClean="0"/>
              <a:t>being</a:t>
            </a:r>
            <a:r>
              <a:rPr lang="tr-TR" sz="2500" dirty="0" smtClean="0"/>
              <a:t> </a:t>
            </a:r>
            <a:r>
              <a:rPr lang="tr-TR" sz="2500" dirty="0" err="1" smtClean="0"/>
              <a:t>Graduated</a:t>
            </a:r>
            <a:endParaRPr lang="tr-TR" sz="2500" dirty="0" smtClean="0"/>
          </a:p>
        </p:txBody>
      </p:sp>
      <p:sp>
        <p:nvSpPr>
          <p:cNvPr id="3" name="2 İçerik Yer Tutucusu"/>
          <p:cNvSpPr>
            <a:spLocks noGrp="1"/>
          </p:cNvSpPr>
          <p:nvPr>
            <p:ph idx="1"/>
          </p:nvPr>
        </p:nvSpPr>
        <p:spPr>
          <a:xfrm>
            <a:off x="502920" y="548680"/>
            <a:ext cx="8461568" cy="4842864"/>
          </a:xfrm>
        </p:spPr>
        <p:txBody>
          <a:bodyPr>
            <a:normAutofit/>
          </a:bodyPr>
          <a:lstStyle/>
          <a:p>
            <a:r>
              <a:rPr lang="tr-TR" sz="2400" dirty="0" smtClean="0"/>
              <a:t>(</a:t>
            </a:r>
            <a:r>
              <a:rPr lang="tr-TR" sz="2400" dirty="0" err="1" smtClean="0"/>
              <a:t>Table</a:t>
            </a:r>
            <a:r>
              <a:rPr lang="tr-TR" sz="2400" dirty="0" smtClean="0"/>
              <a:t> </a:t>
            </a:r>
            <a:r>
              <a:rPr lang="tr-TR" sz="2400" dirty="0" smtClean="0">
                <a:hlinkClick r:id="rId2" action="ppaction://hlinkfile"/>
              </a:rPr>
              <a:t>2</a:t>
            </a:r>
            <a:r>
              <a:rPr lang="tr-TR" sz="2400" dirty="0" smtClean="0"/>
              <a:t>)</a:t>
            </a:r>
            <a:endParaRPr lang="en-US" sz="2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normAutofit fontScale="90000"/>
          </a:bodyPr>
          <a:lstStyle/>
          <a:p>
            <a:pPr algn="ctr"/>
            <a:r>
              <a:rPr lang="tr-TR" dirty="0" err="1" smtClean="0"/>
              <a:t>Table</a:t>
            </a:r>
            <a:r>
              <a:rPr lang="tr-TR" dirty="0" smtClean="0"/>
              <a:t> 3: </a:t>
            </a:r>
            <a:r>
              <a:rPr lang="tr-TR" dirty="0" err="1" smtClean="0"/>
              <a:t>University</a:t>
            </a:r>
            <a:r>
              <a:rPr lang="tr-TR" dirty="0" smtClean="0"/>
              <a:t> </a:t>
            </a:r>
            <a:r>
              <a:rPr lang="tr-TR" dirty="0" err="1" smtClean="0"/>
              <a:t>Entrane</a:t>
            </a:r>
            <a:r>
              <a:rPr lang="tr-TR" dirty="0" smtClean="0"/>
              <a:t> </a:t>
            </a:r>
            <a:r>
              <a:rPr lang="tr-TR" dirty="0" err="1" smtClean="0"/>
              <a:t>Score</a:t>
            </a:r>
            <a:endParaRPr lang="tr-TR" dirty="0"/>
          </a:p>
        </p:txBody>
      </p:sp>
      <p:graphicFrame>
        <p:nvGraphicFramePr>
          <p:cNvPr id="8" name="7 İçerik Yer Tutucusu"/>
          <p:cNvGraphicFramePr>
            <a:graphicFrameLocks noGrp="1"/>
          </p:cNvGraphicFramePr>
          <p:nvPr>
            <p:ph idx="1"/>
          </p:nvPr>
        </p:nvGraphicFramePr>
        <p:xfrm>
          <a:off x="539552" y="1124744"/>
          <a:ext cx="8183560" cy="2315845"/>
        </p:xfrm>
        <a:graphic>
          <a:graphicData uri="http://schemas.openxmlformats.org/drawingml/2006/table">
            <a:tbl>
              <a:tblPr firstRow="1" bandRow="1">
                <a:tableStyleId>{5C22544A-7EE6-4342-B048-85BDC9FD1C3A}</a:tableStyleId>
              </a:tblPr>
              <a:tblGrid>
                <a:gridCol w="1022945"/>
                <a:gridCol w="1022945"/>
                <a:gridCol w="1022945"/>
                <a:gridCol w="1022945"/>
                <a:gridCol w="1022945"/>
                <a:gridCol w="1022945"/>
                <a:gridCol w="1022945"/>
                <a:gridCol w="1022945"/>
              </a:tblGrid>
              <a:tr h="514856">
                <a:tc>
                  <a:txBody>
                    <a:bodyPr/>
                    <a:lstStyle/>
                    <a:p>
                      <a:pPr algn="just" fontAlgn="t"/>
                      <a:r>
                        <a:rPr lang="tr-TR" sz="1100" b="1" i="0" u="none" strike="noStrike" dirty="0">
                          <a:solidFill>
                            <a:srgbClr val="000000"/>
                          </a:solidFill>
                          <a:latin typeface="Book Antiqua"/>
                          <a:cs typeface="Times New Roman"/>
                        </a:rPr>
                        <a:t> </a:t>
                      </a:r>
                      <a:endParaRPr lang="tr-TR" sz="1100" b="1" i="0" u="none" strike="noStrike" dirty="0">
                        <a:solidFill>
                          <a:srgbClr val="000000"/>
                        </a:solidFill>
                        <a:latin typeface="Book Antiqua"/>
                      </a:endParaRPr>
                    </a:p>
                  </a:txBody>
                  <a:tcPr marL="9525" marR="9525" marT="9525" marB="0"/>
                </a:tc>
                <a:tc>
                  <a:txBody>
                    <a:bodyPr/>
                    <a:lstStyle/>
                    <a:p>
                      <a:pPr algn="ctr" fontAlgn="t"/>
                      <a:r>
                        <a:rPr lang="en-US" sz="1600" b="0" i="0" u="none" strike="noStrike" dirty="0">
                          <a:solidFill>
                            <a:srgbClr val="000000"/>
                          </a:solidFill>
                          <a:latin typeface="Book Antiqua"/>
                        </a:rPr>
                        <a:t>Looking for the truth</a:t>
                      </a:r>
                      <a:endParaRPr lang="tr-TR" sz="1600" b="0" i="0" u="none" strike="noStrike" dirty="0">
                        <a:solidFill>
                          <a:srgbClr val="000000"/>
                        </a:solidFill>
                        <a:latin typeface="Book Antiqua"/>
                      </a:endParaRPr>
                    </a:p>
                  </a:txBody>
                  <a:tcPr marL="9525" marR="9525" marT="9525" marB="0"/>
                </a:tc>
                <a:tc>
                  <a:txBody>
                    <a:bodyPr/>
                    <a:lstStyle/>
                    <a:p>
                      <a:pPr algn="ctr" fontAlgn="t"/>
                      <a:r>
                        <a:rPr lang="en-US" sz="1600" b="0" i="0" u="none" strike="noStrike" dirty="0">
                          <a:solidFill>
                            <a:srgbClr val="000000"/>
                          </a:solidFill>
                          <a:latin typeface="Book Antiqua"/>
                        </a:rPr>
                        <a:t>open mindedness</a:t>
                      </a:r>
                      <a:endParaRPr lang="tr-TR" sz="1600" b="0" i="0" u="none" strike="noStrike" dirty="0">
                        <a:solidFill>
                          <a:srgbClr val="000000"/>
                        </a:solidFill>
                        <a:latin typeface="Book Antiqua"/>
                      </a:endParaRPr>
                    </a:p>
                  </a:txBody>
                  <a:tcPr marL="9525" marR="9525" marT="9525" marB="0"/>
                </a:tc>
                <a:tc>
                  <a:txBody>
                    <a:bodyPr/>
                    <a:lstStyle/>
                    <a:p>
                      <a:pPr algn="ctr" fontAlgn="t"/>
                      <a:r>
                        <a:rPr lang="tr-TR" sz="1800" b="1" i="0" u="none" strike="noStrike" dirty="0">
                          <a:solidFill>
                            <a:srgbClr val="000000"/>
                          </a:solidFill>
                          <a:latin typeface="Book Antiqua"/>
                          <a:cs typeface="Times New Roman"/>
                        </a:rPr>
                        <a:t>Analitiklik</a:t>
                      </a:r>
                      <a:endParaRPr lang="tr-TR" sz="1800" b="1" i="0" u="none" strike="noStrike" dirty="0">
                        <a:solidFill>
                          <a:srgbClr val="000000"/>
                        </a:solidFill>
                        <a:latin typeface="Book Antiqua"/>
                      </a:endParaRPr>
                    </a:p>
                  </a:txBody>
                  <a:tcPr marL="9525" marR="9525" marT="9525" marB="0"/>
                </a:tc>
                <a:tc>
                  <a:txBody>
                    <a:bodyPr/>
                    <a:lstStyle/>
                    <a:p>
                      <a:pPr algn="ctr" fontAlgn="t"/>
                      <a:r>
                        <a:rPr lang="en-US" sz="1800" b="1" i="0" u="none" strike="noStrike" dirty="0" err="1">
                          <a:solidFill>
                            <a:srgbClr val="000000"/>
                          </a:solidFill>
                          <a:latin typeface="Book Antiqua"/>
                        </a:rPr>
                        <a:t>systematicity</a:t>
                      </a:r>
                      <a:endParaRPr lang="tr-TR" sz="1800" b="1" i="0" u="none" strike="noStrike" dirty="0">
                        <a:solidFill>
                          <a:srgbClr val="000000"/>
                        </a:solidFill>
                        <a:latin typeface="Book Antiqua"/>
                      </a:endParaRPr>
                    </a:p>
                  </a:txBody>
                  <a:tcPr marL="9525" marR="9525" marT="9525" marB="0"/>
                </a:tc>
                <a:tc>
                  <a:txBody>
                    <a:bodyPr/>
                    <a:lstStyle/>
                    <a:p>
                      <a:pPr algn="ctr" fontAlgn="t"/>
                      <a:r>
                        <a:rPr lang="en-US" sz="1800" b="1" i="0" u="none" strike="noStrike" dirty="0">
                          <a:solidFill>
                            <a:srgbClr val="000000"/>
                          </a:solidFill>
                          <a:latin typeface="Book Antiqua"/>
                        </a:rPr>
                        <a:t>self-confidence</a:t>
                      </a:r>
                      <a:endParaRPr lang="tr-TR" sz="1800" b="1" i="0" u="none" strike="noStrike" dirty="0">
                        <a:solidFill>
                          <a:srgbClr val="000000"/>
                        </a:solidFill>
                        <a:latin typeface="Book Antiqua"/>
                      </a:endParaRPr>
                    </a:p>
                  </a:txBody>
                  <a:tcPr marL="9525" marR="9525" marT="9525" marB="0"/>
                </a:tc>
                <a:tc>
                  <a:txBody>
                    <a:bodyPr/>
                    <a:lstStyle/>
                    <a:p>
                      <a:pPr algn="ctr" fontAlgn="t"/>
                      <a:r>
                        <a:rPr lang="en-US" sz="1800" b="1" i="0" u="none" strike="noStrike" dirty="0">
                          <a:solidFill>
                            <a:srgbClr val="000000"/>
                          </a:solidFill>
                          <a:latin typeface="Book Antiqua"/>
                        </a:rPr>
                        <a:t>curiousness</a:t>
                      </a:r>
                      <a:endParaRPr lang="tr-TR" sz="1800" b="1" i="0" u="none" strike="noStrike" dirty="0">
                        <a:solidFill>
                          <a:srgbClr val="000000"/>
                        </a:solidFill>
                        <a:latin typeface="Book Antiqua"/>
                      </a:endParaRPr>
                    </a:p>
                  </a:txBody>
                  <a:tcPr marL="9525" marR="9525" marT="9525" marB="0"/>
                </a:tc>
                <a:tc>
                  <a:txBody>
                    <a:bodyPr/>
                    <a:lstStyle/>
                    <a:p>
                      <a:pPr algn="ctr" fontAlgn="t"/>
                      <a:r>
                        <a:rPr lang="tr-TR" sz="1600" b="0" i="0" u="none" strike="noStrike" dirty="0" err="1">
                          <a:solidFill>
                            <a:srgbClr val="000000"/>
                          </a:solidFill>
                          <a:latin typeface="Book Antiqua"/>
                        </a:rPr>
                        <a:t>Critical</a:t>
                      </a:r>
                      <a:r>
                        <a:rPr lang="tr-TR" sz="1600" b="0" i="0" u="none" strike="noStrike" dirty="0">
                          <a:solidFill>
                            <a:srgbClr val="000000"/>
                          </a:solidFill>
                          <a:latin typeface="Book Antiqua"/>
                        </a:rPr>
                        <a:t> </a:t>
                      </a:r>
                      <a:r>
                        <a:rPr lang="tr-TR" sz="1600" b="0" i="0" u="none" strike="noStrike" dirty="0" err="1">
                          <a:solidFill>
                            <a:srgbClr val="000000"/>
                          </a:solidFill>
                          <a:latin typeface="Book Antiqua"/>
                        </a:rPr>
                        <a:t>sum</a:t>
                      </a:r>
                      <a:endParaRPr lang="tr-TR" sz="1600" b="0" i="0" u="none" strike="noStrike" dirty="0">
                        <a:solidFill>
                          <a:srgbClr val="000000"/>
                        </a:solidFill>
                        <a:latin typeface="Book Antiqua"/>
                      </a:endParaRPr>
                    </a:p>
                  </a:txBody>
                  <a:tcPr marL="9525" marR="9525" marT="9525" marB="0"/>
                </a:tc>
              </a:tr>
              <a:tr h="741680">
                <a:tc>
                  <a:txBody>
                    <a:bodyPr/>
                    <a:lstStyle/>
                    <a:p>
                      <a:pPr algn="just" fontAlgn="t"/>
                      <a:r>
                        <a:rPr lang="tr-TR" sz="1400" b="1" i="0" u="none" strike="noStrike" dirty="0" err="1">
                          <a:solidFill>
                            <a:srgbClr val="000000"/>
                          </a:solidFill>
                          <a:latin typeface="Book Antiqua"/>
                          <a:cs typeface="Times New Roman"/>
                        </a:rPr>
                        <a:t>Score</a:t>
                      </a:r>
                      <a:endParaRPr lang="tr-TR" sz="1400" b="1" i="0" u="none" strike="noStrike" dirty="0">
                        <a:solidFill>
                          <a:srgbClr val="000000"/>
                        </a:solidFill>
                        <a:latin typeface="Book Antiqua"/>
                      </a:endParaRPr>
                    </a:p>
                  </a:txBody>
                  <a:tcPr marL="9525" marR="9525" marT="9525" marB="0"/>
                </a:tc>
                <a:tc>
                  <a:txBody>
                    <a:bodyPr/>
                    <a:lstStyle/>
                    <a:p>
                      <a:pPr algn="ctr" fontAlgn="b"/>
                      <a:r>
                        <a:rPr lang="tr-TR" sz="1100" b="0" i="0" u="none" strike="noStrike" dirty="0">
                          <a:solidFill>
                            <a:srgbClr val="000000"/>
                          </a:solidFill>
                          <a:latin typeface="Book Antiqua"/>
                          <a:cs typeface="Times New Roman"/>
                        </a:rPr>
                        <a:t>-,216</a:t>
                      </a:r>
                      <a:r>
                        <a:rPr lang="tr-TR" sz="1100" b="0" i="0" u="none" strike="noStrike" baseline="30000" dirty="0">
                          <a:solidFill>
                            <a:srgbClr val="000000"/>
                          </a:solidFill>
                          <a:latin typeface="Book Antiqua"/>
                          <a:cs typeface="Times New Roman"/>
                        </a:rPr>
                        <a:t>*</a:t>
                      </a:r>
                      <a:endParaRPr lang="tr-TR" sz="1100" b="0" i="0" u="none" strike="noStrike" dirty="0">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-0,061</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-,243</a:t>
                      </a:r>
                      <a:r>
                        <a:rPr lang="tr-TR" sz="1100" b="0" i="0" u="none" strike="noStrike" baseline="30000">
                          <a:solidFill>
                            <a:srgbClr val="000000"/>
                          </a:solidFill>
                          <a:latin typeface="Book Antiqua"/>
                          <a:cs typeface="Times New Roman"/>
                        </a:rPr>
                        <a:t>*</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-,245</a:t>
                      </a:r>
                      <a:r>
                        <a:rPr lang="tr-TR" sz="1100" b="0" i="0" u="none" strike="noStrike" baseline="30000">
                          <a:solidFill>
                            <a:srgbClr val="000000"/>
                          </a:solidFill>
                          <a:latin typeface="Book Antiqua"/>
                          <a:cs typeface="Times New Roman"/>
                        </a:rPr>
                        <a:t>*</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-0,162</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-,282</a:t>
                      </a:r>
                      <a:r>
                        <a:rPr lang="tr-TR" sz="1100" b="0" i="0" u="none" strike="noStrike" baseline="30000">
                          <a:solidFill>
                            <a:srgbClr val="000000"/>
                          </a:solidFill>
                          <a:latin typeface="Book Antiqua"/>
                          <a:cs typeface="Times New Roman"/>
                        </a:rPr>
                        <a:t>*</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-0,095</a:t>
                      </a:r>
                      <a:endParaRPr lang="tr-TR" sz="1100" b="0" i="0" u="none" strike="noStrike">
                        <a:solidFill>
                          <a:srgbClr val="000000"/>
                        </a:solidFill>
                        <a:latin typeface="Book Antiqua"/>
                      </a:endParaRPr>
                    </a:p>
                  </a:txBody>
                  <a:tcPr marL="9525" marR="9525" marT="9525" marB="0" anchor="b"/>
                </a:tc>
              </a:tr>
              <a:tr h="370840">
                <a:tc>
                  <a:txBody>
                    <a:bodyPr/>
                    <a:lstStyle/>
                    <a:p>
                      <a:pPr algn="just" fontAlgn="t"/>
                      <a:r>
                        <a:rPr lang="tr-TR" sz="1100" b="0" i="0" u="none" strike="noStrike">
                          <a:solidFill>
                            <a:srgbClr val="000000"/>
                          </a:solidFill>
                          <a:latin typeface="Book Antiqua"/>
                          <a:cs typeface="Times New Roman"/>
                        </a:rPr>
                        <a:t>P</a:t>
                      </a:r>
                      <a:endParaRPr lang="tr-TR" sz="1100" b="0" i="0" u="none" strike="noStrike">
                        <a:solidFill>
                          <a:srgbClr val="000000"/>
                        </a:solidFill>
                        <a:latin typeface="Book Antiqua"/>
                      </a:endParaRPr>
                    </a:p>
                  </a:txBody>
                  <a:tcPr marL="9525" marR="9525" marT="9525" marB="0"/>
                </a:tc>
                <a:tc>
                  <a:txBody>
                    <a:bodyPr/>
                    <a:lstStyle/>
                    <a:p>
                      <a:pPr algn="ctr" fontAlgn="b"/>
                      <a:r>
                        <a:rPr lang="tr-TR" sz="1100" b="0" i="0" u="none" strike="noStrike">
                          <a:solidFill>
                            <a:srgbClr val="000000"/>
                          </a:solidFill>
                          <a:latin typeface="Book Antiqua"/>
                          <a:cs typeface="Times New Roman"/>
                        </a:rPr>
                        <a:t>0,046</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dirty="0">
                          <a:solidFill>
                            <a:srgbClr val="000000"/>
                          </a:solidFill>
                          <a:latin typeface="Book Antiqua"/>
                          <a:cs typeface="Times New Roman"/>
                        </a:rPr>
                        <a:t>0,587</a:t>
                      </a:r>
                      <a:endParaRPr lang="tr-TR" sz="1100" b="0" i="0" u="none" strike="noStrike" dirty="0">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0,024</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0,023</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0,133</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0,008</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0,374</a:t>
                      </a:r>
                      <a:endParaRPr lang="tr-TR" sz="1100" b="0" i="0" u="none" strike="noStrike">
                        <a:solidFill>
                          <a:srgbClr val="000000"/>
                        </a:solidFill>
                        <a:latin typeface="Book Antiqua"/>
                      </a:endParaRPr>
                    </a:p>
                  </a:txBody>
                  <a:tcPr marL="9525" marR="9525" marT="9525" marB="0" anchor="b"/>
                </a:tc>
              </a:tr>
              <a:tr h="370840">
                <a:tc>
                  <a:txBody>
                    <a:bodyPr/>
                    <a:lstStyle/>
                    <a:p>
                      <a:pPr algn="just" fontAlgn="t"/>
                      <a:r>
                        <a:rPr lang="tr-TR" sz="1100" b="0" i="0" u="none" strike="noStrike">
                          <a:solidFill>
                            <a:srgbClr val="000000"/>
                          </a:solidFill>
                          <a:latin typeface="Book Antiqua"/>
                          <a:cs typeface="Times New Roman"/>
                        </a:rPr>
                        <a:t>N</a:t>
                      </a:r>
                      <a:endParaRPr lang="tr-TR" sz="1100" b="0" i="0" u="none" strike="noStrike">
                        <a:solidFill>
                          <a:srgbClr val="000000"/>
                        </a:solidFill>
                        <a:latin typeface="Book Antiqua"/>
                      </a:endParaRPr>
                    </a:p>
                  </a:txBody>
                  <a:tcPr marL="9525" marR="9525" marT="9525" marB="0"/>
                </a:tc>
                <a:tc>
                  <a:txBody>
                    <a:bodyPr/>
                    <a:lstStyle/>
                    <a:p>
                      <a:pPr algn="ctr" fontAlgn="b"/>
                      <a:r>
                        <a:rPr lang="tr-TR" sz="1100" b="0" i="0" u="none" strike="noStrike">
                          <a:solidFill>
                            <a:srgbClr val="000000"/>
                          </a:solidFill>
                          <a:latin typeface="Book Antiqua"/>
                          <a:cs typeface="Times New Roman"/>
                        </a:rPr>
                        <a:t>86</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81</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86</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86</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87</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a:solidFill>
                            <a:srgbClr val="000000"/>
                          </a:solidFill>
                          <a:latin typeface="Book Antiqua"/>
                          <a:cs typeface="Times New Roman"/>
                        </a:rPr>
                        <a:t>87</a:t>
                      </a:r>
                      <a:endParaRPr lang="tr-TR" sz="1100" b="0" i="0" u="none" strike="noStrike">
                        <a:solidFill>
                          <a:srgbClr val="000000"/>
                        </a:solidFill>
                        <a:latin typeface="Book Antiqua"/>
                      </a:endParaRPr>
                    </a:p>
                  </a:txBody>
                  <a:tcPr marL="9525" marR="9525" marT="9525" marB="0" anchor="b"/>
                </a:tc>
                <a:tc>
                  <a:txBody>
                    <a:bodyPr/>
                    <a:lstStyle/>
                    <a:p>
                      <a:pPr algn="ctr" fontAlgn="b"/>
                      <a:r>
                        <a:rPr lang="tr-TR" sz="1100" b="0" i="0" u="none" strike="noStrike" dirty="0">
                          <a:solidFill>
                            <a:srgbClr val="000000"/>
                          </a:solidFill>
                          <a:latin typeface="Book Antiqua"/>
                          <a:cs typeface="Times New Roman"/>
                        </a:rPr>
                        <a:t>90</a:t>
                      </a:r>
                      <a:endParaRPr lang="tr-TR" sz="1100" b="0" i="0" u="none" strike="noStrike" dirty="0">
                        <a:solidFill>
                          <a:srgbClr val="000000"/>
                        </a:solidFill>
                        <a:latin typeface="Book Antiqua"/>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780928"/>
            <a:ext cx="8389560" cy="1381904"/>
          </a:xfrm>
        </p:spPr>
        <p:txBody>
          <a:bodyPr>
            <a:noAutofit/>
          </a:bodyPr>
          <a:lstStyle/>
          <a:p>
            <a:pPr algn="ctr"/>
            <a:r>
              <a:rPr lang="tr-TR" sz="2800" dirty="0" err="1" smtClean="0"/>
              <a:t>Critical</a:t>
            </a:r>
            <a:r>
              <a:rPr lang="tr-TR" sz="2800" dirty="0" smtClean="0"/>
              <a:t> </a:t>
            </a:r>
            <a:r>
              <a:rPr lang="tr-TR" sz="2800" dirty="0" err="1" smtClean="0"/>
              <a:t>Thinking</a:t>
            </a:r>
            <a:r>
              <a:rPr lang="tr-TR" sz="2800" dirty="0" smtClean="0"/>
              <a:t> </a:t>
            </a:r>
            <a:r>
              <a:rPr lang="tr-TR" sz="2800" dirty="0" err="1" smtClean="0"/>
              <a:t>Inclination</a:t>
            </a:r>
            <a:r>
              <a:rPr lang="tr-TR" sz="2800" dirty="0" smtClean="0"/>
              <a:t> </a:t>
            </a:r>
            <a:br>
              <a:rPr lang="tr-TR" sz="2800" dirty="0" smtClean="0"/>
            </a:br>
            <a:r>
              <a:rPr lang="tr-TR" sz="2800" dirty="0" err="1" smtClean="0"/>
              <a:t>According</a:t>
            </a:r>
            <a:r>
              <a:rPr lang="tr-TR" sz="2800" dirty="0" smtClean="0"/>
              <a:t> </a:t>
            </a:r>
            <a:r>
              <a:rPr lang="tr-TR" sz="2800" dirty="0" err="1" smtClean="0"/>
              <a:t>to</a:t>
            </a:r>
            <a:r>
              <a:rPr lang="tr-TR" sz="2800" dirty="0" smtClean="0"/>
              <a:t> </a:t>
            </a:r>
            <a:r>
              <a:rPr lang="tr-TR" sz="2800" dirty="0" err="1" smtClean="0"/>
              <a:t>the</a:t>
            </a:r>
            <a:r>
              <a:rPr lang="tr-TR" sz="2800" dirty="0" smtClean="0"/>
              <a:t> </a:t>
            </a:r>
            <a:r>
              <a:rPr lang="tr-TR" sz="2800" dirty="0" err="1" smtClean="0"/>
              <a:t>Variable</a:t>
            </a:r>
            <a:r>
              <a:rPr lang="tr-TR" sz="2800" dirty="0" smtClean="0"/>
              <a:t> of </a:t>
            </a:r>
            <a:r>
              <a:rPr lang="tr-TR" sz="2800" dirty="0" err="1" smtClean="0"/>
              <a:t>Parent’s</a:t>
            </a:r>
            <a:r>
              <a:rPr lang="tr-TR" sz="2800" dirty="0" smtClean="0"/>
              <a:t> </a:t>
            </a:r>
            <a:r>
              <a:rPr lang="tr-TR" sz="2800" dirty="0" err="1" smtClean="0"/>
              <a:t>Education</a:t>
            </a:r>
            <a:r>
              <a:rPr lang="tr-TR" sz="2800" dirty="0" smtClean="0"/>
              <a:t> </a:t>
            </a:r>
            <a:r>
              <a:rPr lang="tr-TR" sz="2800" dirty="0" err="1" smtClean="0"/>
              <a:t>Level</a:t>
            </a:r>
            <a:endParaRPr lang="en-US" sz="2800" dirty="0"/>
          </a:p>
        </p:txBody>
      </p:sp>
      <p:sp>
        <p:nvSpPr>
          <p:cNvPr id="3" name="2 İçerik Yer Tutucusu"/>
          <p:cNvSpPr>
            <a:spLocks noGrp="1"/>
          </p:cNvSpPr>
          <p:nvPr>
            <p:ph idx="1"/>
          </p:nvPr>
        </p:nvSpPr>
        <p:spPr>
          <a:xfrm>
            <a:off x="539552" y="404664"/>
            <a:ext cx="8183880" cy="4770856"/>
          </a:xfrm>
        </p:spPr>
        <p:txBody>
          <a:bodyPr>
            <a:normAutofit/>
          </a:bodyPr>
          <a:lstStyle/>
          <a:p>
            <a:pPr algn="just"/>
            <a:r>
              <a:rPr lang="it-IT" dirty="0" smtClean="0"/>
              <a:t>(</a:t>
            </a:r>
            <a:r>
              <a:rPr lang="it-IT" dirty="0" smtClean="0"/>
              <a:t>Table </a:t>
            </a:r>
            <a:r>
              <a:rPr lang="it-IT" dirty="0" smtClean="0">
                <a:hlinkClick r:id="rId2" action="ppaction://hlinkfile"/>
              </a:rPr>
              <a:t>4</a:t>
            </a:r>
            <a:r>
              <a:rPr lang="it-IT" dirty="0" smtClean="0"/>
              <a:t>) </a:t>
            </a: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060848"/>
            <a:ext cx="8183880" cy="2678048"/>
          </a:xfrm>
        </p:spPr>
        <p:txBody>
          <a:bodyPr>
            <a:normAutofit/>
          </a:bodyPr>
          <a:lstStyle/>
          <a:p>
            <a:pPr algn="ctr"/>
            <a:r>
              <a:rPr lang="tr-TR" sz="2800" dirty="0" err="1" smtClean="0"/>
              <a:t>Critical</a:t>
            </a:r>
            <a:r>
              <a:rPr lang="tr-TR" sz="2800" dirty="0" smtClean="0"/>
              <a:t> </a:t>
            </a:r>
            <a:r>
              <a:rPr lang="tr-TR" sz="2800" dirty="0" err="1" smtClean="0"/>
              <a:t>Thinking</a:t>
            </a:r>
            <a:r>
              <a:rPr lang="tr-TR" sz="2800" dirty="0" smtClean="0"/>
              <a:t> </a:t>
            </a:r>
            <a:r>
              <a:rPr lang="tr-TR" sz="2800" dirty="0" err="1" smtClean="0"/>
              <a:t>Inclination</a:t>
            </a:r>
            <a:r>
              <a:rPr lang="tr-TR" sz="2800" dirty="0" smtClean="0"/>
              <a:t> </a:t>
            </a:r>
            <a:br>
              <a:rPr lang="tr-TR" sz="2800" dirty="0" smtClean="0"/>
            </a:br>
            <a:r>
              <a:rPr lang="tr-TR" sz="2800" dirty="0" err="1" smtClean="0"/>
              <a:t>According</a:t>
            </a:r>
            <a:r>
              <a:rPr lang="tr-TR" sz="2800" dirty="0" smtClean="0"/>
              <a:t> </a:t>
            </a:r>
            <a:r>
              <a:rPr lang="tr-TR" sz="2800" dirty="0" err="1" smtClean="0"/>
              <a:t>to</a:t>
            </a:r>
            <a:r>
              <a:rPr lang="tr-TR" sz="2800" dirty="0" smtClean="0"/>
              <a:t> </a:t>
            </a:r>
            <a:r>
              <a:rPr lang="tr-TR" sz="2800" dirty="0" err="1" smtClean="0"/>
              <a:t>the</a:t>
            </a:r>
            <a:r>
              <a:rPr lang="tr-TR" sz="2800" dirty="0" smtClean="0"/>
              <a:t> </a:t>
            </a:r>
            <a:r>
              <a:rPr lang="tr-TR" sz="2800" dirty="0" err="1" smtClean="0"/>
              <a:t>Variable</a:t>
            </a:r>
            <a:r>
              <a:rPr lang="tr-TR" sz="2800" dirty="0" smtClean="0"/>
              <a:t> of </a:t>
            </a:r>
            <a:r>
              <a:rPr lang="tr-TR" sz="2800" dirty="0" err="1" smtClean="0"/>
              <a:t>Parent’s</a:t>
            </a:r>
            <a:r>
              <a:rPr lang="tr-TR" sz="2800" dirty="0" smtClean="0"/>
              <a:t> </a:t>
            </a:r>
            <a:r>
              <a:rPr lang="tr-TR" sz="2800" dirty="0" err="1" smtClean="0"/>
              <a:t>Education</a:t>
            </a:r>
            <a:r>
              <a:rPr lang="tr-TR" sz="2800" dirty="0" smtClean="0"/>
              <a:t> </a:t>
            </a:r>
            <a:r>
              <a:rPr lang="tr-TR" sz="2800" dirty="0" err="1" smtClean="0"/>
              <a:t>Level</a:t>
            </a:r>
            <a:endParaRPr lang="de-DE" sz="2800" dirty="0"/>
          </a:p>
        </p:txBody>
      </p:sp>
      <p:sp>
        <p:nvSpPr>
          <p:cNvPr id="3" name="2 İçerik Yer Tutucusu"/>
          <p:cNvSpPr>
            <a:spLocks noGrp="1"/>
          </p:cNvSpPr>
          <p:nvPr>
            <p:ph idx="1"/>
          </p:nvPr>
        </p:nvSpPr>
        <p:spPr/>
        <p:txBody>
          <a:bodyPr>
            <a:normAutofit/>
          </a:bodyPr>
          <a:lstStyle/>
          <a:p>
            <a:pPr algn="just"/>
            <a:r>
              <a:rPr lang="it-IT" dirty="0" smtClean="0"/>
              <a:t>(</a:t>
            </a:r>
            <a:r>
              <a:rPr lang="it-IT" dirty="0" smtClean="0"/>
              <a:t>Table </a:t>
            </a:r>
            <a:r>
              <a:rPr lang="it-IT" dirty="0" smtClean="0">
                <a:hlinkClick r:id="rId2" action="ppaction://hlinkfile"/>
              </a:rPr>
              <a:t>5</a:t>
            </a:r>
            <a:r>
              <a:rPr lang="it-IT" dirty="0" smtClean="0"/>
              <a:t>).</a:t>
            </a:r>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852936"/>
            <a:ext cx="8183880" cy="1051560"/>
          </a:xfrm>
        </p:spPr>
        <p:txBody>
          <a:bodyPr>
            <a:normAutofit/>
          </a:bodyPr>
          <a:lstStyle/>
          <a:p>
            <a:pPr algn="ctr"/>
            <a:r>
              <a:rPr lang="tr-TR" sz="2700" dirty="0" smtClean="0"/>
              <a:t>Critical Thinking Inclination According to Family Structure Variable</a:t>
            </a:r>
            <a:endParaRPr lang="it-IT" sz="2700" dirty="0"/>
          </a:p>
        </p:txBody>
      </p:sp>
      <p:sp>
        <p:nvSpPr>
          <p:cNvPr id="3" name="2 İçerik Yer Tutucusu"/>
          <p:cNvSpPr>
            <a:spLocks noGrp="1"/>
          </p:cNvSpPr>
          <p:nvPr>
            <p:ph idx="1"/>
          </p:nvPr>
        </p:nvSpPr>
        <p:spPr>
          <a:xfrm>
            <a:off x="502920" y="530352"/>
            <a:ext cx="8183880" cy="4842864"/>
          </a:xfrm>
        </p:spPr>
        <p:txBody>
          <a:bodyPr>
            <a:normAutofit/>
          </a:bodyPr>
          <a:lstStyle/>
          <a:p>
            <a:pPr algn="just"/>
            <a:r>
              <a:rPr lang="tr-TR" dirty="0" smtClean="0"/>
              <a:t>(</a:t>
            </a:r>
            <a:r>
              <a:rPr lang="tr-TR" dirty="0" err="1" smtClean="0"/>
              <a:t>Table</a:t>
            </a:r>
            <a:r>
              <a:rPr lang="tr-TR" dirty="0" smtClean="0"/>
              <a:t> </a:t>
            </a:r>
            <a:r>
              <a:rPr lang="tr-TR" dirty="0" smtClean="0">
                <a:hlinkClick r:id="rId2" action="ppaction://hlinkfile"/>
              </a:rPr>
              <a:t>6</a:t>
            </a:r>
            <a:r>
              <a:rPr lang="tr-TR" dirty="0" smtClean="0"/>
              <a:t>)</a:t>
            </a:r>
            <a:endParaRPr lang="it-I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564904"/>
            <a:ext cx="8183880" cy="1453912"/>
          </a:xfrm>
        </p:spPr>
        <p:txBody>
          <a:bodyPr>
            <a:normAutofit fontScale="90000"/>
          </a:bodyPr>
          <a:lstStyle/>
          <a:p>
            <a:pPr algn="ctr"/>
            <a:r>
              <a:rPr lang="tr-TR" dirty="0" smtClean="0"/>
              <a:t>Critical Thinking Inclination According to the Variable of Economic Situation</a:t>
            </a:r>
            <a:endParaRPr lang="it-IT" dirty="0"/>
          </a:p>
        </p:txBody>
      </p:sp>
      <p:sp>
        <p:nvSpPr>
          <p:cNvPr id="3" name="2 İçerik Yer Tutucusu"/>
          <p:cNvSpPr>
            <a:spLocks noGrp="1"/>
          </p:cNvSpPr>
          <p:nvPr>
            <p:ph idx="1"/>
          </p:nvPr>
        </p:nvSpPr>
        <p:spPr>
          <a:xfrm>
            <a:off x="502920" y="530352"/>
            <a:ext cx="8183880" cy="3906760"/>
          </a:xfrm>
        </p:spPr>
        <p:txBody>
          <a:bodyPr>
            <a:normAutofit/>
          </a:bodyPr>
          <a:lstStyle/>
          <a:p>
            <a:pPr algn="just"/>
            <a:r>
              <a:rPr lang="en-US" dirty="0" smtClean="0"/>
              <a:t>(</a:t>
            </a:r>
            <a:r>
              <a:rPr lang="en-US" dirty="0" smtClean="0"/>
              <a:t>Table </a:t>
            </a:r>
            <a:r>
              <a:rPr lang="en-US" dirty="0" smtClean="0">
                <a:hlinkClick r:id="rId2" action="ppaction://hlinkfile"/>
              </a:rPr>
              <a:t>7</a:t>
            </a:r>
            <a:r>
              <a:rPr lang="en-US" dirty="0" smtClean="0"/>
              <a:t>). </a:t>
            </a:r>
          </a:p>
          <a:p>
            <a:pPr algn="just"/>
            <a:endParaRPr lang="de-DE"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2708920"/>
            <a:ext cx="8183880" cy="1093872"/>
          </a:xfrm>
        </p:spPr>
        <p:txBody>
          <a:bodyPr>
            <a:noAutofit/>
          </a:bodyPr>
          <a:lstStyle/>
          <a:p>
            <a:pPr algn="ctr"/>
            <a:r>
              <a:rPr lang="tr-TR" sz="2600" dirty="0" smtClean="0"/>
              <a:t>Critical Thinking Inclination According to Variable </a:t>
            </a:r>
            <a:r>
              <a:rPr lang="tr-TR" sz="2600" dirty="0" err="1" smtClean="0"/>
              <a:t>Where</a:t>
            </a:r>
            <a:r>
              <a:rPr lang="tr-TR" sz="2600" dirty="0" smtClean="0"/>
              <a:t> </a:t>
            </a:r>
            <a:r>
              <a:rPr lang="tr-TR" sz="2600" dirty="0" err="1" smtClean="0"/>
              <a:t>They</a:t>
            </a:r>
            <a:r>
              <a:rPr lang="tr-TR" sz="2600" dirty="0" smtClean="0"/>
              <a:t> Live</a:t>
            </a:r>
            <a:endParaRPr lang="it-IT" sz="2600" dirty="0"/>
          </a:p>
        </p:txBody>
      </p:sp>
      <p:sp>
        <p:nvSpPr>
          <p:cNvPr id="3" name="2 İçerik Yer Tutucusu"/>
          <p:cNvSpPr>
            <a:spLocks noGrp="1"/>
          </p:cNvSpPr>
          <p:nvPr>
            <p:ph idx="1"/>
          </p:nvPr>
        </p:nvSpPr>
        <p:spPr>
          <a:xfrm>
            <a:off x="502920" y="530352"/>
            <a:ext cx="8183880" cy="4842864"/>
          </a:xfrm>
        </p:spPr>
        <p:txBody>
          <a:bodyPr>
            <a:normAutofit/>
          </a:bodyPr>
          <a:lstStyle/>
          <a:p>
            <a:pPr algn="just"/>
            <a:r>
              <a:rPr lang="it-IT" dirty="0" smtClean="0"/>
              <a:t>(</a:t>
            </a:r>
            <a:r>
              <a:rPr lang="it-IT" dirty="0" smtClean="0"/>
              <a:t>Table </a:t>
            </a:r>
            <a:r>
              <a:rPr lang="it-IT" dirty="0" smtClean="0">
                <a:hlinkClick r:id="rId2" action="ppaction://hlinkfile"/>
              </a:rPr>
              <a:t>8</a:t>
            </a:r>
            <a:r>
              <a:rPr lang="it-IT" dirty="0" smtClean="0"/>
              <a:t>).</a:t>
            </a:r>
            <a:endParaRPr lang="it-IT"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2920" y="5949280"/>
            <a:ext cx="8183880" cy="551554"/>
          </a:xfrm>
        </p:spPr>
        <p:txBody>
          <a:bodyPr>
            <a:normAutofit fontScale="90000"/>
          </a:bodyPr>
          <a:lstStyle/>
          <a:p>
            <a:pPr algn="ctr"/>
            <a:r>
              <a:rPr lang="it-IT" dirty="0" smtClean="0"/>
              <a:t/>
            </a:r>
            <a:br>
              <a:rPr lang="it-IT" dirty="0" smtClean="0"/>
            </a:br>
            <a:r>
              <a:rPr lang="it-IT" sz="2700" dirty="0" smtClean="0"/>
              <a:t>Teacher Candidates of Religion Education and Critical Thinking</a:t>
            </a:r>
            <a:endParaRPr lang="de-DE" dirty="0"/>
          </a:p>
        </p:txBody>
      </p:sp>
      <p:sp>
        <p:nvSpPr>
          <p:cNvPr id="3" name="2 İçerik Yer Tutucusu"/>
          <p:cNvSpPr>
            <a:spLocks noGrp="1"/>
          </p:cNvSpPr>
          <p:nvPr>
            <p:ph idx="1"/>
          </p:nvPr>
        </p:nvSpPr>
        <p:spPr>
          <a:xfrm>
            <a:off x="3203848" y="530352"/>
            <a:ext cx="5482952" cy="3762744"/>
          </a:xfrm>
        </p:spPr>
        <p:txBody>
          <a:bodyPr>
            <a:normAutofit fontScale="92500" lnSpcReduction="20000"/>
          </a:bodyPr>
          <a:lstStyle/>
          <a:p>
            <a:pPr algn="just">
              <a:buNone/>
            </a:pPr>
            <a:endParaRPr lang="tr-TR" dirty="0" smtClean="0"/>
          </a:p>
          <a:p>
            <a:r>
              <a:rPr lang="tr-TR" dirty="0" smtClean="0"/>
              <a:t>T</a:t>
            </a:r>
            <a:r>
              <a:rPr lang="en-US" dirty="0" smtClean="0"/>
              <a:t>he role and the required qualifications of the teacher must continuously be examined and improved according to the needs of the era</a:t>
            </a:r>
            <a:r>
              <a:rPr lang="tr-TR" dirty="0" smtClean="0"/>
              <a:t>.</a:t>
            </a:r>
            <a:endParaRPr lang="en-US" dirty="0" smtClean="0"/>
          </a:p>
          <a:p>
            <a:r>
              <a:rPr lang="en-US" dirty="0" smtClean="0"/>
              <a:t>The most important qualification </a:t>
            </a:r>
            <a:r>
              <a:rPr lang="en-US" dirty="0" smtClean="0"/>
              <a:t>a </a:t>
            </a:r>
            <a:r>
              <a:rPr lang="en-US" dirty="0" smtClean="0"/>
              <a:t>teacher must have today is “critical thinking”. </a:t>
            </a:r>
          </a:p>
          <a:p>
            <a:pPr algn="just"/>
            <a:endParaRPr lang="en-US" dirty="0"/>
          </a:p>
        </p:txBody>
      </p:sp>
      <p:pic>
        <p:nvPicPr>
          <p:cNvPr id="6" name="5 Resim" descr="http://im4-tub-tr.yandex.net/i?id=442563009-32-72&amp;n=21">
            <a:hlinkClick r:id="rId2" tgtFrame="&quot;_blank&quot;"/>
          </p:cNvPr>
          <p:cNvPicPr/>
          <p:nvPr/>
        </p:nvPicPr>
        <p:blipFill>
          <a:blip r:embed="rId3" cstate="print"/>
          <a:srcRect/>
          <a:stretch>
            <a:fillRect/>
          </a:stretch>
        </p:blipFill>
        <p:spPr bwMode="auto">
          <a:xfrm>
            <a:off x="395536" y="404664"/>
            <a:ext cx="2880320" cy="1800200"/>
          </a:xfrm>
          <a:prstGeom prst="rect">
            <a:avLst/>
          </a:prstGeom>
          <a:noFill/>
          <a:ln w="9525">
            <a:noFill/>
            <a:miter lim="800000"/>
            <a:headEnd/>
            <a:tailEnd/>
          </a:ln>
        </p:spPr>
      </p:pic>
      <p:pic>
        <p:nvPicPr>
          <p:cNvPr id="46090" name="Picture 10" descr="https://encrypted-tbn2.gstatic.com/images?q=tbn:ANd9GcS0CboOkCLtp7bps-6Z02QZFRl-VH06Vtp24UrKN1QZyrCkvVZZXA"/>
          <p:cNvPicPr>
            <a:picLocks noChangeAspect="1" noChangeArrowheads="1"/>
          </p:cNvPicPr>
          <p:nvPr/>
        </p:nvPicPr>
        <p:blipFill>
          <a:blip r:embed="rId4" cstate="print"/>
          <a:srcRect/>
          <a:stretch>
            <a:fillRect/>
          </a:stretch>
        </p:blipFill>
        <p:spPr bwMode="auto">
          <a:xfrm>
            <a:off x="5940152" y="4005064"/>
            <a:ext cx="2466975" cy="1847851"/>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2780928"/>
            <a:ext cx="8183880" cy="1397848"/>
          </a:xfrm>
        </p:spPr>
        <p:txBody>
          <a:bodyPr>
            <a:normAutofit fontScale="90000"/>
          </a:bodyPr>
          <a:lstStyle/>
          <a:p>
            <a:pPr algn="ctr"/>
            <a:r>
              <a:rPr lang="tr-TR" dirty="0" smtClean="0"/>
              <a:t>Critical Thinking Inclination According to Variable Where and with Whom They Live</a:t>
            </a:r>
            <a:endParaRPr lang="de-DE" dirty="0"/>
          </a:p>
        </p:txBody>
      </p:sp>
      <p:sp>
        <p:nvSpPr>
          <p:cNvPr id="3" name="2 İçerik Yer Tutucusu"/>
          <p:cNvSpPr>
            <a:spLocks noGrp="1"/>
          </p:cNvSpPr>
          <p:nvPr>
            <p:ph idx="1"/>
          </p:nvPr>
        </p:nvSpPr>
        <p:spPr>
          <a:xfrm>
            <a:off x="502920" y="530352"/>
            <a:ext cx="8183880" cy="4482824"/>
          </a:xfrm>
        </p:spPr>
        <p:txBody>
          <a:bodyPr>
            <a:normAutofit/>
          </a:bodyPr>
          <a:lstStyle/>
          <a:p>
            <a:pPr algn="just"/>
            <a:r>
              <a:rPr lang="tr-TR" dirty="0" smtClean="0"/>
              <a:t>(</a:t>
            </a:r>
            <a:r>
              <a:rPr lang="tr-TR" dirty="0" smtClean="0"/>
              <a:t>Table </a:t>
            </a:r>
            <a:r>
              <a:rPr lang="tr-TR" dirty="0" smtClean="0">
                <a:hlinkClick r:id="rId2" action="ppaction://hlinkfile"/>
              </a:rPr>
              <a:t>9</a:t>
            </a:r>
            <a:r>
              <a:rPr lang="tr-TR" dirty="0" smtClean="0"/>
              <a: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nvPr>
        </p:nvGraphicFramePr>
        <p:xfrm>
          <a:off x="503238" y="530225"/>
          <a:ext cx="8183564" cy="5562600"/>
        </p:xfrm>
        <a:graphic>
          <a:graphicData uri="http://schemas.openxmlformats.org/drawingml/2006/table">
            <a:tbl>
              <a:tblPr firstRow="1" bandRow="1">
                <a:tableStyleId>{5C22544A-7EE6-4342-B048-85BDC9FD1C3A}</a:tableStyleId>
              </a:tblPr>
              <a:tblGrid>
                <a:gridCol w="2045891"/>
                <a:gridCol w="2045891"/>
                <a:gridCol w="2045891"/>
                <a:gridCol w="2045891"/>
              </a:tblGrid>
              <a:tr h="370840">
                <a:tc>
                  <a:txBody>
                    <a:bodyPr/>
                    <a:lstStyle/>
                    <a:p>
                      <a:pPr algn="l" fontAlgn="b"/>
                      <a:r>
                        <a:rPr lang="tr-TR" sz="1200" b="1" i="0" u="none" strike="noStrike" dirty="0">
                          <a:solidFill>
                            <a:srgbClr val="000000"/>
                          </a:solidFill>
                          <a:latin typeface="Book Antiqua"/>
                        </a:rPr>
                        <a:t> </a:t>
                      </a:r>
                    </a:p>
                  </a:txBody>
                  <a:tcPr marL="9525" marR="9525" marT="9525" marB="0" anchor="b"/>
                </a:tc>
                <a:tc>
                  <a:txBody>
                    <a:bodyPr/>
                    <a:lstStyle/>
                    <a:p>
                      <a:pPr algn="l" fontAlgn="t"/>
                      <a:r>
                        <a:rPr lang="tr-TR" sz="1200" b="1" i="0" u="none" strike="noStrike">
                          <a:solidFill>
                            <a:srgbClr val="000000"/>
                          </a:solidFill>
                          <a:latin typeface="Book Antiqua"/>
                        </a:rPr>
                        <a:t>Education Type Variable</a:t>
                      </a:r>
                    </a:p>
                  </a:txBody>
                  <a:tcPr marL="9525" marR="9525" marT="9525" marB="0"/>
                </a:tc>
                <a:tc>
                  <a:txBody>
                    <a:bodyPr/>
                    <a:lstStyle/>
                    <a:p>
                      <a:pPr algn="ctr" fontAlgn="t"/>
                      <a:r>
                        <a:rPr lang="tr-TR" sz="1200" b="1" i="0" u="none" strike="noStrike">
                          <a:solidFill>
                            <a:srgbClr val="000000"/>
                          </a:solidFill>
                          <a:latin typeface="Book Antiqua"/>
                        </a:rPr>
                        <a:t>N</a:t>
                      </a:r>
                    </a:p>
                  </a:txBody>
                  <a:tcPr marL="9525" marR="9525" marT="9525" marB="0"/>
                </a:tc>
                <a:tc>
                  <a:txBody>
                    <a:bodyPr/>
                    <a:lstStyle/>
                    <a:p>
                      <a:pPr algn="ctr" fontAlgn="t"/>
                      <a:r>
                        <a:rPr lang="tr-TR" sz="1200" b="1" i="0" u="none" strike="noStrike">
                          <a:solidFill>
                            <a:srgbClr val="000000"/>
                          </a:solidFill>
                          <a:latin typeface="Book Antiqua"/>
                        </a:rPr>
                        <a:t>mean</a:t>
                      </a:r>
                    </a:p>
                  </a:txBody>
                  <a:tcPr marL="9525" marR="9525" marT="9525" marB="0"/>
                </a:tc>
              </a:tr>
              <a:tr h="370840">
                <a:tc rowSpan="2">
                  <a:txBody>
                    <a:bodyPr/>
                    <a:lstStyle/>
                    <a:p>
                      <a:pPr algn="l" fontAlgn="b"/>
                      <a:r>
                        <a:rPr lang="en-US" sz="1600" b="0" i="0" u="none" strike="noStrike" dirty="0">
                          <a:solidFill>
                            <a:srgbClr val="000000"/>
                          </a:solidFill>
                          <a:latin typeface="Book Antiqua"/>
                        </a:rPr>
                        <a:t>Looking for the truth</a:t>
                      </a:r>
                      <a:endParaRPr lang="tr-TR" sz="1600" b="0" i="0" u="none" strike="noStrike" dirty="0">
                        <a:solidFill>
                          <a:srgbClr val="000000"/>
                        </a:solidFill>
                        <a:latin typeface="Book Antiqua"/>
                      </a:endParaRPr>
                    </a:p>
                  </a:txBody>
                  <a:tcPr marL="9525" marR="9525" marT="9525" marB="0" anchor="b"/>
                </a:tc>
                <a:tc>
                  <a:txBody>
                    <a:bodyPr/>
                    <a:lstStyle/>
                    <a:p>
                      <a:pPr algn="l" fontAlgn="b"/>
                      <a:r>
                        <a:rPr lang="tr-TR" sz="1200" b="0" i="0" u="none" strike="noStrike">
                          <a:solidFill>
                            <a:srgbClr val="000000"/>
                          </a:solidFill>
                          <a:latin typeface="Book Antiqua"/>
                        </a:rPr>
                        <a:t>  I.</a:t>
                      </a:r>
                    </a:p>
                  </a:txBody>
                  <a:tcPr marL="9525" marR="9525" marT="9525" marB="0" anchor="b"/>
                </a:tc>
                <a:tc>
                  <a:txBody>
                    <a:bodyPr/>
                    <a:lstStyle/>
                    <a:p>
                      <a:pPr algn="r" fontAlgn="b"/>
                      <a:r>
                        <a:rPr lang="tr-TR" sz="1200" b="0" i="0" u="none" strike="noStrike">
                          <a:solidFill>
                            <a:srgbClr val="000000"/>
                          </a:solidFill>
                          <a:latin typeface="Book Antiqua"/>
                        </a:rPr>
                        <a:t>47</a:t>
                      </a:r>
                    </a:p>
                  </a:txBody>
                  <a:tcPr marL="9525" marR="9525" marT="9525" marB="0" anchor="b"/>
                </a:tc>
                <a:tc>
                  <a:txBody>
                    <a:bodyPr/>
                    <a:lstStyle/>
                    <a:p>
                      <a:pPr algn="r" fontAlgn="b"/>
                      <a:r>
                        <a:rPr lang="tr-TR" sz="1800" b="0" i="0" u="none" strike="noStrike" dirty="0">
                          <a:solidFill>
                            <a:srgbClr val="000000"/>
                          </a:solidFill>
                          <a:latin typeface="Book Antiqua"/>
                        </a:rPr>
                        <a:t>35,4103</a:t>
                      </a:r>
                    </a:p>
                  </a:txBody>
                  <a:tcPr marL="9525" marR="9525" marT="9525" marB="0" anchor="b"/>
                </a:tc>
              </a:tr>
              <a:tr h="370840">
                <a:tc vMerge="1">
                  <a:txBody>
                    <a:bodyPr/>
                    <a:lstStyle/>
                    <a:p>
                      <a:endParaRPr lang="tr-TR"/>
                    </a:p>
                  </a:txBody>
                  <a:tcPr/>
                </a:tc>
                <a:tc>
                  <a:txBody>
                    <a:bodyPr/>
                    <a:lstStyle/>
                    <a:p>
                      <a:pPr algn="l" fontAlgn="b"/>
                      <a:r>
                        <a:rPr lang="tr-TR" sz="1200" b="0" i="0" u="none" strike="noStrike">
                          <a:solidFill>
                            <a:srgbClr val="000000"/>
                          </a:solidFill>
                          <a:latin typeface="Book Antiqua"/>
                        </a:rPr>
                        <a:t>II.</a:t>
                      </a:r>
                    </a:p>
                  </a:txBody>
                  <a:tcPr marL="9525" marR="9525" marT="9525" marB="0" anchor="b"/>
                </a:tc>
                <a:tc>
                  <a:txBody>
                    <a:bodyPr/>
                    <a:lstStyle/>
                    <a:p>
                      <a:pPr algn="r" fontAlgn="b"/>
                      <a:r>
                        <a:rPr lang="tr-TR" sz="1200" b="0" i="0" u="none" strike="noStrike">
                          <a:solidFill>
                            <a:srgbClr val="000000"/>
                          </a:solidFill>
                          <a:latin typeface="Book Antiqua"/>
                        </a:rPr>
                        <a:t>43</a:t>
                      </a:r>
                    </a:p>
                  </a:txBody>
                  <a:tcPr marL="9525" marR="9525" marT="9525" marB="0" anchor="b"/>
                </a:tc>
                <a:tc>
                  <a:txBody>
                    <a:bodyPr/>
                    <a:lstStyle/>
                    <a:p>
                      <a:pPr algn="r" fontAlgn="b"/>
                      <a:r>
                        <a:rPr lang="tr-TR" sz="1800" b="0" i="0" u="none" strike="noStrike" dirty="0">
                          <a:solidFill>
                            <a:srgbClr val="000000"/>
                          </a:solidFill>
                          <a:latin typeface="Book Antiqua"/>
                        </a:rPr>
                        <a:t>36,3787</a:t>
                      </a:r>
                    </a:p>
                  </a:txBody>
                  <a:tcPr marL="9525" marR="9525" marT="9525" marB="0" anchor="b"/>
                </a:tc>
              </a:tr>
              <a:tr h="370840">
                <a:tc rowSpan="2">
                  <a:txBody>
                    <a:bodyPr/>
                    <a:lstStyle/>
                    <a:p>
                      <a:pPr algn="l" fontAlgn="b"/>
                      <a:r>
                        <a:rPr lang="en-US" sz="1600" b="0" i="0" u="none" strike="noStrike" dirty="0">
                          <a:solidFill>
                            <a:srgbClr val="000000"/>
                          </a:solidFill>
                          <a:latin typeface="Book Antiqua"/>
                        </a:rPr>
                        <a:t>open mindedness</a:t>
                      </a:r>
                      <a:endParaRPr lang="tr-TR" sz="1600" b="0" i="0" u="none" strike="noStrike" dirty="0">
                        <a:solidFill>
                          <a:srgbClr val="000000"/>
                        </a:solidFill>
                        <a:latin typeface="Book Antiqua"/>
                      </a:endParaRPr>
                    </a:p>
                  </a:txBody>
                  <a:tcPr marL="9525" marR="9525" marT="9525" marB="0" anchor="b"/>
                </a:tc>
                <a:tc>
                  <a:txBody>
                    <a:bodyPr/>
                    <a:lstStyle/>
                    <a:p>
                      <a:pPr algn="l" fontAlgn="b"/>
                      <a:r>
                        <a:rPr lang="tr-TR" sz="1200" b="0" i="0" u="none" strike="noStrike">
                          <a:solidFill>
                            <a:srgbClr val="000000"/>
                          </a:solidFill>
                          <a:latin typeface="Book Antiqua"/>
                        </a:rPr>
                        <a:t>  I.</a:t>
                      </a:r>
                    </a:p>
                  </a:txBody>
                  <a:tcPr marL="9525" marR="9525" marT="9525" marB="0" anchor="b"/>
                </a:tc>
                <a:tc>
                  <a:txBody>
                    <a:bodyPr/>
                    <a:lstStyle/>
                    <a:p>
                      <a:pPr algn="r" fontAlgn="b"/>
                      <a:r>
                        <a:rPr lang="tr-TR" sz="1200" b="0" i="0" u="none" strike="noStrike">
                          <a:solidFill>
                            <a:srgbClr val="000000"/>
                          </a:solidFill>
                          <a:latin typeface="Book Antiqua"/>
                        </a:rPr>
                        <a:t>47</a:t>
                      </a:r>
                    </a:p>
                  </a:txBody>
                  <a:tcPr marL="9525" marR="9525" marT="9525" marB="0" anchor="b"/>
                </a:tc>
                <a:tc>
                  <a:txBody>
                    <a:bodyPr/>
                    <a:lstStyle/>
                    <a:p>
                      <a:pPr algn="r" fontAlgn="b"/>
                      <a:r>
                        <a:rPr lang="tr-TR" sz="1800" b="0" i="0" u="none" strike="noStrike" dirty="0">
                          <a:solidFill>
                            <a:srgbClr val="000000"/>
                          </a:solidFill>
                          <a:latin typeface="Book Antiqua"/>
                        </a:rPr>
                        <a:t>44,5035</a:t>
                      </a:r>
                    </a:p>
                  </a:txBody>
                  <a:tcPr marL="9525" marR="9525" marT="9525" marB="0" anchor="b"/>
                </a:tc>
              </a:tr>
              <a:tr h="370840">
                <a:tc vMerge="1">
                  <a:txBody>
                    <a:bodyPr/>
                    <a:lstStyle/>
                    <a:p>
                      <a:endParaRPr lang="tr-TR"/>
                    </a:p>
                  </a:txBody>
                  <a:tcPr/>
                </a:tc>
                <a:tc>
                  <a:txBody>
                    <a:bodyPr/>
                    <a:lstStyle/>
                    <a:p>
                      <a:pPr algn="l" fontAlgn="b"/>
                      <a:r>
                        <a:rPr lang="tr-TR" sz="1200" b="0" i="0" u="none" strike="noStrike">
                          <a:solidFill>
                            <a:srgbClr val="000000"/>
                          </a:solidFill>
                          <a:latin typeface="Book Antiqua"/>
                        </a:rPr>
                        <a:t>II.</a:t>
                      </a:r>
                    </a:p>
                  </a:txBody>
                  <a:tcPr marL="9525" marR="9525" marT="9525" marB="0" anchor="b"/>
                </a:tc>
                <a:tc>
                  <a:txBody>
                    <a:bodyPr/>
                    <a:lstStyle/>
                    <a:p>
                      <a:pPr algn="r" fontAlgn="b"/>
                      <a:r>
                        <a:rPr lang="tr-TR" sz="1200" b="0" i="0" u="none" strike="noStrike">
                          <a:solidFill>
                            <a:srgbClr val="000000"/>
                          </a:solidFill>
                          <a:latin typeface="Book Antiqua"/>
                        </a:rPr>
                        <a:t>38</a:t>
                      </a:r>
                    </a:p>
                  </a:txBody>
                  <a:tcPr marL="9525" marR="9525" marT="9525" marB="0" anchor="b"/>
                </a:tc>
                <a:tc>
                  <a:txBody>
                    <a:bodyPr/>
                    <a:lstStyle/>
                    <a:p>
                      <a:pPr algn="r" fontAlgn="b"/>
                      <a:r>
                        <a:rPr lang="tr-TR" sz="1800" b="0" i="0" u="none" strike="noStrike" dirty="0">
                          <a:solidFill>
                            <a:srgbClr val="000000"/>
                          </a:solidFill>
                          <a:latin typeface="Book Antiqua"/>
                        </a:rPr>
                        <a:t>46,9298</a:t>
                      </a:r>
                    </a:p>
                  </a:txBody>
                  <a:tcPr marL="9525" marR="9525" marT="9525" marB="0" anchor="b"/>
                </a:tc>
              </a:tr>
              <a:tr h="370840">
                <a:tc rowSpan="2">
                  <a:txBody>
                    <a:bodyPr/>
                    <a:lstStyle/>
                    <a:p>
                      <a:pPr algn="l" fontAlgn="b"/>
                      <a:r>
                        <a:rPr lang="tr-TR" sz="1600" b="0" i="0" u="none" strike="noStrike" dirty="0" err="1" smtClean="0">
                          <a:solidFill>
                            <a:srgbClr val="000000"/>
                          </a:solidFill>
                          <a:latin typeface="Book Antiqua"/>
                        </a:rPr>
                        <a:t>Analyticalness</a:t>
                      </a:r>
                      <a:endParaRPr lang="tr-TR" sz="1600" b="0" i="0" u="none" strike="noStrike" dirty="0">
                        <a:solidFill>
                          <a:srgbClr val="000000"/>
                        </a:solidFill>
                        <a:latin typeface="Book Antiqua"/>
                      </a:endParaRPr>
                    </a:p>
                  </a:txBody>
                  <a:tcPr marL="9525" marR="9525" marT="9525" marB="0" anchor="b"/>
                </a:tc>
                <a:tc>
                  <a:txBody>
                    <a:bodyPr/>
                    <a:lstStyle/>
                    <a:p>
                      <a:pPr algn="l" fontAlgn="b"/>
                      <a:r>
                        <a:rPr lang="tr-TR" sz="1200" b="0" i="0" u="none" strike="noStrike">
                          <a:solidFill>
                            <a:srgbClr val="000000"/>
                          </a:solidFill>
                          <a:latin typeface="Book Antiqua"/>
                        </a:rPr>
                        <a:t>I.</a:t>
                      </a:r>
                    </a:p>
                  </a:txBody>
                  <a:tcPr marL="9525" marR="9525" marT="9525" marB="0" anchor="b"/>
                </a:tc>
                <a:tc>
                  <a:txBody>
                    <a:bodyPr/>
                    <a:lstStyle/>
                    <a:p>
                      <a:pPr algn="r" fontAlgn="b"/>
                      <a:r>
                        <a:rPr lang="tr-TR" sz="1200" b="0" i="0" u="none" strike="noStrike">
                          <a:solidFill>
                            <a:srgbClr val="000000"/>
                          </a:solidFill>
                          <a:latin typeface="Book Antiqua"/>
                        </a:rPr>
                        <a:t>48</a:t>
                      </a:r>
                    </a:p>
                  </a:txBody>
                  <a:tcPr marL="9525" marR="9525" marT="9525" marB="0" anchor="b"/>
                </a:tc>
                <a:tc>
                  <a:txBody>
                    <a:bodyPr/>
                    <a:lstStyle/>
                    <a:p>
                      <a:pPr algn="r" fontAlgn="b"/>
                      <a:r>
                        <a:rPr lang="tr-TR" sz="1800" b="0" i="0" u="none" strike="noStrike" dirty="0">
                          <a:solidFill>
                            <a:srgbClr val="000000"/>
                          </a:solidFill>
                          <a:latin typeface="Book Antiqua"/>
                        </a:rPr>
                        <a:t>50,0947</a:t>
                      </a:r>
                    </a:p>
                  </a:txBody>
                  <a:tcPr marL="9525" marR="9525" marT="9525" marB="0" anchor="b"/>
                </a:tc>
              </a:tr>
              <a:tr h="370840">
                <a:tc vMerge="1">
                  <a:txBody>
                    <a:bodyPr/>
                    <a:lstStyle/>
                    <a:p>
                      <a:endParaRPr lang="tr-TR"/>
                    </a:p>
                  </a:txBody>
                  <a:tcPr/>
                </a:tc>
                <a:tc>
                  <a:txBody>
                    <a:bodyPr/>
                    <a:lstStyle/>
                    <a:p>
                      <a:pPr algn="l" fontAlgn="b"/>
                      <a:r>
                        <a:rPr lang="tr-TR" sz="1200" b="0" i="0" u="none" strike="noStrike">
                          <a:solidFill>
                            <a:srgbClr val="000000"/>
                          </a:solidFill>
                          <a:latin typeface="Book Antiqua"/>
                        </a:rPr>
                        <a:t>II.</a:t>
                      </a:r>
                    </a:p>
                  </a:txBody>
                  <a:tcPr marL="9525" marR="9525" marT="9525" marB="0" anchor="b"/>
                </a:tc>
                <a:tc>
                  <a:txBody>
                    <a:bodyPr/>
                    <a:lstStyle/>
                    <a:p>
                      <a:pPr algn="r" fontAlgn="b"/>
                      <a:r>
                        <a:rPr lang="tr-TR" sz="1200" b="0" i="0" u="none" strike="noStrike">
                          <a:solidFill>
                            <a:srgbClr val="000000"/>
                          </a:solidFill>
                          <a:latin typeface="Book Antiqua"/>
                        </a:rPr>
                        <a:t>42</a:t>
                      </a:r>
                    </a:p>
                  </a:txBody>
                  <a:tcPr marL="9525" marR="9525" marT="9525" marB="0" anchor="b"/>
                </a:tc>
                <a:tc>
                  <a:txBody>
                    <a:bodyPr/>
                    <a:lstStyle/>
                    <a:p>
                      <a:pPr algn="r" fontAlgn="b"/>
                      <a:r>
                        <a:rPr lang="tr-TR" sz="1800" b="0" i="0" u="none" strike="noStrike" dirty="0">
                          <a:solidFill>
                            <a:srgbClr val="000000"/>
                          </a:solidFill>
                          <a:latin typeface="Book Antiqua"/>
                        </a:rPr>
                        <a:t>50,2165</a:t>
                      </a:r>
                    </a:p>
                  </a:txBody>
                  <a:tcPr marL="9525" marR="9525" marT="9525" marB="0" anchor="b"/>
                </a:tc>
              </a:tr>
              <a:tr h="370840">
                <a:tc rowSpan="2">
                  <a:txBody>
                    <a:bodyPr/>
                    <a:lstStyle/>
                    <a:p>
                      <a:pPr algn="l" fontAlgn="b"/>
                      <a:r>
                        <a:rPr lang="en-US" sz="1600" b="0" i="0" u="none" strike="noStrike" dirty="0" err="1">
                          <a:solidFill>
                            <a:srgbClr val="000000"/>
                          </a:solidFill>
                          <a:latin typeface="Book Antiqua"/>
                        </a:rPr>
                        <a:t>systematicity</a:t>
                      </a:r>
                      <a:endParaRPr lang="tr-TR" sz="1600" b="0" i="0" u="none" strike="noStrike" dirty="0">
                        <a:solidFill>
                          <a:srgbClr val="000000"/>
                        </a:solidFill>
                        <a:latin typeface="Book Antiqua"/>
                      </a:endParaRPr>
                    </a:p>
                  </a:txBody>
                  <a:tcPr marL="9525" marR="9525" marT="9525" marB="0" anchor="b"/>
                </a:tc>
                <a:tc>
                  <a:txBody>
                    <a:bodyPr/>
                    <a:lstStyle/>
                    <a:p>
                      <a:pPr algn="l" fontAlgn="b"/>
                      <a:r>
                        <a:rPr lang="tr-TR" sz="1200" b="0" i="0" u="none" strike="noStrike">
                          <a:solidFill>
                            <a:srgbClr val="000000"/>
                          </a:solidFill>
                          <a:latin typeface="Book Antiqua"/>
                        </a:rPr>
                        <a:t>I.</a:t>
                      </a:r>
                    </a:p>
                  </a:txBody>
                  <a:tcPr marL="9525" marR="9525" marT="9525" marB="0" anchor="b"/>
                </a:tc>
                <a:tc>
                  <a:txBody>
                    <a:bodyPr/>
                    <a:lstStyle/>
                    <a:p>
                      <a:pPr algn="r" fontAlgn="b"/>
                      <a:r>
                        <a:rPr lang="tr-TR" sz="1200" b="0" i="0" u="none" strike="noStrike">
                          <a:solidFill>
                            <a:srgbClr val="000000"/>
                          </a:solidFill>
                          <a:latin typeface="Book Antiqua"/>
                        </a:rPr>
                        <a:t>47</a:t>
                      </a:r>
                    </a:p>
                  </a:txBody>
                  <a:tcPr marL="9525" marR="9525" marT="9525" marB="0" anchor="b"/>
                </a:tc>
                <a:tc>
                  <a:txBody>
                    <a:bodyPr/>
                    <a:lstStyle/>
                    <a:p>
                      <a:pPr algn="r" fontAlgn="b"/>
                      <a:r>
                        <a:rPr lang="tr-TR" sz="1800" b="0" i="0" u="none" strike="noStrike" dirty="0">
                          <a:solidFill>
                            <a:srgbClr val="000000"/>
                          </a:solidFill>
                          <a:latin typeface="Book Antiqua"/>
                        </a:rPr>
                        <a:t>44,0071</a:t>
                      </a:r>
                    </a:p>
                  </a:txBody>
                  <a:tcPr marL="9525" marR="9525" marT="9525" marB="0" anchor="b"/>
                </a:tc>
              </a:tr>
              <a:tr h="370840">
                <a:tc vMerge="1">
                  <a:txBody>
                    <a:bodyPr/>
                    <a:lstStyle/>
                    <a:p>
                      <a:endParaRPr lang="tr-TR"/>
                    </a:p>
                  </a:txBody>
                  <a:tcPr/>
                </a:tc>
                <a:tc>
                  <a:txBody>
                    <a:bodyPr/>
                    <a:lstStyle/>
                    <a:p>
                      <a:pPr algn="l" fontAlgn="b"/>
                      <a:r>
                        <a:rPr lang="tr-TR" sz="1200" b="0" i="0" u="none" strike="noStrike">
                          <a:solidFill>
                            <a:srgbClr val="000000"/>
                          </a:solidFill>
                          <a:latin typeface="Book Antiqua"/>
                        </a:rPr>
                        <a:t>II.</a:t>
                      </a:r>
                    </a:p>
                  </a:txBody>
                  <a:tcPr marL="9525" marR="9525" marT="9525" marB="0" anchor="b"/>
                </a:tc>
                <a:tc>
                  <a:txBody>
                    <a:bodyPr/>
                    <a:lstStyle/>
                    <a:p>
                      <a:pPr algn="r" fontAlgn="b"/>
                      <a:r>
                        <a:rPr lang="tr-TR" sz="1200" b="0" i="0" u="none" strike="noStrike">
                          <a:solidFill>
                            <a:srgbClr val="000000"/>
                          </a:solidFill>
                          <a:latin typeface="Book Antiqua"/>
                        </a:rPr>
                        <a:t>42</a:t>
                      </a:r>
                    </a:p>
                  </a:txBody>
                  <a:tcPr marL="9525" marR="9525" marT="9525" marB="0" anchor="b"/>
                </a:tc>
                <a:tc>
                  <a:txBody>
                    <a:bodyPr/>
                    <a:lstStyle/>
                    <a:p>
                      <a:pPr algn="r" fontAlgn="b"/>
                      <a:r>
                        <a:rPr lang="tr-TR" sz="1800" b="0" i="0" u="none" strike="noStrike" dirty="0">
                          <a:solidFill>
                            <a:srgbClr val="000000"/>
                          </a:solidFill>
                          <a:latin typeface="Book Antiqua"/>
                        </a:rPr>
                        <a:t>45,1587</a:t>
                      </a:r>
                    </a:p>
                  </a:txBody>
                  <a:tcPr marL="9525" marR="9525" marT="9525" marB="0" anchor="b"/>
                </a:tc>
              </a:tr>
              <a:tr h="370840">
                <a:tc rowSpan="2">
                  <a:txBody>
                    <a:bodyPr/>
                    <a:lstStyle/>
                    <a:p>
                      <a:pPr algn="l" fontAlgn="b"/>
                      <a:r>
                        <a:rPr lang="en-US" sz="1600" b="0" i="0" u="none" strike="noStrike" dirty="0">
                          <a:solidFill>
                            <a:srgbClr val="000000"/>
                          </a:solidFill>
                          <a:latin typeface="Book Antiqua"/>
                        </a:rPr>
                        <a:t>self-confidence</a:t>
                      </a:r>
                      <a:endParaRPr lang="tr-TR" sz="1600" b="0" i="0" u="none" strike="noStrike" dirty="0">
                        <a:solidFill>
                          <a:srgbClr val="000000"/>
                        </a:solidFill>
                        <a:latin typeface="Book Antiqua"/>
                      </a:endParaRPr>
                    </a:p>
                  </a:txBody>
                  <a:tcPr marL="9525" marR="9525" marT="9525" marB="0" anchor="b"/>
                </a:tc>
                <a:tc>
                  <a:txBody>
                    <a:bodyPr/>
                    <a:lstStyle/>
                    <a:p>
                      <a:pPr algn="l" fontAlgn="b"/>
                      <a:r>
                        <a:rPr lang="tr-TR" sz="1200" b="0" i="0" u="none" strike="noStrike">
                          <a:solidFill>
                            <a:srgbClr val="000000"/>
                          </a:solidFill>
                          <a:latin typeface="Book Antiqua"/>
                        </a:rPr>
                        <a:t>I.</a:t>
                      </a:r>
                    </a:p>
                  </a:txBody>
                  <a:tcPr marL="9525" marR="9525" marT="9525" marB="0" anchor="b"/>
                </a:tc>
                <a:tc>
                  <a:txBody>
                    <a:bodyPr/>
                    <a:lstStyle/>
                    <a:p>
                      <a:pPr algn="r" fontAlgn="b"/>
                      <a:r>
                        <a:rPr lang="tr-TR" sz="1200" b="0" i="0" u="none" strike="noStrike">
                          <a:solidFill>
                            <a:srgbClr val="000000"/>
                          </a:solidFill>
                          <a:latin typeface="Book Antiqua"/>
                        </a:rPr>
                        <a:t>48</a:t>
                      </a:r>
                    </a:p>
                  </a:txBody>
                  <a:tcPr marL="9525" marR="9525" marT="9525" marB="0" anchor="b"/>
                </a:tc>
                <a:tc>
                  <a:txBody>
                    <a:bodyPr/>
                    <a:lstStyle/>
                    <a:p>
                      <a:pPr algn="r" fontAlgn="b"/>
                      <a:r>
                        <a:rPr lang="tr-TR" sz="1800" b="0" i="0" u="none" strike="noStrike" dirty="0">
                          <a:solidFill>
                            <a:srgbClr val="000000"/>
                          </a:solidFill>
                          <a:latin typeface="Book Antiqua"/>
                        </a:rPr>
                        <a:t>38,5417</a:t>
                      </a:r>
                    </a:p>
                  </a:txBody>
                  <a:tcPr marL="9525" marR="9525" marT="9525" marB="0" anchor="b"/>
                </a:tc>
              </a:tr>
              <a:tr h="370840">
                <a:tc vMerge="1">
                  <a:txBody>
                    <a:bodyPr/>
                    <a:lstStyle/>
                    <a:p>
                      <a:endParaRPr lang="tr-TR"/>
                    </a:p>
                  </a:txBody>
                  <a:tcPr/>
                </a:tc>
                <a:tc>
                  <a:txBody>
                    <a:bodyPr/>
                    <a:lstStyle/>
                    <a:p>
                      <a:pPr algn="l" fontAlgn="b"/>
                      <a:r>
                        <a:rPr lang="tr-TR" sz="1200" b="0" i="0" u="none" strike="noStrike">
                          <a:solidFill>
                            <a:srgbClr val="000000"/>
                          </a:solidFill>
                          <a:latin typeface="Book Antiqua"/>
                        </a:rPr>
                        <a:t>II.</a:t>
                      </a:r>
                    </a:p>
                  </a:txBody>
                  <a:tcPr marL="9525" marR="9525" marT="9525" marB="0" anchor="b"/>
                </a:tc>
                <a:tc>
                  <a:txBody>
                    <a:bodyPr/>
                    <a:lstStyle/>
                    <a:p>
                      <a:pPr algn="r" fontAlgn="b"/>
                      <a:r>
                        <a:rPr lang="tr-TR" sz="1200" b="0" i="0" u="none" strike="noStrike">
                          <a:solidFill>
                            <a:srgbClr val="000000"/>
                          </a:solidFill>
                          <a:latin typeface="Book Antiqua"/>
                        </a:rPr>
                        <a:t>43</a:t>
                      </a:r>
                    </a:p>
                  </a:txBody>
                  <a:tcPr marL="9525" marR="9525" marT="9525" marB="0" anchor="b"/>
                </a:tc>
                <a:tc>
                  <a:txBody>
                    <a:bodyPr/>
                    <a:lstStyle/>
                    <a:p>
                      <a:pPr algn="r" fontAlgn="b"/>
                      <a:r>
                        <a:rPr lang="tr-TR" sz="1800" b="0" i="0" u="none" strike="noStrike" dirty="0">
                          <a:solidFill>
                            <a:srgbClr val="000000"/>
                          </a:solidFill>
                          <a:latin typeface="Book Antiqua"/>
                        </a:rPr>
                        <a:t>39,6346</a:t>
                      </a:r>
                    </a:p>
                  </a:txBody>
                  <a:tcPr marL="9525" marR="9525" marT="9525" marB="0" anchor="b"/>
                </a:tc>
              </a:tr>
              <a:tr h="370840">
                <a:tc rowSpan="2">
                  <a:txBody>
                    <a:bodyPr/>
                    <a:lstStyle/>
                    <a:p>
                      <a:pPr algn="l" fontAlgn="b"/>
                      <a:r>
                        <a:rPr lang="en-US" sz="1600" b="0" i="0" u="none" strike="noStrike" dirty="0">
                          <a:solidFill>
                            <a:srgbClr val="000000"/>
                          </a:solidFill>
                          <a:latin typeface="Book Antiqua"/>
                        </a:rPr>
                        <a:t>curiousness</a:t>
                      </a:r>
                      <a:endParaRPr lang="tr-TR" sz="1600" b="0" i="0" u="none" strike="noStrike" dirty="0">
                        <a:solidFill>
                          <a:srgbClr val="000000"/>
                        </a:solidFill>
                        <a:latin typeface="Book Antiqua"/>
                      </a:endParaRPr>
                    </a:p>
                  </a:txBody>
                  <a:tcPr marL="9525" marR="9525" marT="9525" marB="0" anchor="b"/>
                </a:tc>
                <a:tc>
                  <a:txBody>
                    <a:bodyPr/>
                    <a:lstStyle/>
                    <a:p>
                      <a:pPr algn="l" fontAlgn="b"/>
                      <a:r>
                        <a:rPr lang="tr-TR" sz="1200" b="0" i="0" u="none" strike="noStrike">
                          <a:solidFill>
                            <a:srgbClr val="000000"/>
                          </a:solidFill>
                          <a:latin typeface="Book Antiqua"/>
                        </a:rPr>
                        <a:t>I.</a:t>
                      </a:r>
                    </a:p>
                  </a:txBody>
                  <a:tcPr marL="9525" marR="9525" marT="9525" marB="0" anchor="b"/>
                </a:tc>
                <a:tc>
                  <a:txBody>
                    <a:bodyPr/>
                    <a:lstStyle/>
                    <a:p>
                      <a:pPr algn="r" fontAlgn="b"/>
                      <a:r>
                        <a:rPr lang="tr-TR" sz="1200" b="0" i="0" u="none" strike="noStrike">
                          <a:solidFill>
                            <a:srgbClr val="000000"/>
                          </a:solidFill>
                          <a:latin typeface="Book Antiqua"/>
                        </a:rPr>
                        <a:t>47</a:t>
                      </a:r>
                    </a:p>
                  </a:txBody>
                  <a:tcPr marL="9525" marR="9525" marT="9525" marB="0" anchor="b"/>
                </a:tc>
                <a:tc>
                  <a:txBody>
                    <a:bodyPr/>
                    <a:lstStyle/>
                    <a:p>
                      <a:pPr algn="r" fontAlgn="b"/>
                      <a:r>
                        <a:rPr lang="tr-TR" sz="1800" b="0" i="0" u="none" strike="noStrike" dirty="0">
                          <a:solidFill>
                            <a:srgbClr val="000000"/>
                          </a:solidFill>
                          <a:latin typeface="Book Antiqua"/>
                        </a:rPr>
                        <a:t>42,0745</a:t>
                      </a:r>
                    </a:p>
                  </a:txBody>
                  <a:tcPr marL="9525" marR="9525" marT="9525" marB="0" anchor="b"/>
                </a:tc>
              </a:tr>
              <a:tr h="370840">
                <a:tc vMerge="1">
                  <a:txBody>
                    <a:bodyPr/>
                    <a:lstStyle/>
                    <a:p>
                      <a:endParaRPr lang="tr-TR"/>
                    </a:p>
                  </a:txBody>
                  <a:tcPr/>
                </a:tc>
                <a:tc>
                  <a:txBody>
                    <a:bodyPr/>
                    <a:lstStyle/>
                    <a:p>
                      <a:pPr algn="l" fontAlgn="b"/>
                      <a:r>
                        <a:rPr lang="tr-TR" sz="1200" b="0" i="0" u="none" strike="noStrike">
                          <a:solidFill>
                            <a:srgbClr val="000000"/>
                          </a:solidFill>
                          <a:latin typeface="Book Antiqua"/>
                        </a:rPr>
                        <a:t>II.</a:t>
                      </a:r>
                    </a:p>
                  </a:txBody>
                  <a:tcPr marL="9525" marR="9525" marT="9525" marB="0" anchor="b"/>
                </a:tc>
                <a:tc>
                  <a:txBody>
                    <a:bodyPr/>
                    <a:lstStyle/>
                    <a:p>
                      <a:pPr algn="r" fontAlgn="b"/>
                      <a:r>
                        <a:rPr lang="tr-TR" sz="1200" b="0" i="0" u="none" strike="noStrike">
                          <a:solidFill>
                            <a:srgbClr val="000000"/>
                          </a:solidFill>
                          <a:latin typeface="Book Antiqua"/>
                        </a:rPr>
                        <a:t>44</a:t>
                      </a:r>
                    </a:p>
                  </a:txBody>
                  <a:tcPr marL="9525" marR="9525" marT="9525" marB="0" anchor="b"/>
                </a:tc>
                <a:tc>
                  <a:txBody>
                    <a:bodyPr/>
                    <a:lstStyle/>
                    <a:p>
                      <a:pPr algn="r" fontAlgn="b"/>
                      <a:r>
                        <a:rPr lang="tr-TR" sz="1800" b="0" i="0" u="none" strike="noStrike" dirty="0">
                          <a:solidFill>
                            <a:srgbClr val="000000"/>
                          </a:solidFill>
                          <a:latin typeface="Book Antiqua"/>
                        </a:rPr>
                        <a:t>44,6307</a:t>
                      </a:r>
                    </a:p>
                  </a:txBody>
                  <a:tcPr marL="9525" marR="9525" marT="9525" marB="0" anchor="b"/>
                </a:tc>
              </a:tr>
              <a:tr h="370840">
                <a:tc rowSpan="2">
                  <a:txBody>
                    <a:bodyPr/>
                    <a:lstStyle/>
                    <a:p>
                      <a:pPr algn="l" fontAlgn="b"/>
                      <a:r>
                        <a:rPr lang="tr-TR" sz="1200" b="0" i="0" u="none" strike="noStrike">
                          <a:solidFill>
                            <a:srgbClr val="000000"/>
                          </a:solidFill>
                          <a:latin typeface="Book Antiqua"/>
                        </a:rPr>
                        <a:t>Critical sum</a:t>
                      </a:r>
                    </a:p>
                  </a:txBody>
                  <a:tcPr marL="9525" marR="9525" marT="9525" marB="0" anchor="b"/>
                </a:tc>
                <a:tc>
                  <a:txBody>
                    <a:bodyPr/>
                    <a:lstStyle/>
                    <a:p>
                      <a:pPr algn="l" fontAlgn="b"/>
                      <a:r>
                        <a:rPr lang="tr-TR" sz="1200" b="0" i="0" u="none" strike="noStrike">
                          <a:solidFill>
                            <a:srgbClr val="000000"/>
                          </a:solidFill>
                          <a:latin typeface="Book Antiqua"/>
                        </a:rPr>
                        <a:t>I.</a:t>
                      </a:r>
                    </a:p>
                  </a:txBody>
                  <a:tcPr marL="9525" marR="9525" marT="9525" marB="0" anchor="b"/>
                </a:tc>
                <a:tc>
                  <a:txBody>
                    <a:bodyPr/>
                    <a:lstStyle/>
                    <a:p>
                      <a:pPr algn="r" fontAlgn="b"/>
                      <a:r>
                        <a:rPr lang="tr-TR" sz="1200" b="0" i="0" u="none" strike="noStrike">
                          <a:solidFill>
                            <a:srgbClr val="000000"/>
                          </a:solidFill>
                          <a:latin typeface="Book Antiqua"/>
                        </a:rPr>
                        <a:t>48</a:t>
                      </a:r>
                    </a:p>
                  </a:txBody>
                  <a:tcPr marL="9525" marR="9525" marT="9525" marB="0" anchor="b"/>
                </a:tc>
                <a:tc>
                  <a:txBody>
                    <a:bodyPr/>
                    <a:lstStyle/>
                    <a:p>
                      <a:pPr algn="r" fontAlgn="b"/>
                      <a:r>
                        <a:rPr lang="tr-TR" sz="1800" b="0" i="0" u="none" strike="noStrike" dirty="0">
                          <a:solidFill>
                            <a:srgbClr val="000000"/>
                          </a:solidFill>
                          <a:latin typeface="Book Antiqua"/>
                        </a:rPr>
                        <a:t>251,174</a:t>
                      </a:r>
                    </a:p>
                  </a:txBody>
                  <a:tcPr marL="9525" marR="9525" marT="9525" marB="0" anchor="b"/>
                </a:tc>
              </a:tr>
              <a:tr h="370840">
                <a:tc vMerge="1">
                  <a:txBody>
                    <a:bodyPr/>
                    <a:lstStyle/>
                    <a:p>
                      <a:endParaRPr lang="tr-TR"/>
                    </a:p>
                  </a:txBody>
                  <a:tcPr/>
                </a:tc>
                <a:tc>
                  <a:txBody>
                    <a:bodyPr/>
                    <a:lstStyle/>
                    <a:p>
                      <a:pPr algn="l" fontAlgn="b"/>
                      <a:r>
                        <a:rPr lang="tr-TR" sz="1200" b="0" i="0" u="none" strike="noStrike">
                          <a:solidFill>
                            <a:srgbClr val="000000"/>
                          </a:solidFill>
                          <a:latin typeface="Book Antiqua"/>
                        </a:rPr>
                        <a:t>II.</a:t>
                      </a:r>
                    </a:p>
                  </a:txBody>
                  <a:tcPr marL="9525" marR="9525" marT="9525" marB="0" anchor="b"/>
                </a:tc>
                <a:tc>
                  <a:txBody>
                    <a:bodyPr/>
                    <a:lstStyle/>
                    <a:p>
                      <a:pPr algn="r" fontAlgn="b"/>
                      <a:r>
                        <a:rPr lang="tr-TR" sz="1200" b="0" i="0" u="none" strike="noStrike">
                          <a:solidFill>
                            <a:srgbClr val="000000"/>
                          </a:solidFill>
                          <a:latin typeface="Book Antiqua"/>
                        </a:rPr>
                        <a:t>46</a:t>
                      </a:r>
                    </a:p>
                  </a:txBody>
                  <a:tcPr marL="9525" marR="9525" marT="9525" marB="0" anchor="b"/>
                </a:tc>
                <a:tc>
                  <a:txBody>
                    <a:bodyPr/>
                    <a:lstStyle/>
                    <a:p>
                      <a:pPr algn="r" fontAlgn="b"/>
                      <a:r>
                        <a:rPr lang="tr-TR" sz="1800" b="0" i="0" u="none" strike="noStrike" dirty="0">
                          <a:solidFill>
                            <a:srgbClr val="000000"/>
                          </a:solidFill>
                          <a:latin typeface="Book Antiqua"/>
                        </a:rPr>
                        <a:t>239,596</a:t>
                      </a:r>
                    </a:p>
                  </a:txBody>
                  <a:tcPr marL="9525" marR="9525" marT="9525" marB="0" anchor="b"/>
                </a:tc>
              </a:tr>
            </a:tbl>
          </a:graphicData>
        </a:graphic>
      </p:graphicFrame>
      <p:sp>
        <p:nvSpPr>
          <p:cNvPr id="5" name="4 Başlık"/>
          <p:cNvSpPr>
            <a:spLocks noGrp="1"/>
          </p:cNvSpPr>
          <p:nvPr>
            <p:ph type="title"/>
          </p:nvPr>
        </p:nvSpPr>
        <p:spPr>
          <a:xfrm>
            <a:off x="323528" y="0"/>
            <a:ext cx="8183880" cy="525780"/>
          </a:xfrm>
        </p:spPr>
        <p:txBody>
          <a:bodyPr>
            <a:normAutofit fontScale="90000"/>
          </a:bodyPr>
          <a:lstStyle/>
          <a:p>
            <a:r>
              <a:rPr lang="tr-TR" dirty="0" err="1" smtClean="0"/>
              <a:t>Table</a:t>
            </a:r>
            <a:r>
              <a:rPr lang="tr-TR" dirty="0" smtClean="0"/>
              <a:t> 10: </a:t>
            </a:r>
            <a:r>
              <a:rPr lang="tr-TR" dirty="0" err="1" smtClean="0"/>
              <a:t>Education</a:t>
            </a:r>
            <a:r>
              <a:rPr lang="tr-TR" dirty="0" smtClean="0"/>
              <a:t> </a:t>
            </a:r>
            <a:r>
              <a:rPr lang="tr-TR" dirty="0" err="1" smtClean="0"/>
              <a:t>Type</a:t>
            </a:r>
            <a:r>
              <a:rPr lang="tr-TR" dirty="0" smtClean="0"/>
              <a:t> </a:t>
            </a:r>
            <a:r>
              <a:rPr lang="tr-TR" dirty="0" err="1" smtClean="0"/>
              <a:t>Variable</a:t>
            </a: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2920" y="5373216"/>
            <a:ext cx="8183880" cy="661824"/>
          </a:xfrm>
        </p:spPr>
        <p:txBody>
          <a:bodyPr/>
          <a:lstStyle/>
          <a:p>
            <a:pPr algn="ctr"/>
            <a:r>
              <a:rPr lang="it-IT" dirty="0" smtClean="0"/>
              <a:t>The </a:t>
            </a:r>
            <a:r>
              <a:rPr lang="it-IT" dirty="0" err="1" smtClean="0"/>
              <a:t>Result</a:t>
            </a:r>
            <a:endParaRPr lang="de-DE" dirty="0"/>
          </a:p>
        </p:txBody>
      </p:sp>
      <p:sp>
        <p:nvSpPr>
          <p:cNvPr id="3" name="2 İçerik Yer Tutucusu"/>
          <p:cNvSpPr>
            <a:spLocks noGrp="1"/>
          </p:cNvSpPr>
          <p:nvPr>
            <p:ph idx="1"/>
          </p:nvPr>
        </p:nvSpPr>
        <p:spPr>
          <a:xfrm>
            <a:off x="502920" y="530352"/>
            <a:ext cx="8183880" cy="4914872"/>
          </a:xfrm>
        </p:spPr>
        <p:txBody>
          <a:bodyPr/>
          <a:lstStyle/>
          <a:p>
            <a:pPr algn="just"/>
            <a:endParaRPr lang="it-IT" dirty="0" smtClean="0"/>
          </a:p>
          <a:p>
            <a:pPr algn="just"/>
            <a:r>
              <a:rPr lang="it-IT" dirty="0" smtClean="0"/>
              <a:t>In </a:t>
            </a:r>
            <a:r>
              <a:rPr lang="it-IT" dirty="0" err="1" smtClean="0"/>
              <a:t>terms</a:t>
            </a:r>
            <a:r>
              <a:rPr lang="it-IT" dirty="0" smtClean="0"/>
              <a:t> </a:t>
            </a:r>
            <a:r>
              <a:rPr lang="it-IT" dirty="0" err="1" smtClean="0"/>
              <a:t>of</a:t>
            </a:r>
            <a:r>
              <a:rPr lang="it-IT" dirty="0" smtClean="0"/>
              <a:t> the </a:t>
            </a:r>
            <a:r>
              <a:rPr lang="it-IT" dirty="0" err="1" smtClean="0"/>
              <a:t>sub-dimension</a:t>
            </a:r>
            <a:r>
              <a:rPr lang="it-IT" dirty="0" smtClean="0"/>
              <a:t> </a:t>
            </a:r>
            <a:r>
              <a:rPr lang="it-IT" dirty="0" err="1" smtClean="0"/>
              <a:t>of</a:t>
            </a:r>
            <a:r>
              <a:rPr lang="it-IT" dirty="0" smtClean="0"/>
              <a:t> “</a:t>
            </a:r>
            <a:r>
              <a:rPr lang="it-IT" dirty="0" err="1" smtClean="0"/>
              <a:t>looking</a:t>
            </a:r>
            <a:r>
              <a:rPr lang="it-IT" dirty="0" smtClean="0"/>
              <a:t> </a:t>
            </a:r>
            <a:r>
              <a:rPr lang="it-IT" dirty="0" err="1" smtClean="0"/>
              <a:t>for</a:t>
            </a:r>
            <a:r>
              <a:rPr lang="it-IT" dirty="0" smtClean="0"/>
              <a:t> the </a:t>
            </a:r>
            <a:r>
              <a:rPr lang="it-IT" dirty="0" err="1" smtClean="0"/>
              <a:t>truth</a:t>
            </a:r>
            <a:r>
              <a:rPr lang="it-IT" dirty="0" smtClean="0"/>
              <a:t>” </a:t>
            </a:r>
            <a:r>
              <a:rPr lang="it-IT" dirty="0" err="1" smtClean="0"/>
              <a:t>according</a:t>
            </a:r>
            <a:r>
              <a:rPr lang="it-IT" dirty="0" smtClean="0"/>
              <a:t> </a:t>
            </a:r>
            <a:r>
              <a:rPr lang="it-IT" dirty="0" err="1" smtClean="0"/>
              <a:t>to</a:t>
            </a:r>
            <a:r>
              <a:rPr lang="it-IT" dirty="0" smtClean="0"/>
              <a:t> </a:t>
            </a:r>
            <a:r>
              <a:rPr lang="it-IT" dirty="0" err="1" smtClean="0"/>
              <a:t>all</a:t>
            </a:r>
            <a:r>
              <a:rPr lang="it-IT" dirty="0" smtClean="0"/>
              <a:t> </a:t>
            </a:r>
            <a:r>
              <a:rPr lang="it-IT" dirty="0" err="1" smtClean="0"/>
              <a:t>variables</a:t>
            </a:r>
            <a:r>
              <a:rPr lang="it-IT" dirty="0" smtClean="0"/>
              <a:t>, </a:t>
            </a:r>
            <a:r>
              <a:rPr lang="it-IT" dirty="0" err="1" smtClean="0"/>
              <a:t>it</a:t>
            </a:r>
            <a:r>
              <a:rPr lang="it-IT" dirty="0" smtClean="0"/>
              <a:t> </a:t>
            </a:r>
            <a:r>
              <a:rPr lang="it-IT" dirty="0" err="1" smtClean="0"/>
              <a:t>is</a:t>
            </a:r>
            <a:r>
              <a:rPr lang="it-IT" dirty="0" smtClean="0"/>
              <a:t> </a:t>
            </a:r>
            <a:r>
              <a:rPr lang="it-IT" dirty="0" err="1" smtClean="0"/>
              <a:t>observed</a:t>
            </a:r>
            <a:r>
              <a:rPr lang="it-IT" dirty="0" smtClean="0"/>
              <a:t> </a:t>
            </a:r>
            <a:r>
              <a:rPr lang="it-IT" dirty="0" err="1" smtClean="0"/>
              <a:t>that</a:t>
            </a:r>
            <a:r>
              <a:rPr lang="it-IT" dirty="0" smtClean="0"/>
              <a:t> the </a:t>
            </a:r>
            <a:r>
              <a:rPr lang="it-IT" dirty="0" err="1" smtClean="0"/>
              <a:t>scores</a:t>
            </a:r>
            <a:r>
              <a:rPr lang="it-IT" dirty="0" smtClean="0"/>
              <a:t> </a:t>
            </a:r>
            <a:r>
              <a:rPr lang="it-IT" dirty="0" err="1" smtClean="0"/>
              <a:t>of</a:t>
            </a:r>
            <a:r>
              <a:rPr lang="it-IT" dirty="0" smtClean="0"/>
              <a:t> </a:t>
            </a:r>
            <a:r>
              <a:rPr lang="it-IT" dirty="0" err="1" smtClean="0"/>
              <a:t>teacher</a:t>
            </a:r>
            <a:r>
              <a:rPr lang="it-IT" dirty="0" smtClean="0"/>
              <a:t> </a:t>
            </a:r>
            <a:r>
              <a:rPr lang="it-IT" dirty="0" err="1" smtClean="0"/>
              <a:t>candidates</a:t>
            </a:r>
            <a:r>
              <a:rPr lang="it-IT" dirty="0" smtClean="0"/>
              <a:t> are low.</a:t>
            </a:r>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245544" cy="5130896"/>
          </a:xfrm>
        </p:spPr>
        <p:txBody>
          <a:bodyPr>
            <a:noAutofit/>
          </a:bodyPr>
          <a:lstStyle/>
          <a:p>
            <a:pPr algn="just"/>
            <a:r>
              <a:rPr lang="tr-TR" sz="2400" dirty="0" smtClean="0"/>
              <a:t>M</a:t>
            </a:r>
            <a:r>
              <a:rPr lang="it-IT" sz="2400" dirty="0" smtClean="0"/>
              <a:t>ost of the scores </a:t>
            </a:r>
            <a:r>
              <a:rPr lang="de-DE" sz="2400" dirty="0" smtClean="0"/>
              <a:t>in </a:t>
            </a:r>
            <a:r>
              <a:rPr lang="it-IT" sz="2400" dirty="0" smtClean="0"/>
              <a:t>the </a:t>
            </a:r>
            <a:r>
              <a:rPr lang="it-IT" sz="2400" dirty="0" err="1" smtClean="0"/>
              <a:t>dimension</a:t>
            </a:r>
            <a:r>
              <a:rPr lang="it-IT" sz="2400" dirty="0" smtClean="0"/>
              <a:t> </a:t>
            </a:r>
            <a:r>
              <a:rPr lang="it-IT" sz="2400" dirty="0" err="1" smtClean="0"/>
              <a:t>of</a:t>
            </a:r>
            <a:r>
              <a:rPr lang="it-IT" sz="2400" dirty="0" smtClean="0"/>
              <a:t> “</a:t>
            </a:r>
            <a:r>
              <a:rPr lang="it-IT" sz="2400" dirty="0" err="1" smtClean="0"/>
              <a:t>analyticalness</a:t>
            </a:r>
            <a:r>
              <a:rPr lang="it-IT" sz="2400" dirty="0" smtClean="0"/>
              <a:t>” are high </a:t>
            </a:r>
            <a:r>
              <a:rPr lang="it-IT" sz="2400" dirty="0" err="1" smtClean="0"/>
              <a:t>while</a:t>
            </a:r>
            <a:r>
              <a:rPr lang="it-IT" sz="2400" dirty="0" smtClean="0"/>
              <a:t> </a:t>
            </a:r>
            <a:r>
              <a:rPr lang="it-IT" sz="2400" dirty="0" err="1" smtClean="0"/>
              <a:t>they</a:t>
            </a:r>
            <a:r>
              <a:rPr lang="it-IT" sz="2400" dirty="0" smtClean="0"/>
              <a:t> are at medium </a:t>
            </a:r>
            <a:r>
              <a:rPr lang="it-IT" sz="2400" dirty="0" err="1" smtClean="0"/>
              <a:t>level</a:t>
            </a:r>
            <a:r>
              <a:rPr lang="it-IT" sz="2400" dirty="0" smtClean="0"/>
              <a:t> in the </a:t>
            </a:r>
            <a:r>
              <a:rPr lang="it-IT" sz="2400" dirty="0" err="1" smtClean="0"/>
              <a:t>dimension</a:t>
            </a:r>
            <a:r>
              <a:rPr lang="it-IT" sz="2400" dirty="0" smtClean="0"/>
              <a:t> </a:t>
            </a:r>
            <a:r>
              <a:rPr lang="it-IT" sz="2400" dirty="0" err="1" smtClean="0"/>
              <a:t>of</a:t>
            </a:r>
            <a:r>
              <a:rPr lang="it-IT" sz="2400" dirty="0" smtClean="0"/>
              <a:t> “</a:t>
            </a:r>
            <a:r>
              <a:rPr lang="it-IT" sz="2400" dirty="0" err="1" smtClean="0"/>
              <a:t>systematicity</a:t>
            </a:r>
            <a:r>
              <a:rPr lang="it-IT" sz="2400" dirty="0" smtClean="0"/>
              <a:t>”.</a:t>
            </a:r>
          </a:p>
          <a:p>
            <a:pPr algn="just"/>
            <a:r>
              <a:rPr lang="it-IT" sz="2400" dirty="0" smtClean="0"/>
              <a:t>In the dimension of “self-confidence”</a:t>
            </a:r>
            <a:r>
              <a:rPr lang="tr-TR" sz="2400" dirty="0" smtClean="0"/>
              <a:t> </a:t>
            </a:r>
            <a:r>
              <a:rPr lang="it-IT" sz="2400" dirty="0" smtClean="0"/>
              <a:t>low scores are observed as well as medium scores: </a:t>
            </a:r>
            <a:endParaRPr lang="tr-TR" sz="2400" dirty="0" smtClean="0"/>
          </a:p>
          <a:p>
            <a:pPr algn="just"/>
            <a:r>
              <a:rPr lang="tr-TR" sz="2400" dirty="0" smtClean="0"/>
              <a:t>T</a:t>
            </a:r>
            <a:r>
              <a:rPr lang="it-IT" sz="2400" dirty="0" smtClean="0"/>
              <a:t>he scores of </a:t>
            </a:r>
            <a:r>
              <a:rPr lang="en-US" sz="2400" dirty="0" smtClean="0"/>
              <a:t>Anatolian Religious High School </a:t>
            </a:r>
            <a:r>
              <a:rPr lang="tr-TR" sz="2400" dirty="0" smtClean="0"/>
              <a:t>(</a:t>
            </a:r>
            <a:r>
              <a:rPr lang="it-IT" sz="2400" dirty="0" smtClean="0"/>
              <a:t>AIHL</a:t>
            </a:r>
            <a:r>
              <a:rPr lang="tr-TR" sz="2400" dirty="0" smtClean="0"/>
              <a:t>)</a:t>
            </a:r>
            <a:r>
              <a:rPr lang="it-IT" sz="2400" dirty="0" smtClean="0"/>
              <a:t> and the other high school graduates, except the children of secondary school gratuate mothers </a:t>
            </a:r>
            <a:r>
              <a:rPr lang="tr-TR" sz="2400" dirty="0" smtClean="0"/>
              <a:t>(42,0), the candidates with protective or the other type of families, the ones out of income equals expenses, the ones living in countryside, the ones out of the others staying in religious foundation or community houses and the candidates who study in day-time education are low.</a:t>
            </a:r>
            <a:endParaRPr lang="it-IT" sz="2400" dirty="0"/>
          </a:p>
        </p:txBody>
      </p:sp>
      <p:sp>
        <p:nvSpPr>
          <p:cNvPr id="5" name="1 Başlık"/>
          <p:cNvSpPr>
            <a:spLocks noGrp="1"/>
          </p:cNvSpPr>
          <p:nvPr>
            <p:ph type="title"/>
          </p:nvPr>
        </p:nvSpPr>
        <p:spPr>
          <a:xfrm>
            <a:off x="467544" y="6196176"/>
            <a:ext cx="8183880" cy="661824"/>
          </a:xfrm>
        </p:spPr>
        <p:txBody>
          <a:bodyPr/>
          <a:lstStyle/>
          <a:p>
            <a:pPr algn="ctr"/>
            <a:r>
              <a:rPr lang="it-IT" dirty="0" smtClean="0"/>
              <a:t>The </a:t>
            </a:r>
            <a:r>
              <a:rPr lang="it-IT" dirty="0" err="1" smtClean="0"/>
              <a:t>Result</a:t>
            </a:r>
            <a:endParaRPr lang="de-DE"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it-IT" dirty="0" smtClean="0"/>
              <a:t>The </a:t>
            </a:r>
            <a:r>
              <a:rPr lang="it-IT" dirty="0" err="1" smtClean="0"/>
              <a:t>Result</a:t>
            </a:r>
            <a:endParaRPr lang="de-DE" dirty="0"/>
          </a:p>
        </p:txBody>
      </p:sp>
      <p:sp>
        <p:nvSpPr>
          <p:cNvPr id="3" name="2 İçerik Yer Tutucusu"/>
          <p:cNvSpPr>
            <a:spLocks noGrp="1"/>
          </p:cNvSpPr>
          <p:nvPr>
            <p:ph idx="1"/>
          </p:nvPr>
        </p:nvSpPr>
        <p:spPr>
          <a:xfrm>
            <a:off x="502920" y="530352"/>
            <a:ext cx="8183880" cy="4842864"/>
          </a:xfrm>
        </p:spPr>
        <p:txBody>
          <a:bodyPr>
            <a:normAutofit/>
          </a:bodyPr>
          <a:lstStyle/>
          <a:p>
            <a:pPr algn="just"/>
            <a:r>
              <a:rPr lang="it-IT" dirty="0" smtClean="0"/>
              <a:t>“critical sum” </a:t>
            </a:r>
            <a:endParaRPr lang="tr-TR" dirty="0" smtClean="0"/>
          </a:p>
          <a:p>
            <a:pPr algn="just"/>
            <a:r>
              <a:rPr lang="it-IT" dirty="0" smtClean="0"/>
              <a:t>all the scores except the ones staying with friends and staying in KYK dorms (below 240) are at medium level. </a:t>
            </a:r>
          </a:p>
          <a:p>
            <a:pPr algn="just"/>
            <a:r>
              <a:rPr lang="tr-TR" dirty="0" smtClean="0"/>
              <a:t>W</a:t>
            </a:r>
            <a:r>
              <a:rPr lang="it-IT" dirty="0" smtClean="0"/>
              <a:t>hen university entrance score increases, the scores of “looking for the truth, analyticalness, systematicity and curiousness” decrease</a:t>
            </a:r>
            <a:endParaRPr lang="de-DE"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it-IT" dirty="0" smtClean="0"/>
              <a:t>The </a:t>
            </a:r>
            <a:r>
              <a:rPr lang="it-IT" dirty="0" err="1" smtClean="0"/>
              <a:t>Result</a:t>
            </a:r>
            <a:endParaRPr lang="de-DE" dirty="0"/>
          </a:p>
        </p:txBody>
      </p:sp>
      <p:sp>
        <p:nvSpPr>
          <p:cNvPr id="3" name="2 İçerik Yer Tutucusu"/>
          <p:cNvSpPr>
            <a:spLocks noGrp="1"/>
          </p:cNvSpPr>
          <p:nvPr>
            <p:ph idx="1"/>
          </p:nvPr>
        </p:nvSpPr>
        <p:spPr/>
        <p:txBody>
          <a:bodyPr>
            <a:normAutofit/>
          </a:bodyPr>
          <a:lstStyle/>
          <a:p>
            <a:pPr algn="just"/>
            <a:r>
              <a:rPr lang="it-IT" dirty="0" smtClean="0"/>
              <a:t>In </a:t>
            </a:r>
            <a:r>
              <a:rPr lang="it-IT" dirty="0" err="1" smtClean="0"/>
              <a:t>terms</a:t>
            </a:r>
            <a:r>
              <a:rPr lang="it-IT" dirty="0" smtClean="0"/>
              <a:t> </a:t>
            </a:r>
            <a:r>
              <a:rPr lang="it-IT" dirty="0" err="1" smtClean="0"/>
              <a:t>of</a:t>
            </a:r>
            <a:r>
              <a:rPr lang="it-IT" dirty="0" smtClean="0"/>
              <a:t> the </a:t>
            </a:r>
            <a:r>
              <a:rPr lang="it-IT" dirty="0" err="1" smtClean="0"/>
              <a:t>sub-dimension</a:t>
            </a:r>
            <a:r>
              <a:rPr lang="it-IT" dirty="0" smtClean="0"/>
              <a:t> </a:t>
            </a:r>
            <a:r>
              <a:rPr lang="it-IT" dirty="0" err="1" smtClean="0"/>
              <a:t>of</a:t>
            </a:r>
            <a:r>
              <a:rPr lang="it-IT" dirty="0" smtClean="0"/>
              <a:t> “</a:t>
            </a:r>
            <a:r>
              <a:rPr lang="it-IT" dirty="0" err="1" smtClean="0"/>
              <a:t>looking</a:t>
            </a:r>
            <a:r>
              <a:rPr lang="it-IT" dirty="0" smtClean="0"/>
              <a:t> </a:t>
            </a:r>
            <a:r>
              <a:rPr lang="it-IT" dirty="0" err="1" smtClean="0"/>
              <a:t>for</a:t>
            </a:r>
            <a:r>
              <a:rPr lang="it-IT" dirty="0" smtClean="0"/>
              <a:t> the </a:t>
            </a:r>
            <a:r>
              <a:rPr lang="it-IT" dirty="0" err="1" smtClean="0"/>
              <a:t>truth</a:t>
            </a:r>
            <a:r>
              <a:rPr lang="it-IT" dirty="0" smtClean="0"/>
              <a:t>” </a:t>
            </a:r>
            <a:r>
              <a:rPr lang="it-IT" dirty="0" err="1" smtClean="0"/>
              <a:t>it</a:t>
            </a:r>
            <a:r>
              <a:rPr lang="it-IT" dirty="0" smtClean="0"/>
              <a:t> </a:t>
            </a:r>
            <a:r>
              <a:rPr lang="it-IT" dirty="0" err="1" smtClean="0"/>
              <a:t>is</a:t>
            </a:r>
            <a:r>
              <a:rPr lang="it-IT" dirty="0" smtClean="0"/>
              <a:t> </a:t>
            </a:r>
            <a:r>
              <a:rPr lang="it-IT" dirty="0" err="1" smtClean="0"/>
              <a:t>seen</a:t>
            </a:r>
            <a:r>
              <a:rPr lang="it-IT" dirty="0" smtClean="0"/>
              <a:t> </a:t>
            </a:r>
            <a:r>
              <a:rPr lang="it-IT" dirty="0" err="1" smtClean="0"/>
              <a:t>that</a:t>
            </a:r>
            <a:r>
              <a:rPr lang="it-IT" dirty="0" smtClean="0"/>
              <a:t> the </a:t>
            </a:r>
            <a:r>
              <a:rPr lang="it-IT" dirty="0" err="1" smtClean="0"/>
              <a:t>scores</a:t>
            </a:r>
            <a:r>
              <a:rPr lang="it-IT" dirty="0" smtClean="0"/>
              <a:t> </a:t>
            </a:r>
            <a:r>
              <a:rPr lang="it-IT" dirty="0" err="1" smtClean="0"/>
              <a:t>of</a:t>
            </a:r>
            <a:r>
              <a:rPr lang="it-IT" dirty="0" smtClean="0"/>
              <a:t> </a:t>
            </a:r>
            <a:r>
              <a:rPr lang="it-IT" dirty="0" err="1" smtClean="0"/>
              <a:t>teacher</a:t>
            </a:r>
            <a:r>
              <a:rPr lang="it-IT" dirty="0" smtClean="0"/>
              <a:t> </a:t>
            </a:r>
            <a:r>
              <a:rPr lang="it-IT" dirty="0" err="1" smtClean="0"/>
              <a:t>candidates</a:t>
            </a:r>
            <a:r>
              <a:rPr lang="it-IT" dirty="0" smtClean="0"/>
              <a:t> are low </a:t>
            </a:r>
            <a:r>
              <a:rPr lang="it-IT" dirty="0" err="1" smtClean="0"/>
              <a:t>according</a:t>
            </a:r>
            <a:r>
              <a:rPr lang="it-IT" dirty="0" smtClean="0"/>
              <a:t> </a:t>
            </a:r>
            <a:r>
              <a:rPr lang="it-IT" dirty="0" err="1" smtClean="0"/>
              <a:t>to</a:t>
            </a:r>
            <a:r>
              <a:rPr lang="it-IT" dirty="0" smtClean="0"/>
              <a:t> </a:t>
            </a:r>
            <a:r>
              <a:rPr lang="it-IT" dirty="0" err="1" smtClean="0"/>
              <a:t>all</a:t>
            </a:r>
            <a:r>
              <a:rPr lang="it-IT" dirty="0" smtClean="0"/>
              <a:t> </a:t>
            </a:r>
            <a:r>
              <a:rPr lang="it-IT" dirty="0" err="1" smtClean="0"/>
              <a:t>variables</a:t>
            </a:r>
            <a:r>
              <a:rPr lang="it-IT" dirty="0" smtClean="0"/>
              <a:t>. </a:t>
            </a:r>
            <a:r>
              <a:rPr lang="it-IT" dirty="0" err="1" smtClean="0"/>
              <a:t>Another</a:t>
            </a:r>
            <a:r>
              <a:rPr lang="it-IT" dirty="0" smtClean="0"/>
              <a:t> </a:t>
            </a:r>
            <a:r>
              <a:rPr lang="it-IT" dirty="0" err="1" smtClean="0"/>
              <a:t>study</a:t>
            </a:r>
            <a:r>
              <a:rPr lang="it-IT" dirty="0" smtClean="0"/>
              <a:t> can </a:t>
            </a:r>
            <a:r>
              <a:rPr lang="it-IT" dirty="0" err="1" smtClean="0"/>
              <a:t>be</a:t>
            </a:r>
            <a:r>
              <a:rPr lang="it-IT" dirty="0" smtClean="0"/>
              <a:t> </a:t>
            </a:r>
            <a:r>
              <a:rPr lang="it-IT" dirty="0" err="1" smtClean="0"/>
              <a:t>done</a:t>
            </a:r>
            <a:r>
              <a:rPr lang="it-IT" dirty="0" smtClean="0"/>
              <a:t> on the </a:t>
            </a:r>
            <a:r>
              <a:rPr lang="it-IT" dirty="0" err="1" smtClean="0"/>
              <a:t>reasons</a:t>
            </a:r>
            <a:r>
              <a:rPr lang="it-IT" dirty="0" smtClean="0"/>
              <a:t> </a:t>
            </a:r>
            <a:r>
              <a:rPr lang="it-IT" dirty="0" err="1" smtClean="0"/>
              <a:t>of</a:t>
            </a:r>
            <a:r>
              <a:rPr lang="it-IT" dirty="0" smtClean="0"/>
              <a:t> </a:t>
            </a:r>
            <a:r>
              <a:rPr lang="it-IT" dirty="0" err="1" smtClean="0"/>
              <a:t>that</a:t>
            </a:r>
            <a:r>
              <a:rPr lang="it-IT" dirty="0" smtClean="0"/>
              <a:t>.</a:t>
            </a:r>
          </a:p>
          <a:p>
            <a:pPr algn="just"/>
            <a:r>
              <a:rPr lang="it-IT" dirty="0" err="1" smtClean="0"/>
              <a:t>It</a:t>
            </a:r>
            <a:r>
              <a:rPr lang="it-IT" dirty="0" smtClean="0"/>
              <a:t> </a:t>
            </a:r>
            <a:r>
              <a:rPr lang="it-IT" dirty="0" err="1" smtClean="0"/>
              <a:t>is</a:t>
            </a:r>
            <a:r>
              <a:rPr lang="it-IT" dirty="0" smtClean="0"/>
              <a:t> </a:t>
            </a:r>
            <a:r>
              <a:rPr lang="it-IT" dirty="0" err="1" smtClean="0"/>
              <a:t>expected</a:t>
            </a:r>
            <a:r>
              <a:rPr lang="it-IT" dirty="0" smtClean="0"/>
              <a:t> </a:t>
            </a:r>
            <a:r>
              <a:rPr lang="it-IT" dirty="0" err="1" smtClean="0"/>
              <a:t>that</a:t>
            </a:r>
            <a:r>
              <a:rPr lang="it-IT" dirty="0" smtClean="0"/>
              <a:t> </a:t>
            </a:r>
            <a:r>
              <a:rPr lang="it-IT" dirty="0" err="1" smtClean="0"/>
              <a:t>this</a:t>
            </a:r>
            <a:r>
              <a:rPr lang="it-IT" dirty="0" smtClean="0"/>
              <a:t> </a:t>
            </a:r>
            <a:r>
              <a:rPr lang="it-IT" dirty="0" err="1" smtClean="0"/>
              <a:t>research</a:t>
            </a:r>
            <a:r>
              <a:rPr lang="it-IT" dirty="0" smtClean="0"/>
              <a:t> </a:t>
            </a:r>
            <a:r>
              <a:rPr lang="it-IT" dirty="0" err="1" smtClean="0"/>
              <a:t>will</a:t>
            </a:r>
            <a:r>
              <a:rPr lang="it-IT" dirty="0" smtClean="0"/>
              <a:t> </a:t>
            </a:r>
            <a:r>
              <a:rPr lang="it-IT" dirty="0" err="1" smtClean="0"/>
              <a:t>contribute</a:t>
            </a:r>
            <a:r>
              <a:rPr lang="it-IT" dirty="0" smtClean="0"/>
              <a:t> </a:t>
            </a:r>
            <a:r>
              <a:rPr lang="it-IT" dirty="0" err="1" smtClean="0"/>
              <a:t>to</a:t>
            </a:r>
            <a:r>
              <a:rPr lang="it-IT" dirty="0" smtClean="0"/>
              <a:t> the </a:t>
            </a:r>
            <a:r>
              <a:rPr lang="it-IT" dirty="0" err="1" smtClean="0"/>
              <a:t>field</a:t>
            </a:r>
            <a:r>
              <a:rPr lang="it-IT" dirty="0" smtClean="0"/>
              <a:t> and </a:t>
            </a:r>
            <a:r>
              <a:rPr lang="it-IT" dirty="0" err="1" smtClean="0"/>
              <a:t>it</a:t>
            </a:r>
            <a:r>
              <a:rPr lang="it-IT" dirty="0" smtClean="0"/>
              <a:t> </a:t>
            </a:r>
            <a:r>
              <a:rPr lang="it-IT" dirty="0" err="1" smtClean="0"/>
              <a:t>will</a:t>
            </a:r>
            <a:r>
              <a:rPr lang="it-IT" dirty="0" smtClean="0"/>
              <a:t> </a:t>
            </a:r>
            <a:r>
              <a:rPr lang="it-IT" dirty="0" err="1" smtClean="0"/>
              <a:t>lead</a:t>
            </a:r>
            <a:r>
              <a:rPr lang="it-IT" dirty="0" smtClean="0"/>
              <a:t> and </a:t>
            </a:r>
            <a:r>
              <a:rPr lang="it-IT" dirty="0" err="1" smtClean="0"/>
              <a:t>be</a:t>
            </a:r>
            <a:r>
              <a:rPr lang="it-IT" dirty="0" smtClean="0"/>
              <a:t> a guide </a:t>
            </a:r>
            <a:r>
              <a:rPr lang="it-IT" dirty="0" err="1" smtClean="0"/>
              <a:t>for</a:t>
            </a:r>
            <a:r>
              <a:rPr lang="it-IT" dirty="0" smtClean="0"/>
              <a:t> future </a:t>
            </a:r>
            <a:r>
              <a:rPr lang="it-IT" dirty="0" err="1" smtClean="0"/>
              <a:t>researches</a:t>
            </a:r>
            <a:r>
              <a:rPr lang="it-IT" dirty="0" smtClean="0"/>
              <a:t>.</a:t>
            </a:r>
          </a:p>
          <a:p>
            <a:pPr algn="just">
              <a:buNone/>
            </a:pPr>
            <a:r>
              <a:rPr lang="tr-TR" b="1" dirty="0" smtClean="0"/>
              <a:t> </a:t>
            </a:r>
            <a:endParaRPr lang="tr-TR" dirty="0" smtClean="0"/>
          </a:p>
          <a:p>
            <a:pPr algn="just"/>
            <a:endParaRPr lang="de-DE"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2920" y="530352"/>
            <a:ext cx="8183880" cy="4770856"/>
          </a:xfrm>
        </p:spPr>
        <p:txBody>
          <a:bodyPr/>
          <a:lstStyle/>
          <a:p>
            <a:pPr algn="just"/>
            <a:endParaRPr lang="tr-TR" dirty="0" smtClean="0"/>
          </a:p>
          <a:p>
            <a:pPr algn="just"/>
            <a:endParaRPr lang="tr-TR" dirty="0" smtClean="0"/>
          </a:p>
          <a:p>
            <a:pPr algn="just"/>
            <a:endParaRPr lang="tr-TR" dirty="0" smtClean="0"/>
          </a:p>
          <a:p>
            <a:pPr algn="ctr"/>
            <a:r>
              <a:rPr lang="tr-TR" sz="4000" b="1" dirty="0" err="1" smtClean="0">
                <a:solidFill>
                  <a:schemeClr val="accent1"/>
                </a:solidFill>
              </a:rPr>
              <a:t>Thank</a:t>
            </a:r>
            <a:r>
              <a:rPr lang="tr-TR" sz="4000" b="1" dirty="0" smtClean="0">
                <a:solidFill>
                  <a:schemeClr val="accent1"/>
                </a:solidFill>
              </a:rPr>
              <a:t> </a:t>
            </a:r>
            <a:r>
              <a:rPr lang="tr-TR" sz="4000" b="1" dirty="0" err="1" smtClean="0">
                <a:solidFill>
                  <a:schemeClr val="accent1"/>
                </a:solidFill>
              </a:rPr>
              <a:t>you</a:t>
            </a:r>
            <a:r>
              <a:rPr lang="tr-TR" sz="4000" b="1" dirty="0" smtClean="0">
                <a:solidFill>
                  <a:schemeClr val="accent1"/>
                </a:solidFill>
              </a:rPr>
              <a:t> </a:t>
            </a:r>
            <a:r>
              <a:rPr lang="tr-TR" sz="4000" b="1" dirty="0" err="1" smtClean="0">
                <a:solidFill>
                  <a:schemeClr val="accent1"/>
                </a:solidFill>
              </a:rPr>
              <a:t>for</a:t>
            </a:r>
            <a:r>
              <a:rPr lang="tr-TR" sz="4000" b="1" dirty="0" smtClean="0">
                <a:solidFill>
                  <a:schemeClr val="accent1"/>
                </a:solidFill>
              </a:rPr>
              <a:t> </a:t>
            </a:r>
            <a:r>
              <a:rPr lang="tr-TR" sz="4000" b="1" dirty="0" err="1" smtClean="0">
                <a:solidFill>
                  <a:schemeClr val="accent1"/>
                </a:solidFill>
              </a:rPr>
              <a:t>your</a:t>
            </a:r>
            <a:r>
              <a:rPr lang="tr-TR" sz="4000" b="1" dirty="0" smtClean="0">
                <a:solidFill>
                  <a:schemeClr val="accent1"/>
                </a:solidFill>
              </a:rPr>
              <a:t> </a:t>
            </a:r>
            <a:r>
              <a:rPr lang="tr-TR" sz="4000" b="1" dirty="0" err="1" smtClean="0">
                <a:solidFill>
                  <a:schemeClr val="accent1"/>
                </a:solidFill>
              </a:rPr>
              <a:t>attention</a:t>
            </a:r>
            <a:r>
              <a:rPr lang="tr-TR" sz="4000" b="1" dirty="0" smtClean="0">
                <a:solidFill>
                  <a:schemeClr val="accent1"/>
                </a:solidFill>
              </a:rPr>
              <a:t>! </a:t>
            </a:r>
          </a:p>
          <a:p>
            <a:pPr algn="ctr"/>
            <a:r>
              <a:rPr lang="tr-TR" sz="4000" b="1" dirty="0" err="1" smtClean="0">
                <a:solidFill>
                  <a:schemeClr val="accent1"/>
                </a:solidFill>
              </a:rPr>
              <a:t>Grazié</a:t>
            </a:r>
            <a:r>
              <a:rPr lang="tr-TR" sz="4000" b="1" dirty="0" smtClean="0">
                <a:solidFill>
                  <a:schemeClr val="accent1"/>
                </a:solidFill>
              </a:rPr>
              <a:t>!</a:t>
            </a:r>
            <a:endParaRPr lang="de-DE" sz="4000" b="1" dirty="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2920" y="5157192"/>
            <a:ext cx="8183880" cy="877848"/>
          </a:xfrm>
        </p:spPr>
        <p:txBody>
          <a:bodyPr>
            <a:normAutofit fontScale="90000"/>
          </a:bodyPr>
          <a:lstStyle/>
          <a:p>
            <a:pPr algn="ctr"/>
            <a:r>
              <a:rPr lang="it-IT" dirty="0" err="1" smtClean="0"/>
              <a:t>Teacher</a:t>
            </a:r>
            <a:r>
              <a:rPr lang="it-IT" dirty="0" smtClean="0"/>
              <a:t> </a:t>
            </a:r>
            <a:r>
              <a:rPr lang="it-IT" dirty="0" err="1" smtClean="0"/>
              <a:t>Candidates</a:t>
            </a:r>
            <a:r>
              <a:rPr lang="it-IT" dirty="0" smtClean="0"/>
              <a:t> </a:t>
            </a:r>
            <a:r>
              <a:rPr lang="it-IT" dirty="0" err="1" smtClean="0"/>
              <a:t>of</a:t>
            </a:r>
            <a:r>
              <a:rPr lang="it-IT" dirty="0" smtClean="0"/>
              <a:t> </a:t>
            </a:r>
            <a:r>
              <a:rPr lang="it-IT" dirty="0" err="1" smtClean="0"/>
              <a:t>Religion</a:t>
            </a:r>
            <a:r>
              <a:rPr lang="it-IT" dirty="0" smtClean="0"/>
              <a:t> </a:t>
            </a:r>
            <a:r>
              <a:rPr lang="it-IT" dirty="0" err="1" smtClean="0"/>
              <a:t>Education</a:t>
            </a:r>
            <a:r>
              <a:rPr lang="it-IT" dirty="0" smtClean="0"/>
              <a:t> and </a:t>
            </a:r>
            <a:r>
              <a:rPr lang="it-IT" dirty="0" err="1" smtClean="0"/>
              <a:t>Critical</a:t>
            </a:r>
            <a:r>
              <a:rPr lang="it-IT" dirty="0" smtClean="0"/>
              <a:t> </a:t>
            </a:r>
            <a:r>
              <a:rPr lang="it-IT" dirty="0" err="1" smtClean="0"/>
              <a:t>Thinking</a:t>
            </a:r>
            <a:endParaRPr lang="de-DE" dirty="0"/>
          </a:p>
        </p:txBody>
      </p:sp>
      <p:sp>
        <p:nvSpPr>
          <p:cNvPr id="3" name="2 İçerik Yer Tutucusu"/>
          <p:cNvSpPr>
            <a:spLocks noGrp="1"/>
          </p:cNvSpPr>
          <p:nvPr>
            <p:ph idx="1"/>
          </p:nvPr>
        </p:nvSpPr>
        <p:spPr>
          <a:xfrm>
            <a:off x="502920" y="530352"/>
            <a:ext cx="8183880" cy="4770856"/>
          </a:xfrm>
        </p:spPr>
        <p:txBody>
          <a:bodyPr>
            <a:normAutofit/>
          </a:bodyPr>
          <a:lstStyle/>
          <a:p>
            <a:pPr algn="just"/>
            <a:r>
              <a:rPr lang="it-IT" dirty="0" smtClean="0"/>
              <a:t>According to </a:t>
            </a:r>
            <a:r>
              <a:rPr lang="tr-TR" dirty="0" smtClean="0"/>
              <a:t>Ashton,</a:t>
            </a:r>
            <a:r>
              <a:rPr lang="it-IT" dirty="0" smtClean="0"/>
              <a:t> the </a:t>
            </a:r>
            <a:r>
              <a:rPr lang="it-IT" dirty="0" err="1" smtClean="0"/>
              <a:t>biggest</a:t>
            </a:r>
            <a:r>
              <a:rPr lang="it-IT" dirty="0" smtClean="0"/>
              <a:t> </a:t>
            </a:r>
            <a:r>
              <a:rPr lang="it-IT" dirty="0" err="1" smtClean="0"/>
              <a:t>obstacle</a:t>
            </a:r>
            <a:r>
              <a:rPr lang="it-IT" dirty="0" smtClean="0"/>
              <a:t> in </a:t>
            </a:r>
            <a:r>
              <a:rPr lang="it-IT" dirty="0" err="1" smtClean="0"/>
              <a:t>front</a:t>
            </a:r>
            <a:r>
              <a:rPr lang="it-IT" dirty="0" smtClean="0"/>
              <a:t> </a:t>
            </a:r>
            <a:r>
              <a:rPr lang="it-IT" dirty="0" err="1" smtClean="0"/>
              <a:t>of</a:t>
            </a:r>
            <a:r>
              <a:rPr lang="it-IT" dirty="0" smtClean="0"/>
              <a:t> the </a:t>
            </a:r>
            <a:r>
              <a:rPr lang="it-IT" dirty="0" err="1" smtClean="0"/>
              <a:t>aim</a:t>
            </a:r>
            <a:r>
              <a:rPr lang="it-IT" dirty="0" smtClean="0"/>
              <a:t> </a:t>
            </a:r>
            <a:r>
              <a:rPr lang="it-IT" dirty="0" err="1" smtClean="0"/>
              <a:t>for</a:t>
            </a:r>
            <a:r>
              <a:rPr lang="it-IT" dirty="0" smtClean="0"/>
              <a:t> </a:t>
            </a:r>
            <a:r>
              <a:rPr lang="it-IT" dirty="0" err="1" smtClean="0"/>
              <a:t>raising</a:t>
            </a:r>
            <a:r>
              <a:rPr lang="it-IT" dirty="0" smtClean="0"/>
              <a:t> </a:t>
            </a:r>
            <a:r>
              <a:rPr lang="it-IT" dirty="0" err="1" smtClean="0"/>
              <a:t>individual</a:t>
            </a:r>
            <a:r>
              <a:rPr lang="it-IT" dirty="0" smtClean="0"/>
              <a:t> </a:t>
            </a:r>
            <a:r>
              <a:rPr lang="it-IT" dirty="0" err="1" smtClean="0"/>
              <a:t>who</a:t>
            </a:r>
            <a:r>
              <a:rPr lang="it-IT" dirty="0" smtClean="0"/>
              <a:t> </a:t>
            </a:r>
            <a:r>
              <a:rPr lang="it-IT" dirty="0" err="1" smtClean="0"/>
              <a:t>think</a:t>
            </a:r>
            <a:r>
              <a:rPr lang="it-IT" dirty="0" smtClean="0"/>
              <a:t> </a:t>
            </a:r>
            <a:r>
              <a:rPr lang="it-IT" dirty="0" err="1" smtClean="0"/>
              <a:t>critically</a:t>
            </a:r>
            <a:r>
              <a:rPr lang="it-IT" dirty="0" smtClean="0"/>
              <a:t> in the </a:t>
            </a:r>
            <a:r>
              <a:rPr lang="it-IT" dirty="0" err="1" smtClean="0"/>
              <a:t>schools</a:t>
            </a:r>
            <a:r>
              <a:rPr lang="it-IT" dirty="0" smtClean="0"/>
              <a:t> </a:t>
            </a:r>
            <a:r>
              <a:rPr lang="it-IT" dirty="0" err="1" smtClean="0"/>
              <a:t>is</a:t>
            </a:r>
            <a:r>
              <a:rPr lang="it-IT" dirty="0" smtClean="0"/>
              <a:t> the </a:t>
            </a:r>
            <a:r>
              <a:rPr lang="it-IT" dirty="0" err="1" smtClean="0"/>
              <a:t>fact</a:t>
            </a:r>
            <a:r>
              <a:rPr lang="it-IT" dirty="0" smtClean="0"/>
              <a:t> </a:t>
            </a:r>
            <a:r>
              <a:rPr lang="it-IT" dirty="0" err="1" smtClean="0"/>
              <a:t>that</a:t>
            </a:r>
            <a:r>
              <a:rPr lang="it-IT" dirty="0" smtClean="0"/>
              <a:t> </a:t>
            </a:r>
            <a:r>
              <a:rPr lang="it-IT" dirty="0" err="1" smtClean="0"/>
              <a:t>teachers</a:t>
            </a:r>
            <a:r>
              <a:rPr lang="it-IT" dirty="0" smtClean="0"/>
              <a:t> are </a:t>
            </a:r>
            <a:r>
              <a:rPr lang="it-IT" dirty="0" err="1" smtClean="0"/>
              <a:t>deprived</a:t>
            </a:r>
            <a:r>
              <a:rPr lang="it-IT" dirty="0" smtClean="0"/>
              <a:t> </a:t>
            </a:r>
            <a:r>
              <a:rPr lang="it-IT" dirty="0" err="1" smtClean="0"/>
              <a:t>of</a:t>
            </a:r>
            <a:r>
              <a:rPr lang="it-IT" dirty="0" smtClean="0"/>
              <a:t> </a:t>
            </a:r>
            <a:r>
              <a:rPr lang="it-IT" dirty="0" err="1" smtClean="0"/>
              <a:t>critical</a:t>
            </a:r>
            <a:r>
              <a:rPr lang="it-IT" dirty="0" smtClean="0"/>
              <a:t> </a:t>
            </a:r>
            <a:r>
              <a:rPr lang="it-IT" dirty="0" err="1" smtClean="0"/>
              <a:t>thinking</a:t>
            </a:r>
            <a:r>
              <a:rPr lang="it-IT" dirty="0" smtClean="0"/>
              <a:t> </a:t>
            </a:r>
            <a:r>
              <a:rPr lang="it-IT" dirty="0" err="1" smtClean="0"/>
              <a:t>knowledge</a:t>
            </a:r>
            <a:r>
              <a:rPr lang="it-IT" dirty="0" smtClean="0"/>
              <a:t> and </a:t>
            </a:r>
            <a:r>
              <a:rPr lang="it-IT" dirty="0" err="1" smtClean="0"/>
              <a:t>abilities</a:t>
            </a:r>
            <a:r>
              <a:rPr lang="it-IT" dirty="0" smtClean="0"/>
              <a:t>.</a:t>
            </a:r>
          </a:p>
        </p:txBody>
      </p:sp>
      <p:pic>
        <p:nvPicPr>
          <p:cNvPr id="43010" name="Picture 2" descr="http://www.itusozluk.com/image/egitim_432885.jpg"/>
          <p:cNvPicPr>
            <a:picLocks noChangeAspect="1" noChangeArrowheads="1"/>
          </p:cNvPicPr>
          <p:nvPr/>
        </p:nvPicPr>
        <p:blipFill>
          <a:blip r:embed="rId2" cstate="print"/>
          <a:srcRect/>
          <a:stretch>
            <a:fillRect/>
          </a:stretch>
        </p:blipFill>
        <p:spPr bwMode="auto">
          <a:xfrm>
            <a:off x="5292081" y="2852936"/>
            <a:ext cx="3112144" cy="223224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714884"/>
            <a:ext cx="8183880" cy="1357322"/>
          </a:xfrm>
        </p:spPr>
        <p:txBody>
          <a:bodyPr>
            <a:noAutofit/>
          </a:bodyPr>
          <a:lstStyle/>
          <a:p>
            <a:pPr algn="ctr"/>
            <a:r>
              <a:rPr lang="it-IT" sz="3200" dirty="0" err="1" smtClean="0"/>
              <a:t>Teacher</a:t>
            </a:r>
            <a:r>
              <a:rPr lang="it-IT" sz="3200" dirty="0" smtClean="0"/>
              <a:t> </a:t>
            </a:r>
            <a:r>
              <a:rPr lang="it-IT" sz="3200" dirty="0" err="1" smtClean="0"/>
              <a:t>Candidates</a:t>
            </a:r>
            <a:r>
              <a:rPr lang="it-IT" sz="3200" dirty="0" smtClean="0"/>
              <a:t> </a:t>
            </a:r>
            <a:r>
              <a:rPr lang="it-IT" sz="3200" dirty="0" err="1" smtClean="0"/>
              <a:t>of</a:t>
            </a:r>
            <a:r>
              <a:rPr lang="it-IT" sz="3200" dirty="0" smtClean="0"/>
              <a:t> </a:t>
            </a:r>
            <a:r>
              <a:rPr lang="it-IT" sz="3200" dirty="0" err="1" smtClean="0"/>
              <a:t>Religion</a:t>
            </a:r>
            <a:r>
              <a:rPr lang="it-IT" sz="3200" dirty="0" smtClean="0"/>
              <a:t> </a:t>
            </a:r>
            <a:r>
              <a:rPr lang="it-IT" sz="3200" dirty="0" err="1" smtClean="0"/>
              <a:t>Education</a:t>
            </a:r>
            <a:r>
              <a:rPr lang="it-IT" sz="3200" dirty="0" smtClean="0"/>
              <a:t> and </a:t>
            </a:r>
            <a:r>
              <a:rPr lang="it-IT" sz="3200" dirty="0" err="1" smtClean="0"/>
              <a:t>Critical</a:t>
            </a:r>
            <a:r>
              <a:rPr lang="it-IT" sz="3200" dirty="0" smtClean="0"/>
              <a:t> </a:t>
            </a:r>
            <a:r>
              <a:rPr lang="it-IT" sz="3200" dirty="0" err="1" smtClean="0"/>
              <a:t>Thinking</a:t>
            </a:r>
            <a:endParaRPr lang="de-DE" sz="3200" dirty="0"/>
          </a:p>
        </p:txBody>
      </p:sp>
      <p:sp>
        <p:nvSpPr>
          <p:cNvPr id="3" name="2 İçerik Yer Tutucusu"/>
          <p:cNvSpPr>
            <a:spLocks noGrp="1"/>
          </p:cNvSpPr>
          <p:nvPr>
            <p:ph idx="1"/>
          </p:nvPr>
        </p:nvSpPr>
        <p:spPr>
          <a:xfrm>
            <a:off x="502920" y="530352"/>
            <a:ext cx="8183880" cy="4613160"/>
          </a:xfrm>
        </p:spPr>
        <p:txBody>
          <a:bodyPr>
            <a:noAutofit/>
          </a:bodyPr>
          <a:lstStyle/>
          <a:p>
            <a:pPr algn="just"/>
            <a:r>
              <a:rPr lang="it-IT" sz="3200" dirty="0" smtClean="0"/>
              <a:t>Having the ability of critical thinking and creating an education environment and planning activities for improving such abilities among students is a must for religion education teachers as well.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2920" y="5445224"/>
            <a:ext cx="8183880" cy="589816"/>
          </a:xfrm>
        </p:spPr>
        <p:txBody>
          <a:bodyPr>
            <a:normAutofit fontScale="90000"/>
          </a:bodyPr>
          <a:lstStyle/>
          <a:p>
            <a:pPr algn="ctr"/>
            <a:r>
              <a:rPr lang="it-IT" dirty="0" err="1" smtClean="0"/>
              <a:t>Teacher</a:t>
            </a:r>
            <a:r>
              <a:rPr lang="it-IT" dirty="0" smtClean="0"/>
              <a:t> </a:t>
            </a:r>
            <a:r>
              <a:rPr lang="it-IT" dirty="0" err="1" smtClean="0"/>
              <a:t>Candidates</a:t>
            </a:r>
            <a:r>
              <a:rPr lang="it-IT" dirty="0" smtClean="0"/>
              <a:t> </a:t>
            </a:r>
            <a:r>
              <a:rPr lang="it-IT" dirty="0" err="1" smtClean="0"/>
              <a:t>of</a:t>
            </a:r>
            <a:r>
              <a:rPr lang="it-IT" dirty="0" smtClean="0"/>
              <a:t> </a:t>
            </a:r>
            <a:r>
              <a:rPr lang="it-IT" dirty="0" err="1" smtClean="0"/>
              <a:t>Religion</a:t>
            </a:r>
            <a:r>
              <a:rPr lang="it-IT" dirty="0" smtClean="0"/>
              <a:t> </a:t>
            </a:r>
            <a:r>
              <a:rPr lang="it-IT" dirty="0" err="1" smtClean="0"/>
              <a:t>Education</a:t>
            </a:r>
            <a:r>
              <a:rPr lang="it-IT" dirty="0" smtClean="0"/>
              <a:t> and </a:t>
            </a:r>
            <a:r>
              <a:rPr lang="it-IT" dirty="0" err="1" smtClean="0"/>
              <a:t>Critical</a:t>
            </a:r>
            <a:r>
              <a:rPr lang="it-IT" dirty="0" smtClean="0"/>
              <a:t> </a:t>
            </a:r>
            <a:r>
              <a:rPr lang="it-IT" dirty="0" err="1" smtClean="0"/>
              <a:t>Thinking</a:t>
            </a:r>
            <a:endParaRPr lang="de-DE" dirty="0"/>
          </a:p>
        </p:txBody>
      </p:sp>
      <p:sp>
        <p:nvSpPr>
          <p:cNvPr id="3" name="2 İçerik Yer Tutucusu"/>
          <p:cNvSpPr>
            <a:spLocks noGrp="1"/>
          </p:cNvSpPr>
          <p:nvPr>
            <p:ph idx="1"/>
          </p:nvPr>
        </p:nvSpPr>
        <p:spPr>
          <a:xfrm>
            <a:off x="502920" y="530352"/>
            <a:ext cx="8183880" cy="4554832"/>
          </a:xfrm>
        </p:spPr>
        <p:txBody>
          <a:bodyPr>
            <a:normAutofit lnSpcReduction="10000"/>
          </a:bodyPr>
          <a:lstStyle/>
          <a:p>
            <a:pPr algn="just"/>
            <a:r>
              <a:rPr lang="it-IT" dirty="0" smtClean="0"/>
              <a:t>The critical thinking ability of religion education teachers </a:t>
            </a:r>
            <a:r>
              <a:rPr lang="tr-TR" dirty="0" smtClean="0"/>
              <a:t>is </a:t>
            </a:r>
            <a:r>
              <a:rPr lang="it-IT" dirty="0" smtClean="0"/>
              <a:t>also </a:t>
            </a:r>
            <a:r>
              <a:rPr lang="it-IT" dirty="0" smtClean="0"/>
              <a:t>important for various fields and </a:t>
            </a:r>
            <a:r>
              <a:rPr lang="it-IT" dirty="0" smtClean="0"/>
              <a:t>per</a:t>
            </a:r>
            <a:r>
              <a:rPr lang="tr-TR" dirty="0" smtClean="0"/>
              <a:t>s</a:t>
            </a:r>
            <a:r>
              <a:rPr lang="it-IT" dirty="0" smtClean="0"/>
              <a:t>pectives </a:t>
            </a:r>
            <a:r>
              <a:rPr lang="it-IT" dirty="0" smtClean="0"/>
              <a:t>such as the general proficiency of teaching, special field proficiency</a:t>
            </a:r>
            <a:r>
              <a:rPr lang="tr-TR" dirty="0" smtClean="0"/>
              <a:t>,</a:t>
            </a:r>
            <a:r>
              <a:rPr lang="it-IT" dirty="0" smtClean="0"/>
              <a:t> the program of DKAB (the Education of Religion and Ethics), training topics and the global world in which we live.</a:t>
            </a:r>
            <a:endParaRPr lang="tr-TR" dirty="0" smtClean="0"/>
          </a:p>
          <a:p>
            <a:pPr algn="just"/>
            <a:r>
              <a:rPr lang="it-IT" dirty="0" smtClean="0"/>
              <a:t>The conditions of global world  oblige that a teacher of religion education must have the ability of critical thinking. </a:t>
            </a:r>
            <a:endParaRPr lang="de-D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572008"/>
            <a:ext cx="8183880" cy="1463032"/>
          </a:xfrm>
        </p:spPr>
        <p:txBody>
          <a:bodyPr>
            <a:normAutofit/>
          </a:bodyPr>
          <a:lstStyle/>
          <a:p>
            <a:pPr algn="ctr"/>
            <a:r>
              <a:rPr lang="it-IT" sz="3200" dirty="0" err="1" smtClean="0"/>
              <a:t>Teacher</a:t>
            </a:r>
            <a:r>
              <a:rPr lang="it-IT" sz="3200" dirty="0" smtClean="0"/>
              <a:t> </a:t>
            </a:r>
            <a:r>
              <a:rPr lang="it-IT" sz="3200" dirty="0" err="1" smtClean="0"/>
              <a:t>Candidates</a:t>
            </a:r>
            <a:r>
              <a:rPr lang="it-IT" sz="3200" dirty="0" smtClean="0"/>
              <a:t> </a:t>
            </a:r>
            <a:r>
              <a:rPr lang="it-IT" sz="3200" dirty="0" err="1" smtClean="0"/>
              <a:t>of</a:t>
            </a:r>
            <a:r>
              <a:rPr lang="it-IT" sz="3200" dirty="0" smtClean="0"/>
              <a:t> </a:t>
            </a:r>
            <a:r>
              <a:rPr lang="it-IT" sz="3200" dirty="0" err="1" smtClean="0"/>
              <a:t>Religion</a:t>
            </a:r>
            <a:r>
              <a:rPr lang="it-IT" sz="3200" dirty="0" smtClean="0"/>
              <a:t> </a:t>
            </a:r>
            <a:r>
              <a:rPr lang="it-IT" sz="3200" dirty="0" err="1" smtClean="0"/>
              <a:t>Education</a:t>
            </a:r>
            <a:r>
              <a:rPr lang="it-IT" sz="3200" dirty="0" smtClean="0"/>
              <a:t> and </a:t>
            </a:r>
            <a:r>
              <a:rPr lang="it-IT" sz="3200" dirty="0" err="1" smtClean="0"/>
              <a:t>Critical</a:t>
            </a:r>
            <a:r>
              <a:rPr lang="it-IT" sz="3200" dirty="0" smtClean="0"/>
              <a:t> </a:t>
            </a:r>
            <a:r>
              <a:rPr lang="it-IT" sz="3200" dirty="0" err="1" smtClean="0"/>
              <a:t>Thinking</a:t>
            </a:r>
            <a:endParaRPr lang="de-DE" sz="3200" dirty="0"/>
          </a:p>
        </p:txBody>
      </p:sp>
      <p:sp>
        <p:nvSpPr>
          <p:cNvPr id="3" name="2 İçerik Yer Tutucusu"/>
          <p:cNvSpPr>
            <a:spLocks noGrp="1"/>
          </p:cNvSpPr>
          <p:nvPr>
            <p:ph idx="1"/>
          </p:nvPr>
        </p:nvSpPr>
        <p:spPr>
          <a:xfrm>
            <a:off x="3923928" y="530352"/>
            <a:ext cx="4762872" cy="4187952"/>
          </a:xfrm>
        </p:spPr>
        <p:txBody>
          <a:bodyPr>
            <a:noAutofit/>
          </a:bodyPr>
          <a:lstStyle/>
          <a:p>
            <a:pPr algn="just">
              <a:buNone/>
            </a:pPr>
            <a:endParaRPr lang="tr-TR" sz="2400" dirty="0" smtClean="0"/>
          </a:p>
          <a:p>
            <a:pPr algn="just"/>
            <a:r>
              <a:rPr lang="it-IT" sz="2400" dirty="0" smtClean="0"/>
              <a:t>The ways of living in peace with love and respect with all the members of different </a:t>
            </a:r>
            <a:r>
              <a:rPr lang="it-IT" sz="2400" dirty="0" smtClean="0"/>
              <a:t>religions</a:t>
            </a:r>
            <a:r>
              <a:rPr lang="tr-TR" sz="2400" dirty="0" smtClean="0"/>
              <a:t>, </a:t>
            </a:r>
            <a:r>
              <a:rPr lang="tr-TR" sz="2400" dirty="0" err="1" smtClean="0"/>
              <a:t>cultures</a:t>
            </a:r>
            <a:r>
              <a:rPr lang="tr-TR" sz="2400" dirty="0" smtClean="0"/>
              <a:t> </a:t>
            </a:r>
            <a:r>
              <a:rPr lang="it-IT" sz="2400" dirty="0" smtClean="0"/>
              <a:t>and </a:t>
            </a:r>
            <a:r>
              <a:rPr lang="it-IT" sz="2400" dirty="0" smtClean="0"/>
              <a:t>cooperating when it is needed can be thought with education, especially with the education of religion and ethics.</a:t>
            </a:r>
            <a:endParaRPr lang="de-DE" sz="2400" dirty="0" smtClean="0"/>
          </a:p>
          <a:p>
            <a:pPr algn="just"/>
            <a:endParaRPr lang="tr-TR" sz="2400" dirty="0" smtClean="0"/>
          </a:p>
          <a:p>
            <a:pPr algn="just"/>
            <a:endParaRPr lang="tr-TR" sz="2400" dirty="0" smtClean="0"/>
          </a:p>
          <a:p>
            <a:pPr algn="just"/>
            <a:endParaRPr lang="tr-TR" sz="2400" dirty="0" smtClean="0"/>
          </a:p>
        </p:txBody>
      </p:sp>
      <p:pic>
        <p:nvPicPr>
          <p:cNvPr id="4" name="3 Resim" descr="http://im5-tub-tr.yandex.net/i?id=204129746-13-72&amp;n=21">
            <a:hlinkClick r:id="rId2" tgtFrame="&quot;_blank&quot;"/>
          </p:cNvPr>
          <p:cNvPicPr/>
          <p:nvPr/>
        </p:nvPicPr>
        <p:blipFill>
          <a:blip r:embed="rId3" cstate="print"/>
          <a:srcRect/>
          <a:stretch>
            <a:fillRect/>
          </a:stretch>
        </p:blipFill>
        <p:spPr bwMode="auto">
          <a:xfrm>
            <a:off x="611560" y="3429000"/>
            <a:ext cx="3312368" cy="1512167"/>
          </a:xfrm>
          <a:prstGeom prst="rect">
            <a:avLst/>
          </a:prstGeom>
          <a:noFill/>
          <a:ln w="9525">
            <a:noFill/>
            <a:miter lim="800000"/>
            <a:headEnd/>
            <a:tailEnd/>
          </a:ln>
        </p:spPr>
      </p:pic>
      <p:sp>
        <p:nvSpPr>
          <p:cNvPr id="39938" name="AutoShape 2" descr="data:image/jpeg;base64,/9j/4AAQSkZJRgABAQAAAQABAAD/2wCEAAkGBwgHBgkIBwgKCgkLDRYPDQwMDRsUFRAWIB0iIiAdHx8kKDQsJCYxJx8fLT0tMTU3Ojo6Iys/RD84QzQ5OjcBCgoKDQwNGg8PGjclHyU3Nzc3Nzc3Nzc3Nzc3Nzc3Nzc3Nzc3Nzc3Nzc3Nzc3Nzc3Nzc3Nzc3Nzc3Nzc3Nzc3N//AABEIAFoAUQMBEQACEQEDEQH/xAAbAAACAgMBAAAAAAAAAAAAAAAABgUHAQIDBP/EADgQAAEDAwEFBgQEBQUAAAAAAAECAwQABREGEhMhMUEiUWFxgZEHFTKhQlJysRQjouHwNEOCwdH/xAAaAQEAAgMBAAAAAAAAAAAAAAAABAUCAwYB/8QAMxEAAgICAAQDBQcEAwAAAAAAAAECAwQREiExQQUTURQyYXGBBiJCkbHR8KHB4fEjJDP/2gAMAwEAAhEDEQA/ALioehQBQBQHKTIZisLfkuJbaQMqWo4AFZQhKclGK22eN6MQ5cebHRIiPJdZX9K0nga9srnXLhmtMJp9DtWB6FAFAFAFAFAFAFAFAJHxGv0BNsk2YLUuW4EE7HJshQUNo+nIfarbw3Fs41f0S/r8jXOS6EToTVsG1QEW64BaNp1S9+DlIz3jmBw8akZ2DZdLzItN+h5GSXIswEEAggg8iOtUJtM0BoXmwvYKxtcsVEnnY8LlRKX3n2MlCTXF2N6lmIUAUBX2p5sy2arS8FKKCW3EbJ5I5FJ7uSveqDMcqsvzN+n5ehzWa5U5vm79H9PQarFqGFelutR9pD7QypteM47x3irXGy4ZC5LTLnEzYZKelp+jJN95uOw486rZbbSVqPcAMmpcU5PSJZTuqrSpjT1svkoLE+6PuPPAqPZSsbSE46YA+58KvqLt3SrXuxWl9DU1y2R+ibdGvGpItvmgll5DoODgg7tRBHiCM+lbMu2VdTlHqtCKLX0a8+i2Ktc//W2xZjOj8yRxQoeBTjHlVNlpOfmR6S5/ujZH0JK7XFq2RN+7xJUEpT3k1VZuUsarj6vsjZCPE9EBGddl3QPlwCOXQtWDxHhjuzXIQvhPLjbfy203omOLUOFDZXdEEKAKAp/UdzXKucgk9pSz6AHAHsK5SzdlsrJepx1m7bp2S9Sb0XZfmkBc2BLMK6xHykOBO0lxBAIC09fxD/2rTDq46+KL1JMtcGnzIcUXqSYw3Fm+3FhFonWxsNSHEJlS4z4LW5zlYwrCgSBs44/VVxiWThNuxc0uT+P85/QtK5W74Zr6ojfjG3vNPQSgAbuYOA6Atr/tVh4b/wCrXwNk+gifDslvW1qXnhtuA+rSxVhmx/68v53R5HqXBdoT38axdba2lUpA3UhvON+zxOP1JPEHxUOtUDtcaZR1vul8f89zYlzPO/a3HGX7neFJU6yytTMZH0M8Dz/Mf87qqJ48nGV+RzaT0uyNvGvdiKMKYuM82QeCjhQrk51qUdMmJj7bnd9BZWeox7HFdn4ZNzxK2/T9ORCsWps9VTjA8F1vNuszaHLlKQwlZwgHJKu/AHGsJ2RhzkyTjYd+VJxpjvRVt9jNfw7sqOpLiUT1p20nIUhaQUH2SfeqCdaSk12f69Dkr8eVMpwmtOMmn9ehJfDm7ott0dYkK2WZaQkKPJKxnZz55I9q34NyrnwvubMC+NVnDLo/1LQU8Mc6uy/FLX1vlXazlmGjeOpcSsI2gM48/A1Kw7o028UuhjJbQsWPSlyh363yShtLTSQXVhXJWyRjx5/vUizOU6ZwfVvl8t7PFHmWgy7hIFVpmR2p56W7W6wk/wAx9OwB3DqarPFclVUcHeXL9zbVHctlePyEQyl2QFFCTyHMmqXw/BnnXKmD1vfP0ROrrdkuFDzo+8RrrbShhK0ORzsuIVjrkgjw5+1dcvD5YFcKZPfLqR8yiVM+fcnq8IpXHxkhOKh2+e3khtamVj9QyD/SahZkdpSOl+zeRKM51Lvz/IW9NuSJ1octsKMtxzdkySsdgALygg9FdojHhUONUrE419+u/wChU/arwq/2l5EWtWJJ+u13/wA/IwzAkPTEQ0pLT5JGytBIx/nWtFeJN2eXYmvicXXhzlb5Via33LTtaX2oTLUhwuOIQEqWfxEdavoR4YqLe9HRQi4xUW96PdsZ51kZBuwOlAByBwoBb1DDfddEgLWWxgKbSjJPH9qqfEsJWp3JNyS0l/c3VT1yE3VgXuGW1NFC3FbadrgQBw5eOftU77M+F3VWSvm9cta+f+i0w1xyco9ETfwjakhVzdUcxzu0Z71jJwPIEe9XniTX3V3NPiTX3V3LGqrKwiNW2z5xp2bCSMuqb2mv1p4p+4x61rthxwaJeDkPHyYWejKq+GV0TG1I0y4cNzEFkgnhtc0/cY9ar8V8NmvU7Dx6tZGFxrrHn+5bi2m9rISAfKrQ4M3QAKAjb1eflrjTTbaVrWnaO0eAGcVXZ2a8ZqMVtsnYeIr03J6SJC2zET4LUlAwHAcjuIOD9xUyi3zq1PXUjXV+VY4eh3VW01GmyM0BUOubmJWophQcpZIjo/48/wCoqroMNeXQl68zoMReXjr48x/+GcfcaSjrI7T7jjp8e1gfZIqqzZbuZVZst3MaqiEU1UcDNDwoDWLbFr1bL+WvgpDu9Tsc2lk5Kc+BqruSU3wneeHWSnix81dVr5oe9G6zcvG1GuS2USgewU9nejy7/L2qXRfx8pdTnvFfC/Zmp0puH6DJd7um2R0KwFOuHCAo8OHMmsMzK9nhtLbZXYuP50ufJISbvcXbk6l16QCtIwMJGAPSqGd1tr4rOZcwqrqWocj12q/v21lDLUgKbT/tuAY4n3FZ1ZeRT7vT0MbMam33uvqO9tuTNyhiQzwPJaM5KD3V0GPfG+HEikvplTPhZCat1O3ZY6mmVpVOWn+Wj8mfxK/6HWrLGxna9v3Tbi4rue37pUDjhcdKlqUeOVKxtHjzPjVu5JFxKSRfOlJFvkWGJ8qXtRWmw2kH6k4HJXjVHfGcbHx9SivjONj4+pL1pNRyfzs4FAVHqHSzxuJgWW2K2CNp+ZIBUFE8eCjz9PtUWVb3wQXL1L2nKrUfacmbcu0U9aS9ddESenvhlHCt5c31uEJ4JQNlIPTz/aixY602YW+OXyf/ABrhX5jFE0jIXc2nrtNTLisDsNkHt45Ag8AOuMnNaIYUvMUrZcWiHPLjwarjpsTNRRkQ77OYaSEtpeJSkcgDxA+9VuTHgtkkTqJcVUWzfS4bXqGCl9CXG1KUlSVjIOUKHL1rLE07op/zkeZO/KbQ2nR7jcxa4FzdjRXPqbTnaA/LnPEefLxqe/D9T3CWkQ1m/d1KO2cZvw9tshhxKVylPrXtl9x0lfl3EelXntlq1rsa3m27QuO6KvNodLkDYltg5UycAqHr/atvtFV3K1a+Js9oqu5WrXxLB09bY9viBUaGIinwlx1vqFY5HpkeFRLJSb03vRDslJvTe9EtWswMKGaA57tJ6UB0QAngKAyVYFAVjrpg/OBIbzl4AKGOowM+2KqcyhSvjr8X9iyxbWqZb/CR9hacRfI2T9CwrIHhWNeN5WVGLe+57O/zMeUtfAtxk5bBNXBWG9AYIBoAxigM0AUBjFAZoDVQzQC7fLCu4So7iFpDaCd4DnOOYx7VGtpc7YTX4dm6u1RrnF99HOJpstXZuSladylPaTxznp+9eypbyFb2S0I2pUuv47GgJ2QAKkGkxQGaAKAKAKAKAKAzQGhoeGyeYoDKudD0xQBQBQB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39940" name="AutoShape 4" descr="data:image/jpeg;base64,/9j/4AAQSkZJRgABAQAAAQABAAD/2wCEAAkGBwgHBgkIBwgKCgkLDRYPDQwMDRsUFRAWIB0iIiAdHx8kKDQsJCYxJx8fLT0tMTU3Ojo6Iys/RD84QzQ5OjcBCgoKDQwNGg8PGjclHyU3Nzc3Nzc3Nzc3Nzc3Nzc3Nzc3Nzc3Nzc3Nzc3Nzc3Nzc3Nzc3Nzc3Nzc3Nzc3Nzc3N//AABEIAFoAUQMBEQACEQEDEQH/xAAbAAACAgMBAAAAAAAAAAAAAAAABgUHAQIDBP/EADgQAAEDAwEFBgQEBQUAAAAAAAECAwQABREGEhMhMUEiUWFxgZEHFTKhQlJysRQjouHwNEOCwdH/xAAaAQEAAgMBAAAAAAAAAAAAAAAABAUCAwYB/8QAMxEAAgICAAQDBQcEAwAAAAAAAAECAwQREiExQQUTURQyYXGBBiJCkbHR8KHB4fEjJDP/2gAMAwEAAhEDEQA/ALioehQBQBQHKTIZisLfkuJbaQMqWo4AFZQhKclGK22eN6MQ5cebHRIiPJdZX9K0nga9srnXLhmtMJp9DtWB6FAFAFAFAFAFAFAFAJHxGv0BNsk2YLUuW4EE7HJshQUNo+nIfarbw3Fs41f0S/r8jXOS6EToTVsG1QEW64BaNp1S9+DlIz3jmBw8akZ2DZdLzItN+h5GSXIswEEAggg8iOtUJtM0BoXmwvYKxtcsVEnnY8LlRKX3n2MlCTXF2N6lmIUAUBX2p5sy2arS8FKKCW3EbJ5I5FJ7uSveqDMcqsvzN+n5ehzWa5U5vm79H9PQarFqGFelutR9pD7QypteM47x3irXGy4ZC5LTLnEzYZKelp+jJN95uOw486rZbbSVqPcAMmpcU5PSJZTuqrSpjT1svkoLE+6PuPPAqPZSsbSE46YA+58KvqLt3SrXuxWl9DU1y2R+ibdGvGpItvmgll5DoODgg7tRBHiCM+lbMu2VdTlHqtCKLX0a8+i2Ktc//W2xZjOj8yRxQoeBTjHlVNlpOfmR6S5/ujZH0JK7XFq2RN+7xJUEpT3k1VZuUsarj6vsjZCPE9EBGddl3QPlwCOXQtWDxHhjuzXIQvhPLjbfy203omOLUOFDZXdEEKAKAp/UdzXKucgk9pSz6AHAHsK5SzdlsrJepx1m7bp2S9Sb0XZfmkBc2BLMK6xHykOBO0lxBAIC09fxD/2rTDq46+KL1JMtcGnzIcUXqSYw3Fm+3FhFonWxsNSHEJlS4z4LW5zlYwrCgSBs44/VVxiWThNuxc0uT+P85/QtK5W74Zr6ojfjG3vNPQSgAbuYOA6Atr/tVh4b/wCrXwNk+gifDslvW1qXnhtuA+rSxVhmx/68v53R5HqXBdoT38axdba2lUpA3UhvON+zxOP1JPEHxUOtUDtcaZR1vul8f89zYlzPO/a3HGX7neFJU6yytTMZH0M8Dz/Mf87qqJ48nGV+RzaT0uyNvGvdiKMKYuM82QeCjhQrk51qUdMmJj7bnd9BZWeox7HFdn4ZNzxK2/T9ORCsWps9VTjA8F1vNuszaHLlKQwlZwgHJKu/AHGsJ2RhzkyTjYd+VJxpjvRVt9jNfw7sqOpLiUT1p20nIUhaQUH2SfeqCdaSk12f69Dkr8eVMpwmtOMmn9ehJfDm7ott0dYkK2WZaQkKPJKxnZz55I9q34NyrnwvubMC+NVnDLo/1LQU8Mc6uy/FLX1vlXazlmGjeOpcSsI2gM48/A1Kw7o028UuhjJbQsWPSlyh363yShtLTSQXVhXJWyRjx5/vUizOU6ZwfVvl8t7PFHmWgy7hIFVpmR2p56W7W6wk/wAx9OwB3DqarPFclVUcHeXL9zbVHctlePyEQyl2QFFCTyHMmqXw/BnnXKmD1vfP0ROrrdkuFDzo+8RrrbShhK0ORzsuIVjrkgjw5+1dcvD5YFcKZPfLqR8yiVM+fcnq8IpXHxkhOKh2+e3khtamVj9QyD/SahZkdpSOl+zeRKM51Lvz/IW9NuSJ1octsKMtxzdkySsdgALygg9FdojHhUONUrE419+u/wChU/arwq/2l5EWtWJJ+u13/wA/IwzAkPTEQ0pLT5JGytBIx/nWtFeJN2eXYmvicXXhzlb5Via33LTtaX2oTLUhwuOIQEqWfxEdavoR4YqLe9HRQi4xUW96PdsZ51kZBuwOlAByBwoBb1DDfddEgLWWxgKbSjJPH9qqfEsJWp3JNyS0l/c3VT1yE3VgXuGW1NFC3FbadrgQBw5eOftU77M+F3VWSvm9cta+f+i0w1xyco9ETfwjakhVzdUcxzu0Z71jJwPIEe9XniTX3V3NPiTX3V3LGqrKwiNW2z5xp2bCSMuqb2mv1p4p+4x61rthxwaJeDkPHyYWejKq+GV0TG1I0y4cNzEFkgnhtc0/cY9ar8V8NmvU7Dx6tZGFxrrHn+5bi2m9rISAfKrQ4M3QAKAjb1eflrjTTbaVrWnaO0eAGcVXZ2a8ZqMVtsnYeIr03J6SJC2zET4LUlAwHAcjuIOD9xUyi3zq1PXUjXV+VY4eh3VW01GmyM0BUOubmJWophQcpZIjo/48/wCoqroMNeXQl68zoMReXjr48x/+GcfcaSjrI7T7jjp8e1gfZIqqzZbuZVZst3MaqiEU1UcDNDwoDWLbFr1bL+WvgpDu9Tsc2lk5Kc+BqruSU3wneeHWSnix81dVr5oe9G6zcvG1GuS2USgewU9nejy7/L2qXRfx8pdTnvFfC/Zmp0puH6DJd7um2R0KwFOuHCAo8OHMmsMzK9nhtLbZXYuP50ufJISbvcXbk6l16QCtIwMJGAPSqGd1tr4rOZcwqrqWocj12q/v21lDLUgKbT/tuAY4n3FZ1ZeRT7vT0MbMam33uvqO9tuTNyhiQzwPJaM5KD3V0GPfG+HEikvplTPhZCat1O3ZY6mmVpVOWn+Wj8mfxK/6HWrLGxna9v3Tbi4rue37pUDjhcdKlqUeOVKxtHjzPjVu5JFxKSRfOlJFvkWGJ8qXtRWmw2kH6k4HJXjVHfGcbHx9SivjONj4+pL1pNRyfzs4FAVHqHSzxuJgWW2K2CNp+ZIBUFE8eCjz9PtUWVb3wQXL1L2nKrUfacmbcu0U9aS9ddESenvhlHCt5c31uEJ4JQNlIPTz/aixY602YW+OXyf/ABrhX5jFE0jIXc2nrtNTLisDsNkHt45Ag8AOuMnNaIYUvMUrZcWiHPLjwarjpsTNRRkQ77OYaSEtpeJSkcgDxA+9VuTHgtkkTqJcVUWzfS4bXqGCl9CXG1KUlSVjIOUKHL1rLE07op/zkeZO/KbQ2nR7jcxa4FzdjRXPqbTnaA/LnPEefLxqe/D9T3CWkQ1m/d1KO2cZvw9tshhxKVylPrXtl9x0lfl3EelXntlq1rsa3m27QuO6KvNodLkDYltg5UycAqHr/atvtFV3K1a+Js9oqu5WrXxLB09bY9viBUaGIinwlx1vqFY5HpkeFRLJSb03vRDslJvTe9EtWswMKGaA57tJ6UB0QAngKAyVYFAVjrpg/OBIbzl4AKGOowM+2KqcyhSvjr8X9iyxbWqZb/CR9hacRfI2T9CwrIHhWNeN5WVGLe+57O/zMeUtfAtxk5bBNXBWG9AYIBoAxigM0AUBjFAZoDVQzQC7fLCu4So7iFpDaCd4DnOOYx7VGtpc7YTX4dm6u1RrnF99HOJpstXZuSladylPaTxznp+9eypbyFb2S0I2pUuv47GgJ2QAKkGkxQGaAKAKAKAKAKAzQGhoeGyeYoDKudD0xQBQBQB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39942" name="Picture 6" descr="egitim"/>
          <p:cNvPicPr>
            <a:picLocks noChangeAspect="1" noChangeArrowheads="1"/>
          </p:cNvPicPr>
          <p:nvPr/>
        </p:nvPicPr>
        <p:blipFill>
          <a:blip r:embed="rId4" cstate="print"/>
          <a:srcRect/>
          <a:stretch>
            <a:fillRect/>
          </a:stretch>
        </p:blipFill>
        <p:spPr bwMode="auto">
          <a:xfrm>
            <a:off x="155575" y="404664"/>
            <a:ext cx="2760241" cy="288032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3203848" y="530352"/>
            <a:ext cx="5482952" cy="3186680"/>
          </a:xfrm>
        </p:spPr>
        <p:txBody>
          <a:bodyPr>
            <a:normAutofit/>
          </a:bodyPr>
          <a:lstStyle/>
          <a:p>
            <a:pPr algn="just"/>
            <a:endParaRPr lang="tr-TR" dirty="0"/>
          </a:p>
        </p:txBody>
      </p:sp>
      <p:pic>
        <p:nvPicPr>
          <p:cNvPr id="1026" name="Picture 2" descr="http://www.teknikportal.com/image-uploads/dunya-baris-gunu-00.jpg"/>
          <p:cNvPicPr>
            <a:picLocks noChangeAspect="1" noChangeArrowheads="1"/>
          </p:cNvPicPr>
          <p:nvPr/>
        </p:nvPicPr>
        <p:blipFill>
          <a:blip r:embed="rId2" cstate="print"/>
          <a:srcRect/>
          <a:stretch>
            <a:fillRect/>
          </a:stretch>
        </p:blipFill>
        <p:spPr bwMode="auto">
          <a:xfrm>
            <a:off x="683568" y="404664"/>
            <a:ext cx="2304256" cy="2376264"/>
          </a:xfrm>
          <a:prstGeom prst="rect">
            <a:avLst/>
          </a:prstGeom>
          <a:noFill/>
        </p:spPr>
      </p:pic>
      <p:pic>
        <p:nvPicPr>
          <p:cNvPr id="1028" name="Picture 4" descr="http://iblog.milliyet.com.tr/imgroot/blogv7/Blog333/2011/09/11/55/159656-3-4-31642.jpg"/>
          <p:cNvPicPr>
            <a:picLocks noChangeAspect="1" noChangeArrowheads="1"/>
          </p:cNvPicPr>
          <p:nvPr/>
        </p:nvPicPr>
        <p:blipFill>
          <a:blip r:embed="rId3" cstate="print"/>
          <a:srcRect/>
          <a:stretch>
            <a:fillRect/>
          </a:stretch>
        </p:blipFill>
        <p:spPr bwMode="auto">
          <a:xfrm>
            <a:off x="5580112" y="3789040"/>
            <a:ext cx="3171825" cy="2664296"/>
          </a:xfrm>
          <a:prstGeom prst="rect">
            <a:avLst/>
          </a:prstGeom>
          <a:noFill/>
        </p:spPr>
      </p:pic>
      <p:sp>
        <p:nvSpPr>
          <p:cNvPr id="7" name="6 Dikdörtgen"/>
          <p:cNvSpPr/>
          <p:nvPr/>
        </p:nvSpPr>
        <p:spPr>
          <a:xfrm>
            <a:off x="323528" y="2852936"/>
            <a:ext cx="5184576" cy="2677656"/>
          </a:xfrm>
          <a:prstGeom prst="rect">
            <a:avLst/>
          </a:prstGeom>
        </p:spPr>
        <p:txBody>
          <a:bodyPr wrap="square">
            <a:spAutoFit/>
          </a:bodyPr>
          <a:lstStyle/>
          <a:p>
            <a:pPr algn="just"/>
            <a:r>
              <a:rPr lang="it-IT" sz="2800" dirty="0" smtClean="0"/>
              <a:t>For all these reasons, it must be tried to improve critical thinking abilities of teacher candidates in the processes of education and training.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2920" y="4983480"/>
            <a:ext cx="8183880" cy="874412"/>
          </a:xfrm>
        </p:spPr>
        <p:txBody>
          <a:bodyPr/>
          <a:lstStyle/>
          <a:p>
            <a:pPr algn="ctr"/>
            <a:r>
              <a:rPr lang="it-IT" dirty="0" smtClean="0"/>
              <a:t>The </a:t>
            </a:r>
            <a:r>
              <a:rPr lang="it-IT" dirty="0" err="1" smtClean="0"/>
              <a:t>Aim</a:t>
            </a:r>
            <a:r>
              <a:rPr lang="it-IT" dirty="0" smtClean="0"/>
              <a:t> </a:t>
            </a:r>
            <a:r>
              <a:rPr lang="it-IT" dirty="0" err="1" smtClean="0"/>
              <a:t>of</a:t>
            </a:r>
            <a:r>
              <a:rPr lang="it-IT" dirty="0" smtClean="0"/>
              <a:t> the </a:t>
            </a:r>
            <a:r>
              <a:rPr lang="it-IT" dirty="0" err="1" smtClean="0"/>
              <a:t>Study</a:t>
            </a:r>
            <a:endParaRPr lang="de-DE" dirty="0"/>
          </a:p>
        </p:txBody>
      </p:sp>
      <p:sp>
        <p:nvSpPr>
          <p:cNvPr id="3" name="2 İçerik Yer Tutucusu"/>
          <p:cNvSpPr>
            <a:spLocks noGrp="1"/>
          </p:cNvSpPr>
          <p:nvPr>
            <p:ph idx="1"/>
          </p:nvPr>
        </p:nvSpPr>
        <p:spPr/>
        <p:txBody>
          <a:bodyPr>
            <a:normAutofit/>
          </a:bodyPr>
          <a:lstStyle/>
          <a:p>
            <a:pPr algn="just"/>
            <a:r>
              <a:rPr lang="it-IT" dirty="0" smtClean="0"/>
              <a:t>The aim of this study is to evaluate critical thinking levels of teacher candidates who are freshman students in IDKAB (</a:t>
            </a:r>
            <a:r>
              <a:rPr lang="tr-TR" dirty="0" err="1" smtClean="0"/>
              <a:t>the</a:t>
            </a:r>
            <a:r>
              <a:rPr lang="tr-TR" dirty="0" smtClean="0"/>
              <a:t> </a:t>
            </a:r>
            <a:r>
              <a:rPr lang="tr-TR" dirty="0" err="1" smtClean="0"/>
              <a:t>department</a:t>
            </a:r>
            <a:r>
              <a:rPr lang="tr-TR" dirty="0" smtClean="0"/>
              <a:t> of </a:t>
            </a:r>
            <a:r>
              <a:rPr lang="it-IT" dirty="0" smtClean="0"/>
              <a:t>the Education of Religion and Ethics in Primary School) in Faculty of Theology.</a:t>
            </a:r>
            <a:r>
              <a:rPr lang="tr-TR" dirty="0" smtClean="0"/>
              <a:t> </a:t>
            </a:r>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it-IT" dirty="0" err="1" smtClean="0"/>
              <a:t>Method</a:t>
            </a:r>
            <a:r>
              <a:rPr lang="it-IT" dirty="0" smtClean="0"/>
              <a:t>, Data </a:t>
            </a:r>
            <a:r>
              <a:rPr lang="it-IT" dirty="0" err="1" smtClean="0"/>
              <a:t>Collection</a:t>
            </a:r>
            <a:r>
              <a:rPr lang="it-IT" dirty="0" smtClean="0"/>
              <a:t> and </a:t>
            </a:r>
            <a:br>
              <a:rPr lang="it-IT" dirty="0" smtClean="0"/>
            </a:br>
            <a:r>
              <a:rPr lang="it-IT" dirty="0" smtClean="0"/>
              <a:t>Data </a:t>
            </a:r>
            <a:r>
              <a:rPr lang="it-IT" dirty="0" err="1" smtClean="0"/>
              <a:t>Analysis</a:t>
            </a:r>
            <a:endParaRPr lang="de-DE" dirty="0"/>
          </a:p>
        </p:txBody>
      </p:sp>
      <p:sp>
        <p:nvSpPr>
          <p:cNvPr id="3" name="2 İçerik Yer Tutucusu"/>
          <p:cNvSpPr>
            <a:spLocks noGrp="1"/>
          </p:cNvSpPr>
          <p:nvPr>
            <p:ph idx="1"/>
          </p:nvPr>
        </p:nvSpPr>
        <p:spPr>
          <a:xfrm>
            <a:off x="502920" y="530352"/>
            <a:ext cx="8183880" cy="4482824"/>
          </a:xfrm>
        </p:spPr>
        <p:txBody>
          <a:bodyPr>
            <a:normAutofit/>
          </a:bodyPr>
          <a:lstStyle/>
          <a:p>
            <a:pPr algn="just"/>
            <a:r>
              <a:rPr lang="it-IT" dirty="0" smtClean="0"/>
              <a:t>In </a:t>
            </a:r>
            <a:r>
              <a:rPr lang="it-IT" dirty="0" err="1" smtClean="0"/>
              <a:t>this</a:t>
            </a:r>
            <a:r>
              <a:rPr lang="it-IT" dirty="0" smtClean="0"/>
              <a:t> </a:t>
            </a:r>
            <a:r>
              <a:rPr lang="it-IT" dirty="0" err="1" smtClean="0"/>
              <a:t>study</a:t>
            </a:r>
            <a:r>
              <a:rPr lang="it-IT" dirty="0" smtClean="0"/>
              <a:t>, </a:t>
            </a:r>
            <a:r>
              <a:rPr lang="it-IT" dirty="0" err="1" smtClean="0"/>
              <a:t>descriptive</a:t>
            </a:r>
            <a:r>
              <a:rPr lang="it-IT" dirty="0" smtClean="0"/>
              <a:t> scanning </a:t>
            </a:r>
            <a:r>
              <a:rPr lang="it-IT" dirty="0" err="1" smtClean="0"/>
              <a:t>model</a:t>
            </a:r>
            <a:r>
              <a:rPr lang="it-IT" dirty="0" smtClean="0"/>
              <a:t> </a:t>
            </a:r>
            <a:r>
              <a:rPr lang="it-IT" dirty="0" err="1" smtClean="0"/>
              <a:t>has</a:t>
            </a:r>
            <a:r>
              <a:rPr lang="it-IT" dirty="0" smtClean="0"/>
              <a:t> </a:t>
            </a:r>
            <a:r>
              <a:rPr lang="it-IT" dirty="0" err="1" smtClean="0"/>
              <a:t>been</a:t>
            </a:r>
            <a:r>
              <a:rPr lang="it-IT" dirty="0" smtClean="0"/>
              <a:t> </a:t>
            </a:r>
            <a:r>
              <a:rPr lang="it-IT" dirty="0" err="1" smtClean="0"/>
              <a:t>used</a:t>
            </a:r>
            <a:r>
              <a:rPr lang="it-IT" dirty="0" smtClean="0"/>
              <a:t>. </a:t>
            </a:r>
            <a:endParaRPr lang="tr-TR" dirty="0" smtClean="0"/>
          </a:p>
          <a:p>
            <a:pPr algn="just"/>
            <a:r>
              <a:rPr lang="it-IT" dirty="0" smtClean="0"/>
              <a:t>The inclination of critical thinking levels of religion education teachers</a:t>
            </a:r>
            <a:r>
              <a:rPr lang="tr-TR" dirty="0" smtClean="0"/>
              <a:t> </a:t>
            </a:r>
            <a:r>
              <a:rPr lang="tr-TR" dirty="0" err="1" smtClean="0"/>
              <a:t>candidates</a:t>
            </a:r>
            <a:r>
              <a:rPr lang="it-IT" dirty="0" smtClean="0"/>
              <a:t> is determined with the help of </a:t>
            </a:r>
            <a:r>
              <a:rPr lang="en-US" dirty="0" smtClean="0"/>
              <a:t>California Critical Thinking Inclination (CCTDI) Scale in Turkish </a:t>
            </a:r>
            <a:br>
              <a:rPr lang="en-US" dirty="0" smtClean="0"/>
            </a:br>
            <a:r>
              <a:rPr lang="tr-TR" dirty="0" smtClean="0"/>
              <a:t>(CEDEÖ-T)</a:t>
            </a:r>
            <a:r>
              <a:rPr lang="it-IT" dirty="0" smtClean="0"/>
              <a:t>.</a:t>
            </a:r>
            <a:endParaRPr lang="tr-TR" dirty="0" smtClean="0"/>
          </a:p>
          <a:p>
            <a:pPr algn="just"/>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örünüş">
  <a:themeElements>
    <a:clrScheme name="Görünüş">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Görünüş">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Görünüş">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2810</TotalTime>
  <Words>992</Words>
  <Application>Microsoft Office PowerPoint</Application>
  <PresentationFormat>Ekran Gösterisi (4:3)</PresentationFormat>
  <Paragraphs>210</Paragraphs>
  <Slides>26</Slides>
  <Notes>0</Notes>
  <HiddenSlides>0</HiddenSlides>
  <MMClips>0</MMClips>
  <ScaleCrop>false</ScaleCrop>
  <HeadingPairs>
    <vt:vector size="4" baseType="variant">
      <vt:variant>
        <vt:lpstr>Tema</vt:lpstr>
      </vt:variant>
      <vt:variant>
        <vt:i4>1</vt:i4>
      </vt:variant>
      <vt:variant>
        <vt:lpstr>Slayt Başlıkları</vt:lpstr>
      </vt:variant>
      <vt:variant>
        <vt:i4>26</vt:i4>
      </vt:variant>
    </vt:vector>
  </HeadingPairs>
  <TitlesOfParts>
    <vt:vector size="27" baseType="lpstr">
      <vt:lpstr>Görünüş</vt:lpstr>
      <vt:lpstr>THE CRITICAL THINKING LEVELS TENDENCY OF TEACHER CANDIDATES IN RELIGION EDUCATION </vt:lpstr>
      <vt:lpstr> Teacher Candidates of Religion Education and Critical Thinking</vt:lpstr>
      <vt:lpstr>Teacher Candidates of Religion Education and Critical Thinking</vt:lpstr>
      <vt:lpstr>Teacher Candidates of Religion Education and Critical Thinking</vt:lpstr>
      <vt:lpstr>Teacher Candidates of Religion Education and Critical Thinking</vt:lpstr>
      <vt:lpstr>Teacher Candidates of Religion Education and Critical Thinking</vt:lpstr>
      <vt:lpstr>Slayt 7</vt:lpstr>
      <vt:lpstr>The Aim of the Study</vt:lpstr>
      <vt:lpstr>Method, Data Collection and  Data Analysis</vt:lpstr>
      <vt:lpstr>Method, Data Collection and  Data Analysis</vt:lpstr>
      <vt:lpstr>Method, Data Collection and  Data Analysis</vt:lpstr>
      <vt:lpstr>Slayt 12</vt:lpstr>
      <vt:lpstr>Critical Thinking Inclination  According to the Variable of High School Type being Graduated</vt:lpstr>
      <vt:lpstr>Table 3: University Entrane Score</vt:lpstr>
      <vt:lpstr>Critical Thinking Inclination  According to the Variable of Parent’s Education Level</vt:lpstr>
      <vt:lpstr>Critical Thinking Inclination  According to the Variable of Parent’s Education Level</vt:lpstr>
      <vt:lpstr>Critical Thinking Inclination According to Family Structure Variable</vt:lpstr>
      <vt:lpstr>Critical Thinking Inclination According to the Variable of Economic Situation</vt:lpstr>
      <vt:lpstr>Critical Thinking Inclination According to Variable Where They Live</vt:lpstr>
      <vt:lpstr>Critical Thinking Inclination According to Variable Where and with Whom They Live</vt:lpstr>
      <vt:lpstr>Table 10: Education Type Variable</vt:lpstr>
      <vt:lpstr>The Result</vt:lpstr>
      <vt:lpstr>The Result</vt:lpstr>
      <vt:lpstr>The Result</vt:lpstr>
      <vt:lpstr>The Result</vt:lpstr>
      <vt:lpstr>Slayt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DKAB ÖĞRETMEN ADAYLARININ ELEŞTİREL DÜŞÜNME EĞİLİM DÜZEYLERİ</dc:title>
  <dc:creator>hacer</dc:creator>
  <cp:lastModifiedBy>user</cp:lastModifiedBy>
  <cp:revision>192</cp:revision>
  <dcterms:created xsi:type="dcterms:W3CDTF">2014-04-20T09:47:30Z</dcterms:created>
  <dcterms:modified xsi:type="dcterms:W3CDTF">2014-05-22T19:04:11Z</dcterms:modified>
</cp:coreProperties>
</file>