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7271F-F180-4B19-A573-8D4F3F8B9FC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AB650-35F7-4293-9BCC-75B2139AB0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27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AB650-35F7-4293-9BCC-75B2139AB04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49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AB650-35F7-4293-9BCC-75B2139AB04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47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187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1187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75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0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37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7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5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16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63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67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31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03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23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177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it-IT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177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it-IT" sz="2400">
                  <a:latin typeface="Times New Roman" pitchFamily="18" charset="0"/>
                </a:endParaRPr>
              </a:p>
            </p:txBody>
          </p:sp>
          <p:sp>
            <p:nvSpPr>
              <p:cNvPr id="1177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177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1519D3F8-24C9-4E9B-8720-22B3A0B07315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1177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it-IT"/>
          </a:p>
        </p:txBody>
      </p:sp>
      <p:sp>
        <p:nvSpPr>
          <p:cNvPr id="1177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F3DDE84-A424-4083-A092-74AE8A77C0A3}" type="slidenum">
              <a:rPr lang="it-IT" smtClean="0"/>
              <a:t>‹N›</a:t>
            </a:fld>
            <a:endParaRPr lang="it-IT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gettosilos.it/" TargetMode="External"/><Relationship Id="rId2" Type="http://schemas.openxmlformats.org/officeDocument/2006/relationships/hyperlink" Target="http://www.labide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259632" y="2025303"/>
            <a:ext cx="7238057" cy="2448272"/>
          </a:xfrm>
        </p:spPr>
        <p:txBody>
          <a:bodyPr/>
          <a:lstStyle/>
          <a:p>
            <a:r>
              <a:rPr lang="it-IT" sz="3600" dirty="0" err="1"/>
              <a:t>CulturAAlimentazione</a:t>
            </a:r>
            <a:r>
              <a:rPr lang="it-IT" sz="3600" dirty="0"/>
              <a:t> and Silos </a:t>
            </a:r>
            <a:r>
              <a:rPr lang="it-IT" sz="3600" dirty="0" err="1"/>
              <a:t>projects</a:t>
            </a:r>
            <a:r>
              <a:rPr lang="it-IT" sz="3600" dirty="0"/>
              <a:t> by Laboratorio delle Idee </a:t>
            </a:r>
            <a:r>
              <a:rPr lang="it-IT" sz="3600" dirty="0" err="1"/>
              <a:t>analysis</a:t>
            </a:r>
            <a:r>
              <a:rPr lang="it-IT" sz="3600" dirty="0"/>
              <a:t> </a:t>
            </a:r>
            <a:r>
              <a:rPr lang="it-IT" sz="3600" dirty="0" err="1"/>
              <a:t>based</a:t>
            </a:r>
            <a:r>
              <a:rPr lang="it-IT" sz="3600" dirty="0"/>
              <a:t> on </a:t>
            </a:r>
            <a:r>
              <a:rPr lang="it-IT" sz="3600" dirty="0" err="1"/>
              <a:t>Gardner’s</a:t>
            </a:r>
            <a:r>
              <a:rPr lang="it-IT" sz="3600" dirty="0"/>
              <a:t> Multiple Intelligence </a:t>
            </a:r>
            <a:r>
              <a:rPr lang="it-IT" sz="3600" dirty="0" err="1"/>
              <a:t>Theory</a:t>
            </a:r>
            <a:endParaRPr lang="it-IT" sz="3600" dirty="0"/>
          </a:p>
        </p:txBody>
      </p:sp>
      <p:pic>
        <p:nvPicPr>
          <p:cNvPr id="4" name="Picture 4" descr="Sigill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10350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283968" y="5200935"/>
            <a:ext cx="45365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it-IT" sz="2000" i="1" dirty="0" smtClean="0">
                <a:latin typeface="Myriad Pro" pitchFamily="34" charset="0"/>
              </a:rPr>
              <a:t>Valentina </a:t>
            </a:r>
            <a:r>
              <a:rPr lang="en-US" altLang="it-IT" sz="2000" i="1" dirty="0" err="1" smtClean="0">
                <a:latin typeface="Myriad Pro" pitchFamily="34" charset="0"/>
              </a:rPr>
              <a:t>Corinaldi</a:t>
            </a:r>
            <a:endParaRPr lang="en-US" altLang="it-IT" sz="2000" i="1" dirty="0" smtClean="0">
              <a:latin typeface="Myriad Pro" pitchFamily="34" charset="0"/>
            </a:endParaRPr>
          </a:p>
          <a:p>
            <a:pPr eaLnBrk="1" hangingPunct="1"/>
            <a:r>
              <a:rPr lang="en-US" altLang="it-IT" sz="2000" i="1" dirty="0" err="1" smtClean="0">
                <a:latin typeface="Myriad Pro" pitchFamily="34" charset="0"/>
              </a:rPr>
              <a:t>Dottoranda</a:t>
            </a:r>
            <a:r>
              <a:rPr lang="en-US" altLang="it-IT" sz="2000" i="1" dirty="0" smtClean="0">
                <a:latin typeface="Myriad Pro" pitchFamily="34" charset="0"/>
              </a:rPr>
              <a:t> di </a:t>
            </a:r>
            <a:r>
              <a:rPr lang="en-US" altLang="it-IT" sz="2000" i="1" dirty="0" err="1">
                <a:latin typeface="Myriad Pro" pitchFamily="34" charset="0"/>
              </a:rPr>
              <a:t>R</a:t>
            </a:r>
            <a:r>
              <a:rPr lang="en-US" altLang="it-IT" sz="2000" i="1" dirty="0" err="1" smtClean="0">
                <a:latin typeface="Myriad Pro" pitchFamily="34" charset="0"/>
              </a:rPr>
              <a:t>icerca</a:t>
            </a:r>
            <a:r>
              <a:rPr lang="en-US" altLang="it-IT" sz="2000" i="1" dirty="0" smtClean="0">
                <a:latin typeface="Myriad Pro" pitchFamily="34" charset="0"/>
              </a:rPr>
              <a:t> </a:t>
            </a:r>
            <a:r>
              <a:rPr lang="en-US" altLang="it-IT" sz="2000" i="1" dirty="0" smtClean="0">
                <a:latin typeface="Myriad Pro" pitchFamily="34" charset="0"/>
              </a:rPr>
              <a:t>in Human Sciences </a:t>
            </a:r>
            <a:endParaRPr lang="en-US" altLang="it-IT" sz="2000" i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58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7038" y="274638"/>
            <a:ext cx="7579762" cy="1057362"/>
          </a:xfrm>
        </p:spPr>
        <p:txBody>
          <a:bodyPr/>
          <a:lstStyle/>
          <a:p>
            <a:r>
              <a:rPr lang="it-IT" dirty="0" err="1" smtClean="0"/>
              <a:t>Bibliography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628800"/>
            <a:ext cx="8280920" cy="4968552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dirty="0" err="1" smtClean="0"/>
              <a:t>Nicolini</a:t>
            </a:r>
            <a:r>
              <a:rPr lang="it-IT" dirty="0" smtClean="0"/>
              <a:t> </a:t>
            </a:r>
            <a:r>
              <a:rPr lang="it-IT" dirty="0"/>
              <a:t>P. (a cura di), </a:t>
            </a:r>
            <a:r>
              <a:rPr lang="it-IT" i="1" dirty="0"/>
              <a:t>Intelligenze in azione: osservare il bambino nella scuola dell’infanzia, </a:t>
            </a:r>
            <a:r>
              <a:rPr lang="it-IT" dirty="0"/>
              <a:t>Bergamo</a:t>
            </a:r>
            <a:r>
              <a:rPr lang="it-IT" i="1" dirty="0"/>
              <a:t>,</a:t>
            </a:r>
            <a:r>
              <a:rPr lang="it-IT" dirty="0"/>
              <a:t> Junior 2000</a:t>
            </a:r>
          </a:p>
          <a:p>
            <a:r>
              <a:rPr lang="it-IT" dirty="0" err="1"/>
              <a:t>Crescenzi</a:t>
            </a:r>
            <a:r>
              <a:rPr lang="it-IT" dirty="0"/>
              <a:t> M., </a:t>
            </a:r>
            <a:r>
              <a:rPr lang="it-IT" i="1" dirty="0" err="1"/>
              <a:t>CulturAAlimentazione</a:t>
            </a:r>
            <a:r>
              <a:rPr lang="it-IT" i="1" dirty="0"/>
              <a:t> </a:t>
            </a:r>
            <a:r>
              <a:rPr lang="it-IT" i="1" dirty="0" err="1"/>
              <a:t>project</a:t>
            </a:r>
            <a:r>
              <a:rPr lang="it-IT" i="1" dirty="0"/>
              <a:t>: a </a:t>
            </a:r>
            <a:r>
              <a:rPr lang="it-IT" i="1" dirty="0" err="1"/>
              <a:t>didactic</a:t>
            </a:r>
            <a:r>
              <a:rPr lang="it-IT" i="1" dirty="0"/>
              <a:t> kit for </a:t>
            </a:r>
            <a:r>
              <a:rPr lang="it-IT" i="1" dirty="0" err="1"/>
              <a:t>nutrion</a:t>
            </a:r>
            <a:r>
              <a:rPr lang="it-IT" i="1" dirty="0"/>
              <a:t/>
            </a:r>
            <a:br>
              <a:rPr lang="it-IT" i="1" dirty="0"/>
            </a:br>
            <a:r>
              <a:rPr lang="it-IT" i="1" dirty="0" err="1"/>
              <a:t>education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a </a:t>
            </a:r>
            <a:r>
              <a:rPr lang="it-IT" i="1" dirty="0" err="1"/>
              <a:t>means</a:t>
            </a:r>
            <a:r>
              <a:rPr lang="it-IT" i="1" dirty="0"/>
              <a:t> of </a:t>
            </a:r>
            <a:r>
              <a:rPr lang="it-IT" i="1" dirty="0" err="1"/>
              <a:t>promoting</a:t>
            </a:r>
            <a:r>
              <a:rPr lang="it-IT" i="1" dirty="0"/>
              <a:t> </a:t>
            </a:r>
            <a:r>
              <a:rPr lang="it-IT" i="1" dirty="0" err="1"/>
              <a:t>health</a:t>
            </a:r>
            <a:r>
              <a:rPr lang="it-IT" dirty="0"/>
              <a:t>, Tesi Sperimentale per il Corso </a:t>
            </a:r>
            <a:r>
              <a:rPr lang="it-IT" dirty="0" smtClean="0"/>
              <a:t>di Laurea </a:t>
            </a:r>
            <a:r>
              <a:rPr lang="it-IT" dirty="0"/>
              <a:t>Magistrale in </a:t>
            </a:r>
            <a:r>
              <a:rPr lang="it-IT" dirty="0" err="1"/>
              <a:t>Biological</a:t>
            </a:r>
            <a:r>
              <a:rPr lang="it-IT" dirty="0"/>
              <a:t> </a:t>
            </a:r>
            <a:r>
              <a:rPr lang="it-IT" dirty="0" err="1"/>
              <a:t>Sciences</a:t>
            </a:r>
            <a:r>
              <a:rPr lang="it-IT" dirty="0"/>
              <a:t>, Università degli Studi di Camerino</a:t>
            </a:r>
            <a:r>
              <a:rPr lang="it-IT" dirty="0" smtClean="0"/>
              <a:t>, AA </a:t>
            </a:r>
            <a:r>
              <a:rPr lang="it-IT" dirty="0"/>
              <a:t>2012-2013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i="1" dirty="0" smtClean="0"/>
              <a:t>Kit </a:t>
            </a:r>
            <a:r>
              <a:rPr lang="it-IT" i="1" dirty="0"/>
              <a:t>Progetto </a:t>
            </a:r>
            <a:r>
              <a:rPr lang="it-IT" i="1" dirty="0" err="1"/>
              <a:t>CulturAAlimentazione</a:t>
            </a:r>
            <a:r>
              <a:rPr lang="it-IT" i="1" dirty="0"/>
              <a:t>, </a:t>
            </a:r>
            <a:r>
              <a:rPr lang="it-IT" dirty="0"/>
              <a:t>Laboratorio delle Idee </a:t>
            </a:r>
            <a:r>
              <a:rPr lang="it-IT" dirty="0" err="1"/>
              <a:t>srl</a:t>
            </a:r>
            <a:endParaRPr lang="it-IT" dirty="0"/>
          </a:p>
          <a:p>
            <a:r>
              <a:rPr lang="it-IT" i="1" dirty="0"/>
              <a:t>Kit Progetto Silos, </a:t>
            </a:r>
            <a:r>
              <a:rPr lang="it-IT" dirty="0"/>
              <a:t>Laboratorio delle Idee </a:t>
            </a:r>
            <a:r>
              <a:rPr lang="it-IT" dirty="0" err="1"/>
              <a:t>srl</a:t>
            </a:r>
            <a:r>
              <a:rPr lang="it-IT" dirty="0"/>
              <a:t>, Anmil, </a:t>
            </a:r>
            <a:r>
              <a:rPr lang="it-IT" dirty="0" err="1"/>
              <a:t>Inail</a:t>
            </a:r>
            <a:r>
              <a:rPr lang="it-IT" dirty="0"/>
              <a:t>.</a:t>
            </a:r>
          </a:p>
          <a:p>
            <a:endParaRPr lang="it-IT" b="1" dirty="0" smtClean="0"/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err="1" smtClean="0"/>
              <a:t>Sitography</a:t>
            </a:r>
            <a:r>
              <a:rPr lang="it-IT" b="1" dirty="0" smtClean="0"/>
              <a:t>:</a:t>
            </a:r>
            <a:endParaRPr lang="it-IT" dirty="0"/>
          </a:p>
          <a:p>
            <a:r>
              <a:rPr lang="it-IT" u="sng" dirty="0">
                <a:hlinkClick r:id="rId2"/>
              </a:rPr>
              <a:t>www.labidee.com</a:t>
            </a:r>
            <a:endParaRPr lang="it-IT" dirty="0"/>
          </a:p>
          <a:p>
            <a:r>
              <a:rPr lang="it-IT" u="sng" dirty="0">
                <a:hlinkClick r:id="rId3"/>
              </a:rPr>
              <a:t>www.progettosilos.it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Picture 4" descr="Sigill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7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81987" cy="4968875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4400" i="1" dirty="0" err="1" smtClean="0"/>
              <a:t>Thank</a:t>
            </a:r>
            <a:r>
              <a:rPr lang="it-IT" sz="4400" i="1" dirty="0" smtClean="0"/>
              <a:t> </a:t>
            </a:r>
            <a:r>
              <a:rPr lang="it-IT" sz="4400" i="1" dirty="0" err="1" smtClean="0"/>
              <a:t>you</a:t>
            </a:r>
            <a:r>
              <a:rPr lang="it-IT" sz="4400" i="1" dirty="0" smtClean="0"/>
              <a:t> for </a:t>
            </a:r>
            <a:r>
              <a:rPr lang="it-IT" sz="4400" i="1" dirty="0" err="1" smtClean="0"/>
              <a:t>your</a:t>
            </a:r>
            <a:r>
              <a:rPr lang="it-IT" sz="4400" i="1" dirty="0" smtClean="0"/>
              <a:t> </a:t>
            </a:r>
            <a:r>
              <a:rPr lang="it-IT" sz="4400" i="1" dirty="0" err="1" smtClean="0"/>
              <a:t>attention</a:t>
            </a:r>
            <a:r>
              <a:rPr lang="it-IT" sz="4400" i="1" dirty="0" smtClean="0"/>
              <a:t>!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pPr marL="0" indent="0" algn="r">
              <a:buNone/>
            </a:pPr>
            <a:endParaRPr lang="it-IT" sz="4400" dirty="0"/>
          </a:p>
          <a:p>
            <a:pPr marL="0" indent="0" algn="r">
              <a:buNone/>
            </a:pPr>
            <a:r>
              <a:rPr lang="it-IT" sz="4400" i="1" dirty="0" err="1" smtClean="0"/>
              <a:t>Any</a:t>
            </a:r>
            <a:r>
              <a:rPr lang="it-IT" sz="4400" i="1" dirty="0" smtClean="0"/>
              <a:t> </a:t>
            </a:r>
            <a:r>
              <a:rPr lang="it-IT" sz="4400" i="1" dirty="0" err="1" smtClean="0"/>
              <a:t>questions</a:t>
            </a:r>
            <a:r>
              <a:rPr lang="it-IT" sz="4400" i="1" dirty="0" smtClean="0"/>
              <a:t>?</a:t>
            </a:r>
            <a:endParaRPr lang="it-IT" sz="4400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9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1619672" y="277813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CulturAAlimentazione</a:t>
            </a:r>
            <a:r>
              <a:rPr lang="it-IT" dirty="0" smtClean="0"/>
              <a:t> and Silos </a:t>
            </a:r>
            <a:r>
              <a:rPr lang="it-IT" dirty="0" err="1" smtClean="0"/>
              <a:t>projects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560" y="1588582"/>
            <a:ext cx="8280920" cy="1768410"/>
          </a:xfrm>
        </p:spPr>
        <p:txBody>
          <a:bodyPr>
            <a:normAutofit/>
          </a:bodyPr>
          <a:lstStyle/>
          <a:p>
            <a:pPr marL="0" lvl="0" indent="0">
              <a:spcBef>
                <a:spcPts val="558"/>
              </a:spcBef>
              <a:spcAft>
                <a:spcPts val="0"/>
              </a:spcAft>
              <a:buClr>
                <a:srgbClr val="B2B2B2"/>
              </a:buClr>
              <a:buFont typeface="Wingdings"/>
              <a:buChar char="n"/>
            </a:pPr>
            <a:r>
              <a:rPr lang="en-US" dirty="0">
                <a:latin typeface="Arial" pitchFamily="18"/>
              </a:rPr>
              <a:t>Subject: </a:t>
            </a:r>
            <a:r>
              <a:rPr lang="en-US" dirty="0" smtClean="0">
                <a:latin typeface="Arial" pitchFamily="18"/>
              </a:rPr>
              <a:t>promoting </a:t>
            </a:r>
            <a:r>
              <a:rPr lang="en-US" dirty="0">
                <a:latin typeface="Arial" pitchFamily="18"/>
              </a:rPr>
              <a:t>a healthy culture about food at school.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1" name="Segnaposto contenuto 20"/>
          <p:cNvSpPr>
            <a:spLocks noGrp="1"/>
          </p:cNvSpPr>
          <p:nvPr>
            <p:ph sz="half" idx="2"/>
          </p:nvPr>
        </p:nvSpPr>
        <p:spPr>
          <a:xfrm>
            <a:off x="611560" y="4884845"/>
            <a:ext cx="8280920" cy="1496483"/>
          </a:xfrm>
        </p:spPr>
        <p:txBody>
          <a:bodyPr/>
          <a:lstStyle/>
          <a:p>
            <a:pPr marL="0" lvl="0" indent="0">
              <a:spcBef>
                <a:spcPts val="558"/>
              </a:spcBef>
              <a:spcAft>
                <a:spcPts val="0"/>
              </a:spcAft>
              <a:buClr>
                <a:srgbClr val="B2B2B2"/>
              </a:buClr>
              <a:buFont typeface="Wingdings"/>
              <a:buChar char="n"/>
            </a:pPr>
            <a:r>
              <a:rPr lang="en-US" dirty="0">
                <a:latin typeface="Arial" pitchFamily="18"/>
              </a:rPr>
              <a:t>Methodology: interaction and integration of  the </a:t>
            </a:r>
            <a:r>
              <a:rPr lang="en-US" dirty="0" smtClean="0">
                <a:latin typeface="Arial" pitchFamily="18"/>
              </a:rPr>
              <a:t> subject </a:t>
            </a:r>
            <a:r>
              <a:rPr lang="en-US" dirty="0">
                <a:latin typeface="Arial" pitchFamily="18"/>
              </a:rPr>
              <a:t>with typical scholastic contents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131840" y="446814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332414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Target</a:t>
            </a:r>
            <a:endParaRPr lang="it-IT" sz="3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29638" y="2833772"/>
            <a:ext cx="2954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Primary</a:t>
            </a:r>
            <a:r>
              <a:rPr lang="it-IT" sz="2800" dirty="0" smtClean="0"/>
              <a:t> School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129638" y="3910701"/>
            <a:ext cx="3458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Secondary</a:t>
            </a:r>
            <a:r>
              <a:rPr lang="it-IT" sz="2800" dirty="0" smtClean="0"/>
              <a:t> School</a:t>
            </a:r>
            <a:endParaRPr lang="it-IT" sz="2800" dirty="0"/>
          </a:p>
        </p:txBody>
      </p:sp>
      <p:pic>
        <p:nvPicPr>
          <p:cNvPr id="11" name="Picture 4" descr="Sigi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2 11"/>
          <p:cNvCxnSpPr>
            <a:stCxn id="6" idx="3"/>
            <a:endCxn id="8" idx="1"/>
          </p:cNvCxnSpPr>
          <p:nvPr/>
        </p:nvCxnSpPr>
        <p:spPr>
          <a:xfrm>
            <a:off x="2123728" y="3616530"/>
            <a:ext cx="1005910" cy="555781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8C894"/>
            </a:solidFill>
            <a:prstDash val="solid"/>
            <a:tailEnd type="arrow"/>
          </a:ln>
        </p:spPr>
      </p:cxnSp>
      <p:cxnSp>
        <p:nvCxnSpPr>
          <p:cNvPr id="14" name="Connettore 2 9"/>
          <p:cNvCxnSpPr>
            <a:stCxn id="6" idx="3"/>
            <a:endCxn id="7" idx="1"/>
          </p:cNvCxnSpPr>
          <p:nvPr/>
        </p:nvCxnSpPr>
        <p:spPr>
          <a:xfrm flipV="1">
            <a:off x="2123728" y="3095382"/>
            <a:ext cx="1005910" cy="521148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C8C894"/>
            </a:solidFill>
            <a:prstDash val="solid"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187180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06613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Link to Multiple Intelligence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611560" y="1556792"/>
            <a:ext cx="828092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itchFamily="18"/>
              </a:rPr>
              <a:t>Several teaching-learning tools 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err="1" smtClean="0"/>
              <a:t>Songs</a:t>
            </a:r>
            <a:r>
              <a:rPr lang="it-IT" dirty="0" smtClean="0"/>
              <a:t>, </a:t>
            </a:r>
            <a:r>
              <a:rPr lang="it-IT" dirty="0" err="1" smtClean="0"/>
              <a:t>fairy</a:t>
            </a:r>
            <a:r>
              <a:rPr lang="it-IT" dirty="0" smtClean="0"/>
              <a:t> tale, </a:t>
            </a:r>
            <a:r>
              <a:rPr lang="it-IT" dirty="0" err="1" smtClean="0"/>
              <a:t>interactive</a:t>
            </a:r>
            <a:r>
              <a:rPr lang="it-IT" dirty="0" smtClean="0"/>
              <a:t> </a:t>
            </a:r>
            <a:r>
              <a:rPr lang="it-IT" dirty="0" err="1" smtClean="0"/>
              <a:t>readings</a:t>
            </a:r>
            <a:r>
              <a:rPr lang="it-IT" dirty="0" smtClean="0"/>
              <a:t>, performances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Knowledge access through several students skills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Engaging and motivating students using their strengths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4367006" y="3056562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4" descr="Sigi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96193"/>
            <a:ext cx="10350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877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277813"/>
            <a:ext cx="7355160" cy="1143000"/>
          </a:xfrm>
        </p:spPr>
        <p:txBody>
          <a:bodyPr/>
          <a:lstStyle/>
          <a:p>
            <a:r>
              <a:rPr lang="it-IT" dirty="0" err="1" smtClean="0"/>
              <a:t>Bridging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4608512"/>
          </a:xfrm>
        </p:spPr>
        <p:txBody>
          <a:bodyPr/>
          <a:lstStyle/>
          <a:p>
            <a:pPr marL="0" lvl="0" indent="0">
              <a:spcBef>
                <a:spcPts val="558"/>
              </a:spcBef>
              <a:spcAft>
                <a:spcPts val="0"/>
              </a:spcAft>
              <a:buClr>
                <a:srgbClr val="B2B2B2"/>
              </a:buClr>
              <a:buFont typeface="Wingdings"/>
              <a:buChar char="n"/>
            </a:pPr>
            <a:r>
              <a:rPr lang="en-US" dirty="0">
                <a:latin typeface="Arial" pitchFamily="18"/>
              </a:rPr>
              <a:t>Improving the weaker areas by using the  learner’s concrete experiences linked to food culture.</a:t>
            </a:r>
          </a:p>
          <a:p>
            <a:endParaRPr lang="it-IT" dirty="0"/>
          </a:p>
          <a:p>
            <a:pPr marL="0" lvl="0" indent="0">
              <a:spcBef>
                <a:spcPts val="558"/>
              </a:spcBef>
              <a:spcAft>
                <a:spcPts val="0"/>
              </a:spcAft>
              <a:buClr>
                <a:srgbClr val="B2B2B2"/>
              </a:buClr>
              <a:buFont typeface="Wingdings"/>
              <a:buChar char="n"/>
            </a:pPr>
            <a:r>
              <a:rPr lang="en-US" dirty="0">
                <a:latin typeface="Arial" pitchFamily="18"/>
              </a:rPr>
              <a:t>Examples from </a:t>
            </a:r>
            <a:r>
              <a:rPr lang="en-US" i="1" dirty="0">
                <a:latin typeface="Arial" pitchFamily="18"/>
              </a:rPr>
              <a:t>Silos</a:t>
            </a:r>
            <a:r>
              <a:rPr lang="en-US" dirty="0">
                <a:latin typeface="Arial" pitchFamily="18"/>
              </a:rPr>
              <a:t> project: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Bodily-</a:t>
            </a:r>
            <a:r>
              <a:rPr lang="en-US" dirty="0" err="1">
                <a:latin typeface="Arial" pitchFamily="18"/>
              </a:rPr>
              <a:t>chinaesthetic</a:t>
            </a:r>
            <a:r>
              <a:rPr lang="en-US" dirty="0">
                <a:latin typeface="Arial" pitchFamily="18"/>
              </a:rPr>
              <a:t> education: mountain hikes and security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Math: Fraction and motor-scooter speed.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Italian literature: </a:t>
            </a:r>
            <a:r>
              <a:rPr lang="en-US" dirty="0" err="1">
                <a:latin typeface="Arial" pitchFamily="18"/>
              </a:rPr>
              <a:t>Verismo</a:t>
            </a:r>
            <a:r>
              <a:rPr lang="en-US" dirty="0">
                <a:latin typeface="Arial" pitchFamily="18"/>
              </a:rPr>
              <a:t> and on the job injury.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4" descr="Sigi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89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 anchor="ctr">
            <a:normAutofit fontScale="90000"/>
          </a:bodyPr>
          <a:lstStyle/>
          <a:p>
            <a:r>
              <a:rPr lang="it-IT" dirty="0" smtClean="0"/>
              <a:t>Analysis of the </a:t>
            </a:r>
            <a:r>
              <a:rPr lang="it-IT" dirty="0" err="1" smtClean="0"/>
              <a:t>project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Mi </a:t>
            </a:r>
            <a:r>
              <a:rPr lang="it-IT" dirty="0" err="1"/>
              <a:t>T</a:t>
            </a:r>
            <a:r>
              <a:rPr lang="it-IT" dirty="0" err="1" smtClean="0"/>
              <a:t>heory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611560" y="1421086"/>
            <a:ext cx="3896172" cy="639762"/>
          </a:xfrm>
        </p:spPr>
        <p:txBody>
          <a:bodyPr/>
          <a:lstStyle/>
          <a:p>
            <a:r>
              <a:rPr lang="it-IT" dirty="0" err="1" smtClean="0"/>
              <a:t>CulturAAlimentazione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/>
          <a:lstStyle/>
          <a:p>
            <a:r>
              <a:rPr lang="it-IT" dirty="0" err="1" smtClean="0"/>
              <a:t>Type</a:t>
            </a:r>
            <a:r>
              <a:rPr lang="it-IT" dirty="0" smtClean="0"/>
              <a:t> of intelligence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680520"/>
          </a:xfrm>
        </p:spPr>
        <p:txBody>
          <a:bodyPr>
            <a:normAutofit fontScale="85000" lnSpcReduction="10000"/>
          </a:bodyPr>
          <a:lstStyle/>
          <a:p>
            <a:r>
              <a:rPr lang="it-IT" u="sng" dirty="0" err="1" smtClean="0"/>
              <a:t>Linguistic</a:t>
            </a:r>
            <a:r>
              <a:rPr lang="it-IT" u="sng" dirty="0" smtClean="0"/>
              <a:t> Intelligence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Use of direct speech and identification of written signs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 err="1" smtClean="0"/>
              <a:t>Existential</a:t>
            </a:r>
            <a:r>
              <a:rPr lang="it-IT" u="sng" dirty="0" smtClean="0"/>
              <a:t> Intelligence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Clr>
                <a:srgbClr val="B2B2B2"/>
              </a:buClr>
              <a:buFont typeface="Wingdings"/>
              <a:buChar char="n"/>
            </a:pPr>
            <a:r>
              <a:rPr lang="en-US" u="sng" dirty="0">
                <a:latin typeface="Arial" pitchFamily="18"/>
              </a:rPr>
              <a:t>Existential Intelligence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Identification of values and good/bad models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 err="1" smtClean="0"/>
              <a:t>Intrapersonal</a:t>
            </a:r>
            <a:r>
              <a:rPr lang="it-IT" u="sng" dirty="0" smtClean="0"/>
              <a:t> Intelligence</a:t>
            </a:r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dirty="0" err="1" smtClean="0"/>
              <a:t>phisycal</a:t>
            </a:r>
            <a:r>
              <a:rPr lang="it-IT" dirty="0" smtClean="0"/>
              <a:t> and </a:t>
            </a:r>
            <a:r>
              <a:rPr lang="it-IT" dirty="0" err="1" smtClean="0"/>
              <a:t>psychological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r>
              <a:rPr lang="it-IT" dirty="0" smtClean="0"/>
              <a:t> of </a:t>
            </a:r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supporting</a:t>
            </a:r>
            <a:r>
              <a:rPr lang="it-IT" dirty="0" smtClean="0"/>
              <a:t> positive </a:t>
            </a:r>
            <a:r>
              <a:rPr lang="it-IT" dirty="0" err="1" smtClean="0"/>
              <a:t>identification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.)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" name="Picture 4" descr="Sigill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contenuto 8"/>
          <p:cNvSpPr txBox="1">
            <a:spLocks/>
          </p:cNvSpPr>
          <p:nvPr/>
        </p:nvSpPr>
        <p:spPr bwMode="auto">
          <a:xfrm>
            <a:off x="611560" y="2141240"/>
            <a:ext cx="4041775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it-IT" kern="0" dirty="0" smtClean="0"/>
          </a:p>
          <a:p>
            <a:r>
              <a:rPr lang="it-IT" i="1" kern="0" dirty="0" err="1" smtClean="0"/>
              <a:t>Govut</a:t>
            </a:r>
            <a:r>
              <a:rPr lang="it-IT" i="1" kern="0" dirty="0" smtClean="0"/>
              <a:t> friends </a:t>
            </a:r>
            <a:r>
              <a:rPr lang="it-IT" kern="0" dirty="0" smtClean="0"/>
              <a:t>Tale</a:t>
            </a:r>
            <a:endParaRPr lang="it-IT" kern="0" dirty="0"/>
          </a:p>
          <a:p>
            <a:endParaRPr lang="it-IT" kern="0" dirty="0" smtClean="0"/>
          </a:p>
          <a:p>
            <a:endParaRPr lang="it-IT" kern="0" dirty="0"/>
          </a:p>
          <a:p>
            <a:endParaRPr lang="it-IT" kern="0" dirty="0" smtClean="0"/>
          </a:p>
          <a:p>
            <a:endParaRPr lang="it-IT" kern="0" dirty="0" smtClean="0"/>
          </a:p>
          <a:p>
            <a:r>
              <a:rPr lang="it-IT" kern="0" dirty="0" smtClean="0"/>
              <a:t>Use of </a:t>
            </a:r>
            <a:r>
              <a:rPr lang="it-IT" kern="0" dirty="0" err="1" smtClean="0"/>
              <a:t>fictional</a:t>
            </a:r>
            <a:r>
              <a:rPr lang="it-IT" kern="0" dirty="0" smtClean="0"/>
              <a:t> </a:t>
            </a:r>
            <a:r>
              <a:rPr lang="it-IT" kern="0" dirty="0" err="1" smtClean="0"/>
              <a:t>characters</a:t>
            </a:r>
            <a:r>
              <a:rPr lang="it-IT" kern="0" dirty="0" smtClean="0"/>
              <a:t> with </a:t>
            </a:r>
            <a:r>
              <a:rPr lang="it-IT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actual</a:t>
            </a:r>
            <a:r>
              <a:rPr lang="it-IT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perception</a:t>
            </a:r>
            <a:r>
              <a:rPr lang="it-IT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it-IT" kern="0" dirty="0" smtClean="0"/>
              <a:t>(</a:t>
            </a:r>
            <a:r>
              <a:rPr lang="it-IT" kern="0" dirty="0" err="1" smtClean="0"/>
              <a:t>senses</a:t>
            </a:r>
            <a:r>
              <a:rPr lang="it-IT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124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7038" y="274638"/>
            <a:ext cx="7579762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Analysis of the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Mi </a:t>
            </a:r>
            <a:r>
              <a:rPr lang="it-IT" dirty="0" err="1"/>
              <a:t>Theory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1535113"/>
            <a:ext cx="3885828" cy="639762"/>
          </a:xfrm>
        </p:spPr>
        <p:txBody>
          <a:bodyPr/>
          <a:lstStyle/>
          <a:p>
            <a:r>
              <a:rPr lang="it-IT" dirty="0" err="1" smtClean="0"/>
              <a:t>CulturAAlimentazione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1560" y="2174875"/>
            <a:ext cx="3885828" cy="3951288"/>
          </a:xfrm>
        </p:spPr>
        <p:txBody>
          <a:bodyPr/>
          <a:lstStyle/>
          <a:p>
            <a:r>
              <a:rPr lang="it-IT" dirty="0" smtClean="0"/>
              <a:t>Scheda/gioco </a:t>
            </a:r>
            <a:r>
              <a:rPr lang="it-IT" i="1" dirty="0" smtClean="0"/>
              <a:t>Le frasi scombinate:</a:t>
            </a:r>
          </a:p>
          <a:p>
            <a:pPr marL="0" indent="0">
              <a:buNone/>
            </a:pPr>
            <a:r>
              <a:rPr lang="it-IT" dirty="0" err="1" smtClean="0"/>
              <a:t>Children</a:t>
            </a:r>
            <a:r>
              <a:rPr lang="it-IT" dirty="0" smtClean="0"/>
              <a:t> must </a:t>
            </a:r>
            <a:r>
              <a:rPr lang="it-IT" dirty="0" err="1" smtClean="0"/>
              <a:t>sorting</a:t>
            </a:r>
            <a:r>
              <a:rPr lang="it-IT" dirty="0" smtClean="0"/>
              <a:t> a list of </a:t>
            </a:r>
            <a:r>
              <a:rPr lang="it-IT" dirty="0" err="1" smtClean="0"/>
              <a:t>sentences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prehistoric</a:t>
            </a:r>
            <a:r>
              <a:rPr lang="it-IT" dirty="0" smtClean="0"/>
              <a:t> </a:t>
            </a:r>
            <a:r>
              <a:rPr lang="it-IT" dirty="0" err="1" smtClean="0"/>
              <a:t>farming</a:t>
            </a:r>
            <a:r>
              <a:rPr lang="it-IT" dirty="0" smtClean="0"/>
              <a:t> and </a:t>
            </a:r>
            <a:r>
              <a:rPr lang="it-IT" dirty="0" err="1" smtClean="0"/>
              <a:t>livestock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chronological</a:t>
            </a:r>
            <a:r>
              <a:rPr lang="it-IT" dirty="0" smtClean="0"/>
              <a:t> </a:t>
            </a:r>
            <a:r>
              <a:rPr lang="it-IT" dirty="0" err="1" smtClean="0"/>
              <a:t>order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/>
              <a:t>Type</a:t>
            </a:r>
            <a:r>
              <a:rPr lang="it-IT" dirty="0"/>
              <a:t> of </a:t>
            </a:r>
            <a:r>
              <a:rPr lang="it-IT" dirty="0" smtClean="0"/>
              <a:t>intelligence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u="sng" dirty="0" err="1" smtClean="0"/>
              <a:t>Logical</a:t>
            </a:r>
            <a:r>
              <a:rPr lang="it-IT" u="sng" dirty="0" smtClean="0"/>
              <a:t>-Mathematical Intelligence</a:t>
            </a:r>
          </a:p>
          <a:p>
            <a:pPr marL="0" indent="0">
              <a:buNone/>
            </a:pPr>
            <a:r>
              <a:rPr lang="it-IT" smtClean="0"/>
              <a:t>Watering</a:t>
            </a:r>
            <a:r>
              <a:rPr lang="it-IT" dirty="0" smtClean="0"/>
              <a:t> </a:t>
            </a:r>
            <a:r>
              <a:rPr lang="it-IT" dirty="0" err="1" smtClean="0"/>
              <a:t>seeds</a:t>
            </a:r>
            <a:r>
              <a:rPr lang="it-IT" dirty="0" smtClean="0"/>
              <a:t> can </a:t>
            </a:r>
            <a:r>
              <a:rPr lang="it-IT" dirty="0" err="1" smtClean="0"/>
              <a:t>teach</a:t>
            </a:r>
            <a:r>
              <a:rPr lang="it-IT" dirty="0" smtClean="0"/>
              <a:t> cause and </a:t>
            </a:r>
            <a:r>
              <a:rPr lang="it-IT" dirty="0" err="1" smtClean="0"/>
              <a:t>effect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endParaRPr lang="it-IT" dirty="0"/>
          </a:p>
        </p:txBody>
      </p:sp>
      <p:pic>
        <p:nvPicPr>
          <p:cNvPr id="7" name="Picture 4" descr="Sigi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02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066130"/>
          </a:xfrm>
        </p:spPr>
        <p:txBody>
          <a:bodyPr/>
          <a:lstStyle/>
          <a:p>
            <a:r>
              <a:rPr lang="it-IT" dirty="0"/>
              <a:t>Analysis of the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Mi </a:t>
            </a:r>
            <a:r>
              <a:rPr lang="it-IT" dirty="0" err="1"/>
              <a:t>Theory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1556791"/>
            <a:ext cx="3885828" cy="618083"/>
          </a:xfrm>
        </p:spPr>
        <p:txBody>
          <a:bodyPr/>
          <a:lstStyle/>
          <a:p>
            <a:r>
              <a:rPr lang="it-IT" dirty="0" err="1" smtClean="0"/>
              <a:t>CulturAAlimentazione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1560" y="2174875"/>
            <a:ext cx="3885828" cy="3951288"/>
          </a:xfrm>
        </p:spPr>
        <p:txBody>
          <a:bodyPr/>
          <a:lstStyle/>
          <a:p>
            <a:r>
              <a:rPr lang="it-IT" i="1" dirty="0" smtClean="0"/>
              <a:t>Memory card </a:t>
            </a:r>
            <a:r>
              <a:rPr lang="it-IT" dirty="0" smtClean="0"/>
              <a:t>game:</a:t>
            </a:r>
          </a:p>
          <a:p>
            <a:pPr marL="0" indent="0">
              <a:buNone/>
            </a:pPr>
            <a:r>
              <a:rPr lang="en-US" dirty="0" smtClean="0"/>
              <a:t>players have to </a:t>
            </a:r>
            <a:r>
              <a:rPr lang="en-US" dirty="0"/>
              <a:t>memorize the locations of cards set out in a grid, with the goal of pairing together cards with the same </a:t>
            </a:r>
            <a:r>
              <a:rPr lang="en-US" dirty="0" smtClean="0"/>
              <a:t>image.</a:t>
            </a:r>
          </a:p>
          <a:p>
            <a:pPr marL="0" indent="0">
              <a:buNone/>
            </a:pPr>
            <a:r>
              <a:rPr lang="en-US" dirty="0" smtClean="0"/>
              <a:t>Every card is related to a phase of farming.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u="sng" dirty="0" err="1" smtClean="0"/>
              <a:t>Spatial</a:t>
            </a:r>
            <a:r>
              <a:rPr lang="it-IT" u="sng" dirty="0" smtClean="0"/>
              <a:t> Intelligence</a:t>
            </a:r>
          </a:p>
          <a:p>
            <a:pPr marL="0" lvl="0" indent="0">
              <a:spcBef>
                <a:spcPts val="558"/>
              </a:spcBef>
              <a:spcAft>
                <a:spcPts val="0"/>
              </a:spcAft>
              <a:buNone/>
            </a:pPr>
            <a:r>
              <a:rPr lang="en-US" dirty="0">
                <a:latin typeface="Arial" pitchFamily="18"/>
              </a:rPr>
              <a:t>Spatial problem solving and geographical spaces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 err="1" smtClean="0"/>
              <a:t>Logical</a:t>
            </a:r>
            <a:r>
              <a:rPr lang="it-IT" u="sng" dirty="0" smtClean="0"/>
              <a:t>-Mathematical Intelligence </a:t>
            </a:r>
          </a:p>
          <a:p>
            <a:pPr marL="0" indent="0">
              <a:buNone/>
            </a:pPr>
            <a:endParaRPr lang="it-IT" u="sng" dirty="0"/>
          </a:p>
        </p:txBody>
      </p:sp>
      <p:pic>
        <p:nvPicPr>
          <p:cNvPr id="7" name="Picture 4" descr="Sigill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51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066130"/>
          </a:xfrm>
        </p:spPr>
        <p:txBody>
          <a:bodyPr/>
          <a:lstStyle/>
          <a:p>
            <a:r>
              <a:rPr lang="it-IT" dirty="0"/>
              <a:t>Analysis of the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Mi </a:t>
            </a:r>
            <a:r>
              <a:rPr lang="it-IT" dirty="0" err="1"/>
              <a:t>Theory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1628799"/>
            <a:ext cx="3885828" cy="546075"/>
          </a:xfrm>
        </p:spPr>
        <p:txBody>
          <a:bodyPr/>
          <a:lstStyle/>
          <a:p>
            <a:r>
              <a:rPr lang="it-IT" dirty="0" err="1" smtClean="0"/>
              <a:t>CulturAAlimentazione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1560" y="2174874"/>
            <a:ext cx="3885828" cy="4683125"/>
          </a:xfrm>
        </p:spPr>
        <p:txBody>
          <a:bodyPr/>
          <a:lstStyle/>
          <a:p>
            <a:r>
              <a:rPr lang="it-IT" dirty="0" smtClean="0"/>
              <a:t>Scheda/gioco: </a:t>
            </a:r>
            <a:r>
              <a:rPr lang="it-IT" i="1" dirty="0" smtClean="0"/>
              <a:t>La </a:t>
            </a:r>
            <a:r>
              <a:rPr lang="it-IT" i="1" dirty="0" err="1" smtClean="0"/>
              <a:t>sedentareità</a:t>
            </a:r>
            <a:r>
              <a:rPr lang="it-IT" i="1" dirty="0" smtClean="0"/>
              <a:t> </a:t>
            </a:r>
            <a:r>
              <a:rPr lang="it-IT" i="1" dirty="0" err="1" smtClean="0"/>
              <a:t>nalla</a:t>
            </a:r>
            <a:r>
              <a:rPr lang="it-IT" i="1" dirty="0" smtClean="0"/>
              <a:t> </a:t>
            </a:r>
            <a:r>
              <a:rPr lang="it-IT" i="1" dirty="0" err="1" smtClean="0"/>
              <a:t>preistoria.La</a:t>
            </a:r>
            <a:r>
              <a:rPr lang="it-IT" i="1" dirty="0" smtClean="0"/>
              <a:t> ruota del movimento fisico</a:t>
            </a:r>
          </a:p>
          <a:p>
            <a:pPr marL="0" indent="0">
              <a:buNone/>
            </a:pPr>
            <a:r>
              <a:rPr lang="en-US" dirty="0" smtClean="0"/>
              <a:t>children </a:t>
            </a:r>
            <a:r>
              <a:rPr lang="en-US" dirty="0"/>
              <a:t>must share a wheel </a:t>
            </a:r>
            <a:r>
              <a:rPr lang="en-US" dirty="0" smtClean="0"/>
              <a:t>with </a:t>
            </a:r>
            <a:r>
              <a:rPr lang="en-US" dirty="0"/>
              <a:t>different </a:t>
            </a:r>
            <a:r>
              <a:rPr lang="en-US" dirty="0" smtClean="0"/>
              <a:t>slices, </a:t>
            </a:r>
            <a:r>
              <a:rPr lang="en-US" dirty="0"/>
              <a:t>each of which represents a</a:t>
            </a:r>
            <a:r>
              <a:rPr lang="en-US" dirty="0" smtClean="0"/>
              <a:t> </a:t>
            </a:r>
            <a:r>
              <a:rPr lang="en-US" dirty="0"/>
              <a:t>time during the day dedicated to </a:t>
            </a:r>
            <a:r>
              <a:rPr lang="en-US" dirty="0" smtClean="0"/>
              <a:t>specific activities</a:t>
            </a:r>
            <a:r>
              <a:rPr lang="it-IT" i="1" dirty="0"/>
              <a:t>.</a:t>
            </a:r>
            <a:endParaRPr lang="en-US" dirty="0" smtClean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 smtClean="0"/>
              <a:t>Type</a:t>
            </a:r>
            <a:r>
              <a:rPr lang="it-IT" dirty="0" smtClean="0"/>
              <a:t> of intelligence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u="sng" dirty="0" err="1" smtClean="0"/>
              <a:t>Intrapersonal</a:t>
            </a:r>
            <a:r>
              <a:rPr lang="it-IT" u="sng" dirty="0" smtClean="0"/>
              <a:t> intelligence</a:t>
            </a:r>
          </a:p>
          <a:p>
            <a:pPr marL="0" indent="0">
              <a:buNone/>
            </a:pPr>
            <a:r>
              <a:rPr lang="it-IT" dirty="0" err="1" smtClean="0"/>
              <a:t>Thinking</a:t>
            </a:r>
            <a:r>
              <a:rPr lang="it-IT" dirty="0" smtClean="0"/>
              <a:t> on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lifestyle</a:t>
            </a:r>
            <a:r>
              <a:rPr lang="it-IT" dirty="0" smtClean="0"/>
              <a:t>.</a:t>
            </a:r>
          </a:p>
          <a:p>
            <a:pPr marL="0" lvl="0" indent="0">
              <a:buNone/>
            </a:pPr>
            <a:r>
              <a:rPr lang="en-US" dirty="0">
                <a:latin typeface="Arial" pitchFamily="18"/>
              </a:rPr>
              <a:t>Bodily awareness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r>
              <a:rPr lang="it-IT" u="sng" dirty="0" err="1" smtClean="0"/>
              <a:t>Bodily-Kinaesthetic</a:t>
            </a:r>
            <a:r>
              <a:rPr lang="it-IT" u="sng" dirty="0" smtClean="0"/>
              <a:t> Intelligence</a:t>
            </a:r>
          </a:p>
          <a:p>
            <a:pPr marL="0" indent="0">
              <a:buNone/>
            </a:pPr>
            <a:r>
              <a:rPr lang="it-IT" dirty="0" smtClean="0"/>
              <a:t>use of body to </a:t>
            </a:r>
            <a:r>
              <a:rPr lang="it-IT" dirty="0" err="1" smtClean="0"/>
              <a:t>perform</a:t>
            </a:r>
            <a:endParaRPr lang="it-IT" dirty="0"/>
          </a:p>
        </p:txBody>
      </p:sp>
      <p:pic>
        <p:nvPicPr>
          <p:cNvPr id="7" name="Picture 4" descr="Sigill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38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7038" y="274638"/>
            <a:ext cx="7579762" cy="1057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Mi </a:t>
            </a:r>
            <a:r>
              <a:rPr lang="it-IT" dirty="0" err="1" smtClean="0"/>
              <a:t>Theory</a:t>
            </a:r>
            <a:r>
              <a:rPr lang="it-IT" dirty="0" smtClean="0"/>
              <a:t> and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Learning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4320480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Focus on </a:t>
            </a:r>
            <a:r>
              <a:rPr lang="it-IT" dirty="0" err="1" smtClean="0"/>
              <a:t>situated</a:t>
            </a:r>
            <a:r>
              <a:rPr lang="it-IT" dirty="0" smtClean="0"/>
              <a:t> and concrete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.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importance</a:t>
            </a:r>
            <a:r>
              <a:rPr lang="it-IT" dirty="0" smtClean="0"/>
              <a:t> of </a:t>
            </a:r>
            <a:r>
              <a:rPr lang="it-IT" dirty="0" err="1" smtClean="0"/>
              <a:t>student’s</a:t>
            </a:r>
            <a:r>
              <a:rPr lang="it-IT" dirty="0" smtClean="0"/>
              <a:t> </a:t>
            </a:r>
            <a:r>
              <a:rPr lang="it-IT" dirty="0" err="1" smtClean="0"/>
              <a:t>naive</a:t>
            </a:r>
            <a:r>
              <a:rPr lang="it-IT" dirty="0" smtClean="0"/>
              <a:t> </a:t>
            </a:r>
            <a:r>
              <a:rPr lang="it-IT" dirty="0" err="1" smtClean="0"/>
              <a:t>theories</a:t>
            </a:r>
            <a:r>
              <a:rPr lang="it-IT" dirty="0" smtClean="0"/>
              <a:t> </a:t>
            </a:r>
          </a:p>
          <a:p>
            <a:endParaRPr lang="it-IT" dirty="0"/>
          </a:p>
          <a:p>
            <a:r>
              <a:rPr lang="it-IT" dirty="0" smtClean="0"/>
              <a:t>Group </a:t>
            </a:r>
            <a:r>
              <a:rPr lang="it-IT" dirty="0" err="1" smtClean="0"/>
              <a:t>as</a:t>
            </a:r>
            <a:r>
              <a:rPr lang="it-IT" dirty="0" smtClean="0"/>
              <a:t> a creative </a:t>
            </a:r>
            <a:r>
              <a:rPr lang="it-IT" dirty="0" err="1" smtClean="0"/>
              <a:t>laboratory</a:t>
            </a:r>
            <a:r>
              <a:rPr lang="it-IT" dirty="0" smtClean="0"/>
              <a:t>.</a:t>
            </a:r>
          </a:p>
          <a:p>
            <a:r>
              <a:rPr lang="it-IT" dirty="0" err="1"/>
              <a:t>M</a:t>
            </a:r>
            <a:r>
              <a:rPr lang="it-IT" dirty="0" err="1" smtClean="0"/>
              <a:t>otivation</a:t>
            </a:r>
            <a:r>
              <a:rPr lang="it-IT" dirty="0" smtClean="0"/>
              <a:t> and </a:t>
            </a:r>
            <a:r>
              <a:rPr lang="it-IT" dirty="0" err="1" smtClean="0"/>
              <a:t>active</a:t>
            </a:r>
            <a:r>
              <a:rPr lang="it-IT" dirty="0" smtClean="0"/>
              <a:t> </a:t>
            </a:r>
            <a:r>
              <a:rPr lang="it-IT" dirty="0" err="1" smtClean="0"/>
              <a:t>participation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8" name="Rettangolo 7"/>
          <p:cNvSpPr/>
          <p:nvPr/>
        </p:nvSpPr>
        <p:spPr>
          <a:xfrm>
            <a:off x="6156176" y="1628800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i="1" dirty="0" err="1" smtClean="0">
                <a:solidFill>
                  <a:srgbClr val="8E0000"/>
                </a:solidFill>
                <a:latin typeface="Myriad Pro" pitchFamily="34" charset="0"/>
              </a:rPr>
              <a:t>Shared</a:t>
            </a:r>
            <a:r>
              <a:rPr lang="it-IT" altLang="it-IT" sz="2400" b="1" i="1" dirty="0" smtClean="0">
                <a:solidFill>
                  <a:srgbClr val="8E0000"/>
                </a:solidFill>
                <a:latin typeface="Myriad Pro" pitchFamily="34" charset="0"/>
              </a:rPr>
              <a:t> </a:t>
            </a:r>
            <a:r>
              <a:rPr lang="it-IT" altLang="it-IT" sz="2400" b="1" i="1" dirty="0" err="1" smtClean="0">
                <a:solidFill>
                  <a:srgbClr val="8E0000"/>
                </a:solidFill>
                <a:latin typeface="Myriad Pro" pitchFamily="34" charset="0"/>
              </a:rPr>
              <a:t>Issues</a:t>
            </a:r>
            <a:endParaRPr lang="it-IT" altLang="it-IT" sz="2400" b="1" i="1" dirty="0">
              <a:solidFill>
                <a:srgbClr val="8E0000"/>
              </a:solidFill>
              <a:latin typeface="Myriad Pro" pitchFamily="34" charset="0"/>
            </a:endParaRPr>
          </a:p>
        </p:txBody>
      </p:sp>
      <p:pic>
        <p:nvPicPr>
          <p:cNvPr id="9" name="Picture 4" descr="Sigill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288000"/>
            <a:ext cx="1035038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692639"/>
      </p:ext>
    </p:extLst>
  </p:cSld>
  <p:clrMapOvr>
    <a:masterClrMapping/>
  </p:clrMapOvr>
</p:sld>
</file>

<file path=ppt/theme/theme1.xml><?xml version="1.0" encoding="utf-8"?>
<a:theme xmlns:a="http://schemas.openxmlformats.org/drawingml/2006/main" name="Strati">
  <a:themeElements>
    <a:clrScheme name="Strati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Strati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ati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i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i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i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i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i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i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i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i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i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discussione tesi_attili (3)</Template>
  <TotalTime>590</TotalTime>
  <Words>434</Words>
  <Application>Microsoft Office PowerPoint</Application>
  <PresentationFormat>Presentazione su schermo (4:3)</PresentationFormat>
  <Paragraphs>104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Strati</vt:lpstr>
      <vt:lpstr>CulturAAlimentazione and Silos projects by Laboratorio delle Idee analysis based on Gardner’s Multiple Intelligence Theory</vt:lpstr>
      <vt:lpstr>CulturAAlimentazione and Silos projects</vt:lpstr>
      <vt:lpstr>Link to Multiple Intelligence Theory</vt:lpstr>
      <vt:lpstr>Bridging strategy</vt:lpstr>
      <vt:lpstr>Analysis of the project through Mi Theory</vt:lpstr>
      <vt:lpstr>Analysis of the project through Mi Theory</vt:lpstr>
      <vt:lpstr>Analysis of the project through Mi Theory</vt:lpstr>
      <vt:lpstr>Analysis of the project through Mi Theory</vt:lpstr>
      <vt:lpstr>Mi Theory and Problem Based Learning</vt:lpstr>
      <vt:lpstr>Bibliography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</dc:creator>
  <cp:lastModifiedBy>VALE</cp:lastModifiedBy>
  <cp:revision>50</cp:revision>
  <dcterms:created xsi:type="dcterms:W3CDTF">2014-05-17T13:58:13Z</dcterms:created>
  <dcterms:modified xsi:type="dcterms:W3CDTF">2014-05-21T23:19:30Z</dcterms:modified>
</cp:coreProperties>
</file>