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58"/>
  </p:notesMasterIdLst>
  <p:sldIdLst>
    <p:sldId id="257" r:id="rId5"/>
    <p:sldId id="258" r:id="rId6"/>
    <p:sldId id="259" r:id="rId7"/>
    <p:sldId id="260" r:id="rId8"/>
    <p:sldId id="261" r:id="rId9"/>
    <p:sldId id="276" r:id="rId10"/>
    <p:sldId id="350" r:id="rId11"/>
    <p:sldId id="278" r:id="rId12"/>
    <p:sldId id="279" r:id="rId13"/>
    <p:sldId id="280" r:id="rId14"/>
    <p:sldId id="345" r:id="rId15"/>
    <p:sldId id="352" r:id="rId16"/>
    <p:sldId id="282" r:id="rId17"/>
    <p:sldId id="283" r:id="rId18"/>
    <p:sldId id="284" r:id="rId19"/>
    <p:sldId id="287" r:id="rId20"/>
    <p:sldId id="334" r:id="rId21"/>
    <p:sldId id="329" r:id="rId22"/>
    <p:sldId id="327" r:id="rId23"/>
    <p:sldId id="330" r:id="rId24"/>
    <p:sldId id="337" r:id="rId25"/>
    <p:sldId id="286" r:id="rId26"/>
    <p:sldId id="285" r:id="rId27"/>
    <p:sldId id="291" r:id="rId28"/>
    <p:sldId id="290" r:id="rId29"/>
    <p:sldId id="289" r:id="rId30"/>
    <p:sldId id="293" r:id="rId31"/>
    <p:sldId id="292" r:id="rId32"/>
    <p:sldId id="302" r:id="rId33"/>
    <p:sldId id="357" r:id="rId34"/>
    <p:sldId id="301" r:id="rId35"/>
    <p:sldId id="300" r:id="rId36"/>
    <p:sldId id="299" r:id="rId37"/>
    <p:sldId id="307" r:id="rId38"/>
    <p:sldId id="306" r:id="rId39"/>
    <p:sldId id="305" r:id="rId40"/>
    <p:sldId id="304" r:id="rId41"/>
    <p:sldId id="348" r:id="rId42"/>
    <p:sldId id="338" r:id="rId43"/>
    <p:sldId id="351" r:id="rId44"/>
    <p:sldId id="353" r:id="rId45"/>
    <p:sldId id="310" r:id="rId46"/>
    <p:sldId id="354" r:id="rId47"/>
    <p:sldId id="356" r:id="rId48"/>
    <p:sldId id="346" r:id="rId49"/>
    <p:sldId id="322" r:id="rId50"/>
    <p:sldId id="343" r:id="rId51"/>
    <p:sldId id="325" r:id="rId52"/>
    <p:sldId id="320" r:id="rId53"/>
    <p:sldId id="319" r:id="rId54"/>
    <p:sldId id="324" r:id="rId55"/>
    <p:sldId id="274" r:id="rId56"/>
    <p:sldId id="275" r:id="rId57"/>
  </p:sldIdLst>
  <p:sldSz cx="12192000" cy="6858000"/>
  <p:notesSz cx="6797675" cy="99266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15" autoAdjust="0"/>
    <p:restoredTop sz="94660"/>
  </p:normalViewPr>
  <p:slideViewPr>
    <p:cSldViewPr snapToGrid="0">
      <p:cViewPr varScale="1">
        <p:scale>
          <a:sx n="113" d="100"/>
          <a:sy n="113" d="100"/>
        </p:scale>
        <p:origin x="468" y="10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8056"/>
          </a:xfrm>
          <a:prstGeom prst="rect">
            <a:avLst/>
          </a:prstGeom>
        </p:spPr>
        <p:txBody>
          <a:bodyPr vert="horz" lIns="95562" tIns="47781" rIns="95562" bIns="47781" rtlCol="0"/>
          <a:lstStyle>
            <a:lvl1pPr algn="l">
              <a:defRPr sz="1300"/>
            </a:lvl1pPr>
          </a:lstStyle>
          <a:p>
            <a:endParaRPr lang="it-IT"/>
          </a:p>
        </p:txBody>
      </p:sp>
      <p:sp>
        <p:nvSpPr>
          <p:cNvPr id="3" name="Segnaposto data 2"/>
          <p:cNvSpPr>
            <a:spLocks noGrp="1"/>
          </p:cNvSpPr>
          <p:nvPr>
            <p:ph type="dt" idx="1"/>
          </p:nvPr>
        </p:nvSpPr>
        <p:spPr>
          <a:xfrm>
            <a:off x="3850443" y="0"/>
            <a:ext cx="2945659" cy="498056"/>
          </a:xfrm>
          <a:prstGeom prst="rect">
            <a:avLst/>
          </a:prstGeom>
        </p:spPr>
        <p:txBody>
          <a:bodyPr vert="horz" lIns="95562" tIns="47781" rIns="95562" bIns="47781" rtlCol="0"/>
          <a:lstStyle>
            <a:lvl1pPr algn="r">
              <a:defRPr sz="1300"/>
            </a:lvl1pPr>
          </a:lstStyle>
          <a:p>
            <a:fld id="{C584D353-1C4D-49C7-8EFE-210262424D35}" type="datetimeFigureOut">
              <a:rPr lang="it-IT" smtClean="0"/>
              <a:t>10/07/2025</a:t>
            </a:fld>
            <a:endParaRPr lang="it-IT"/>
          </a:p>
        </p:txBody>
      </p:sp>
      <p:sp>
        <p:nvSpPr>
          <p:cNvPr id="4" name="Segnaposto immagin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5562" tIns="47781" rIns="95562" bIns="47781" rtlCol="0" anchor="ctr"/>
          <a:lstStyle/>
          <a:p>
            <a:endParaRPr lang="it-IT"/>
          </a:p>
        </p:txBody>
      </p:sp>
      <p:sp>
        <p:nvSpPr>
          <p:cNvPr id="5" name="Segnaposto note 4"/>
          <p:cNvSpPr>
            <a:spLocks noGrp="1"/>
          </p:cNvSpPr>
          <p:nvPr>
            <p:ph type="body" sz="quarter" idx="3"/>
          </p:nvPr>
        </p:nvSpPr>
        <p:spPr>
          <a:xfrm>
            <a:off x="679768" y="4777194"/>
            <a:ext cx="5438140" cy="3908614"/>
          </a:xfrm>
          <a:prstGeom prst="rect">
            <a:avLst/>
          </a:prstGeom>
        </p:spPr>
        <p:txBody>
          <a:bodyPr vert="horz" lIns="95562" tIns="47781" rIns="95562" bIns="47781"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428585"/>
            <a:ext cx="2945659" cy="498055"/>
          </a:xfrm>
          <a:prstGeom prst="rect">
            <a:avLst/>
          </a:prstGeom>
        </p:spPr>
        <p:txBody>
          <a:bodyPr vert="horz" lIns="95562" tIns="47781" rIns="95562" bIns="47781" rtlCol="0" anchor="b"/>
          <a:lstStyle>
            <a:lvl1pPr algn="l">
              <a:defRPr sz="1300"/>
            </a:lvl1pPr>
          </a:lstStyle>
          <a:p>
            <a:endParaRPr lang="it-IT"/>
          </a:p>
        </p:txBody>
      </p:sp>
      <p:sp>
        <p:nvSpPr>
          <p:cNvPr id="7" name="Segnaposto numero diapositiva 6"/>
          <p:cNvSpPr>
            <a:spLocks noGrp="1"/>
          </p:cNvSpPr>
          <p:nvPr>
            <p:ph type="sldNum" sz="quarter" idx="5"/>
          </p:nvPr>
        </p:nvSpPr>
        <p:spPr>
          <a:xfrm>
            <a:off x="3850443" y="9428585"/>
            <a:ext cx="2945659" cy="498055"/>
          </a:xfrm>
          <a:prstGeom prst="rect">
            <a:avLst/>
          </a:prstGeom>
        </p:spPr>
        <p:txBody>
          <a:bodyPr vert="horz" lIns="95562" tIns="47781" rIns="95562" bIns="47781" rtlCol="0" anchor="b"/>
          <a:lstStyle>
            <a:lvl1pPr algn="r">
              <a:defRPr sz="1300"/>
            </a:lvl1pPr>
          </a:lstStyle>
          <a:p>
            <a:fld id="{EB2AF047-A082-4DF3-9AE1-9EB3ED9E4108}" type="slidenum">
              <a:rPr lang="it-IT" smtClean="0"/>
              <a:t>‹N›</a:t>
            </a:fld>
            <a:endParaRPr lang="it-IT"/>
          </a:p>
        </p:txBody>
      </p:sp>
    </p:spTree>
    <p:extLst>
      <p:ext uri="{BB962C8B-B14F-4D97-AF65-F5344CB8AC3E}">
        <p14:creationId xmlns:p14="http://schemas.microsoft.com/office/powerpoint/2010/main" val="1417185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09F75B9A-4893-4626-B438-E3D7DE94C280}" type="datetime1">
              <a:rPr lang="it-IT" smtClean="0"/>
              <a:t>10/07/2025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CCD92B9-F4A0-4FA3-B0C8-72B950DEA145}" type="slidenum">
              <a:rPr lang="it-IT" smtClean="0"/>
              <a:t>‹N›</a:t>
            </a:fld>
            <a:endParaRPr lang="it-IT"/>
          </a:p>
        </p:txBody>
      </p:sp>
    </p:spTree>
    <p:extLst>
      <p:ext uri="{BB962C8B-B14F-4D97-AF65-F5344CB8AC3E}">
        <p14:creationId xmlns:p14="http://schemas.microsoft.com/office/powerpoint/2010/main" val="3714011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9D11E693-02DD-46BB-971D-61A8D472EB01}" type="datetime1">
              <a:rPr lang="it-IT" smtClean="0"/>
              <a:t>10/07/2025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CCD92B9-F4A0-4FA3-B0C8-72B950DEA145}" type="slidenum">
              <a:rPr lang="it-IT" smtClean="0"/>
              <a:t>‹N›</a:t>
            </a:fld>
            <a:endParaRPr lang="it-IT"/>
          </a:p>
        </p:txBody>
      </p:sp>
    </p:spTree>
    <p:extLst>
      <p:ext uri="{BB962C8B-B14F-4D97-AF65-F5344CB8AC3E}">
        <p14:creationId xmlns:p14="http://schemas.microsoft.com/office/powerpoint/2010/main" val="118342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39F3A721-0E82-49D1-AC46-785F60F916EE}" type="datetime1">
              <a:rPr lang="it-IT" smtClean="0"/>
              <a:t>10/07/2025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CCD92B9-F4A0-4FA3-B0C8-72B950DEA145}" type="slidenum">
              <a:rPr lang="it-IT" smtClean="0"/>
              <a:t>‹N›</a:t>
            </a:fld>
            <a:endParaRPr lang="it-IT"/>
          </a:p>
        </p:txBody>
      </p:sp>
    </p:spTree>
    <p:extLst>
      <p:ext uri="{BB962C8B-B14F-4D97-AF65-F5344CB8AC3E}">
        <p14:creationId xmlns:p14="http://schemas.microsoft.com/office/powerpoint/2010/main" val="1973085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B3B263BD-75AA-4E7C-857B-ABFA72A568B8}" type="datetime1">
              <a:rPr lang="it-IT" smtClean="0"/>
              <a:t>10/07/2025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CCD92B9-F4A0-4FA3-B0C8-72B950DEA145}" type="slidenum">
              <a:rPr lang="it-IT" smtClean="0"/>
              <a:t>‹N›</a:t>
            </a:fld>
            <a:endParaRPr lang="it-IT"/>
          </a:p>
        </p:txBody>
      </p:sp>
    </p:spTree>
    <p:extLst>
      <p:ext uri="{BB962C8B-B14F-4D97-AF65-F5344CB8AC3E}">
        <p14:creationId xmlns:p14="http://schemas.microsoft.com/office/powerpoint/2010/main" val="3913931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p:cNvSpPr>
            <a:spLocks noGrp="1"/>
          </p:cNvSpPr>
          <p:nvPr>
            <p:ph type="dt" sz="half" idx="10"/>
          </p:nvPr>
        </p:nvSpPr>
        <p:spPr/>
        <p:txBody>
          <a:bodyPr/>
          <a:lstStyle/>
          <a:p>
            <a:fld id="{F9CE2B78-5870-4DDF-9ABA-F2892C7E1FEF}" type="datetime1">
              <a:rPr lang="it-IT" smtClean="0"/>
              <a:t>10/07/2025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CCD92B9-F4A0-4FA3-B0C8-72B950DEA145}" type="slidenum">
              <a:rPr lang="it-IT" smtClean="0"/>
              <a:t>‹N›</a:t>
            </a:fld>
            <a:endParaRPr lang="it-IT"/>
          </a:p>
        </p:txBody>
      </p:sp>
    </p:spTree>
    <p:extLst>
      <p:ext uri="{BB962C8B-B14F-4D97-AF65-F5344CB8AC3E}">
        <p14:creationId xmlns:p14="http://schemas.microsoft.com/office/powerpoint/2010/main" val="1540681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479C76E9-1BD6-4DE2-8009-B715671A0687}" type="datetime1">
              <a:rPr lang="it-IT" smtClean="0"/>
              <a:t>10/07/2025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CCD92B9-F4A0-4FA3-B0C8-72B950DEA145}" type="slidenum">
              <a:rPr lang="it-IT" smtClean="0"/>
              <a:t>‹N›</a:t>
            </a:fld>
            <a:endParaRPr lang="it-IT"/>
          </a:p>
        </p:txBody>
      </p:sp>
    </p:spTree>
    <p:extLst>
      <p:ext uri="{BB962C8B-B14F-4D97-AF65-F5344CB8AC3E}">
        <p14:creationId xmlns:p14="http://schemas.microsoft.com/office/powerpoint/2010/main" val="601151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8A918A60-9EEC-40EA-B186-40DABA37D2C4}" type="datetime1">
              <a:rPr lang="it-IT" smtClean="0"/>
              <a:t>10/07/2025</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4CCD92B9-F4A0-4FA3-B0C8-72B950DEA145}" type="slidenum">
              <a:rPr lang="it-IT" smtClean="0"/>
              <a:t>‹N›</a:t>
            </a:fld>
            <a:endParaRPr lang="it-IT"/>
          </a:p>
        </p:txBody>
      </p:sp>
    </p:spTree>
    <p:extLst>
      <p:ext uri="{BB962C8B-B14F-4D97-AF65-F5344CB8AC3E}">
        <p14:creationId xmlns:p14="http://schemas.microsoft.com/office/powerpoint/2010/main" val="1268707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E663C9C2-4B5C-4A7A-BD3E-8B252FB48AC1}" type="datetime1">
              <a:rPr lang="it-IT" smtClean="0"/>
              <a:t>10/07/2025</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4CCD92B9-F4A0-4FA3-B0C8-72B950DEA145}" type="slidenum">
              <a:rPr lang="it-IT" smtClean="0"/>
              <a:t>‹N›</a:t>
            </a:fld>
            <a:endParaRPr lang="it-IT"/>
          </a:p>
        </p:txBody>
      </p:sp>
    </p:spTree>
    <p:extLst>
      <p:ext uri="{BB962C8B-B14F-4D97-AF65-F5344CB8AC3E}">
        <p14:creationId xmlns:p14="http://schemas.microsoft.com/office/powerpoint/2010/main" val="38694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92ABDECF-FD19-40FA-B0DD-C6D7C37F2CAF}" type="datetime1">
              <a:rPr lang="it-IT" smtClean="0"/>
              <a:t>10/07/2025</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4CCD92B9-F4A0-4FA3-B0C8-72B950DEA145}" type="slidenum">
              <a:rPr lang="it-IT" smtClean="0"/>
              <a:t>‹N›</a:t>
            </a:fld>
            <a:endParaRPr lang="it-IT"/>
          </a:p>
        </p:txBody>
      </p:sp>
    </p:spTree>
    <p:extLst>
      <p:ext uri="{BB962C8B-B14F-4D97-AF65-F5344CB8AC3E}">
        <p14:creationId xmlns:p14="http://schemas.microsoft.com/office/powerpoint/2010/main" val="2068749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8A43943F-1A25-40B8-8F41-1263B662B537}" type="datetime1">
              <a:rPr lang="it-IT" smtClean="0"/>
              <a:t>10/07/2025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CCD92B9-F4A0-4FA3-B0C8-72B950DEA145}" type="slidenum">
              <a:rPr lang="it-IT" smtClean="0"/>
              <a:t>‹N›</a:t>
            </a:fld>
            <a:endParaRPr lang="it-IT"/>
          </a:p>
        </p:txBody>
      </p:sp>
    </p:spTree>
    <p:extLst>
      <p:ext uri="{BB962C8B-B14F-4D97-AF65-F5344CB8AC3E}">
        <p14:creationId xmlns:p14="http://schemas.microsoft.com/office/powerpoint/2010/main" val="3089451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8A402EFB-86BB-4AFD-8D6C-AC57C286E8EC}" type="datetime1">
              <a:rPr lang="it-IT" smtClean="0"/>
              <a:t>10/07/2025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CCD92B9-F4A0-4FA3-B0C8-72B950DEA145}" type="slidenum">
              <a:rPr lang="it-IT" smtClean="0"/>
              <a:t>‹N›</a:t>
            </a:fld>
            <a:endParaRPr lang="it-IT"/>
          </a:p>
        </p:txBody>
      </p:sp>
    </p:spTree>
    <p:extLst>
      <p:ext uri="{BB962C8B-B14F-4D97-AF65-F5344CB8AC3E}">
        <p14:creationId xmlns:p14="http://schemas.microsoft.com/office/powerpoint/2010/main" val="2712340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4B5B4A-E008-489E-974D-D94DD52D4E8B}" type="datetime1">
              <a:rPr lang="it-IT" smtClean="0"/>
              <a:t>10/07/2025</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CD92B9-F4A0-4FA3-B0C8-72B950DEA145}" type="slidenum">
              <a:rPr lang="it-IT" smtClean="0"/>
              <a:t>‹N›</a:t>
            </a:fld>
            <a:endParaRPr lang="it-IT"/>
          </a:p>
        </p:txBody>
      </p:sp>
    </p:spTree>
    <p:extLst>
      <p:ext uri="{BB962C8B-B14F-4D97-AF65-F5344CB8AC3E}">
        <p14:creationId xmlns:p14="http://schemas.microsoft.com/office/powerpoint/2010/main" val="30424621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6.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7.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8" Type="http://schemas.openxmlformats.org/officeDocument/2006/relationships/image" Target="../media/image24.png"/><Relationship Id="rId3" Type="http://schemas.microsoft.com/office/2007/relationships/hdphoto" Target="../media/hdphoto1.wdp"/><Relationship Id="rId7" Type="http://schemas.openxmlformats.org/officeDocument/2006/relationships/image" Target="../media/image23.JP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5.JP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hyperlink" Target="https://studenti.unimc.it/" TargetMode="Externa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33.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36.JP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37.JP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38.JP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39.JP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40.JP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41.JP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42.JP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44.JPG"/><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45.JPG"/><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46.JPG"/><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47.JPG"/><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48.JPG"/><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49.JPG"/><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50.png"/><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51.png"/><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52.JP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8.JP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53.png"/><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54.png"/><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55.JPG"/><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56.png"/><Relationship Id="rId4" Type="http://schemas.openxmlformats.org/officeDocument/2006/relationships/image" Target="../media/image4.png"/></Relationships>
</file>

<file path=ppt/slides/_rels/slide4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57.png"/><Relationship Id="rId4" Type="http://schemas.openxmlformats.org/officeDocument/2006/relationships/image" Target="../media/image4.png"/></Relationships>
</file>

<file path=ppt/slides/_rels/slide4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58.png"/><Relationship Id="rId4" Type="http://schemas.openxmlformats.org/officeDocument/2006/relationships/image" Target="../media/image4.png"/></Relationships>
</file>

<file path=ppt/slides/_rels/slide4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59.png"/><Relationship Id="rId4" Type="http://schemas.openxmlformats.org/officeDocument/2006/relationships/image" Target="../media/image4.png"/></Relationships>
</file>

<file path=ppt/slides/_rels/slide4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0.JPG"/><Relationship Id="rId4" Type="http://schemas.openxmlformats.org/officeDocument/2006/relationships/image" Target="../media/image4.png"/></Relationships>
</file>

<file path=ppt/slides/_rels/slide49.xml.rels><?xml version="1.0" encoding="UTF-8" standalone="yes"?>
<Relationships xmlns="http://schemas.openxmlformats.org/package/2006/relationships"><Relationship Id="rId8" Type="http://schemas.openxmlformats.org/officeDocument/2006/relationships/hyperlink" Target="https://www.agid.gov.it/it/piattaforme/pagopa" TargetMode="External"/><Relationship Id="rId3" Type="http://schemas.microsoft.com/office/2007/relationships/hdphoto" Target="../media/hdphoto1.wdp"/><Relationship Id="rId7" Type="http://schemas.openxmlformats.org/officeDocument/2006/relationships/hyperlink" Target="https://www.unimc.it/it/iscrizione-e-carriera/tasse-contributi/pagopa-faq.pdf" TargetMode="External"/><Relationship Id="rId12" Type="http://schemas.openxmlformats.org/officeDocument/2006/relationships/hyperlink" Target="https://www.unimc.it/it/didattica/iscrizione-e-carriera/tutorial_pagopa_pagspont.pdf" TargetMode="Externa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hyperlink" Target="https://www.unimc.it/it/iscrizione-e-carriera/tasse-contributi/tutorial-pagamenti-con-pagopa.pdf" TargetMode="External"/><Relationship Id="rId11" Type="http://schemas.openxmlformats.org/officeDocument/2006/relationships/hyperlink" Target="https://unimc.pagoatenei.cineca.it/frontoffice/home#/" TargetMode="External"/><Relationship Id="rId5" Type="http://schemas.openxmlformats.org/officeDocument/2006/relationships/image" Target="../media/image61.JPG"/><Relationship Id="rId10" Type="http://schemas.openxmlformats.org/officeDocument/2006/relationships/hyperlink" Target="https://www.unimc.it/it/iscrizione-e-carriera/tasse-contributi/come-quando-pagare" TargetMode="External"/><Relationship Id="rId4" Type="http://schemas.openxmlformats.org/officeDocument/2006/relationships/image" Target="../media/image4.png"/><Relationship Id="rId9" Type="http://schemas.openxmlformats.org/officeDocument/2006/relationships/hyperlink" Target="https://www.unimc.it/it/ateneo/amministrazione/area-ragioneria/ragioneria/pagopa" TargetMode="Externa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9.JPG"/></Relationships>
</file>

<file path=ppt/slides/_rels/slide5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2.JPG"/><Relationship Id="rId4" Type="http://schemas.openxmlformats.org/officeDocument/2006/relationships/image" Target="../media/image4.png"/></Relationships>
</file>

<file path=ppt/slides/_rels/slide5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3.JPG"/><Relationship Id="rId4" Type="http://schemas.openxmlformats.org/officeDocument/2006/relationships/image" Target="../media/image4.png"/></Relationships>
</file>

<file path=ppt/slides/_rels/slide5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4.JPG"/><Relationship Id="rId4" Type="http://schemas.openxmlformats.org/officeDocument/2006/relationships/image" Target="../media/image4.png"/></Relationships>
</file>

<file path=ppt/slides/_rels/slide53.xml.rels><?xml version="1.0" encoding="UTF-8" standalone="yes"?>
<Relationships xmlns="http://schemas.openxmlformats.org/package/2006/relationships"><Relationship Id="rId8" Type="http://schemas.openxmlformats.org/officeDocument/2006/relationships/hyperlink" Target="https://www.unimc.it/it/iscrizione-e-carriera/pre-iscrizione-immatricolazione/immatricolazione" TargetMode="External"/><Relationship Id="rId13" Type="http://schemas.openxmlformats.org/officeDocument/2006/relationships/hyperlink" Target="https://www.unimc.it/it/iscrizione-e-carriera/contatti" TargetMode="External"/><Relationship Id="rId3" Type="http://schemas.microsoft.com/office/2007/relationships/hdphoto" Target="../media/hdphoto1.wdp"/><Relationship Id="rId7" Type="http://schemas.openxmlformats.org/officeDocument/2006/relationships/hyperlink" Target="https://www.unimc.it/it/iscrizione-e-carriera" TargetMode="External"/><Relationship Id="rId12" Type="http://schemas.openxmlformats.org/officeDocument/2006/relationships/hyperlink" Target="https://www.unimc.it/it/iscrizione-e-carriera/tasse-contributi/tutorial-pagamenti-con-pagopa.pdf" TargetMode="Externa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hyperlink" Target="https://www.unimc.it/it/didattica" TargetMode="External"/><Relationship Id="rId11" Type="http://schemas.openxmlformats.org/officeDocument/2006/relationships/hyperlink" Target="https://www.unimc.it/it/iscrizione-e-carriera/studenti-internazionali" TargetMode="External"/><Relationship Id="rId5" Type="http://schemas.openxmlformats.org/officeDocument/2006/relationships/hyperlink" Target="https://www.unimc.it/it/iscrizione-e-carriera/servizi-on-line-studenti" TargetMode="External"/><Relationship Id="rId10" Type="http://schemas.openxmlformats.org/officeDocument/2006/relationships/hyperlink" Target="https://www.unimc.it/it/iscrizione-e-carriera/agevolazioni/informazioni-generali" TargetMode="External"/><Relationship Id="rId4" Type="http://schemas.openxmlformats.org/officeDocument/2006/relationships/image" Target="../media/image2.png"/><Relationship Id="rId9" Type="http://schemas.openxmlformats.org/officeDocument/2006/relationships/hyperlink" Target="https://www.unimc.it/it/iscrizione-e-carriera/tasse-contributi/come-quando-pagare" TargetMode="Externa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0.JP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1.JP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3.JP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45000">
              <a:schemeClr val="bg1"/>
            </a:gs>
            <a:gs pos="78000">
              <a:schemeClr val="bg1"/>
            </a:gs>
            <a:gs pos="100000">
              <a:schemeClr val="bg1"/>
            </a:gs>
          </a:gsLst>
          <a:lin ang="5400000" scaled="1"/>
        </a:gradFill>
        <a:effectLst/>
      </p:bgPr>
    </p:bg>
    <p:spTree>
      <p:nvGrpSpPr>
        <p:cNvPr id="1" name=""/>
        <p:cNvGrpSpPr/>
        <p:nvPr/>
      </p:nvGrpSpPr>
      <p:grpSpPr>
        <a:xfrm>
          <a:off x="0" y="0"/>
          <a:ext cx="0" cy="0"/>
          <a:chOff x="0" y="0"/>
          <a:chExt cx="0" cy="0"/>
        </a:xfrm>
      </p:grpSpPr>
      <p:pic>
        <p:nvPicPr>
          <p:cNvPr id="7" name="Immagine 6"/>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0"/>
            <a:ext cx="3524815" cy="6858000"/>
          </a:xfrm>
          <a:prstGeom prst="rect">
            <a:avLst/>
          </a:prstGeom>
        </p:spPr>
      </p:pic>
      <p:sp>
        <p:nvSpPr>
          <p:cNvPr id="2" name="Titolo 1"/>
          <p:cNvSpPr>
            <a:spLocks noGrp="1"/>
          </p:cNvSpPr>
          <p:nvPr>
            <p:ph type="ctrTitle"/>
          </p:nvPr>
        </p:nvSpPr>
        <p:spPr>
          <a:xfrm>
            <a:off x="3524815" y="908553"/>
            <a:ext cx="8259275" cy="1476282"/>
          </a:xfrm>
          <a:solidFill>
            <a:schemeClr val="bg2"/>
          </a:solidFill>
        </p:spPr>
        <p:txBody>
          <a:bodyPr>
            <a:noAutofit/>
            <a:sp3d extrusionH="57150">
              <a:bevelT w="127000"/>
              <a:extrusionClr>
                <a:schemeClr val="bg2"/>
              </a:extrusionClr>
            </a:sp3d>
          </a:bodyPr>
          <a:lstStyle/>
          <a:p>
            <a:pPr algn="l"/>
            <a:r>
              <a:rPr lang="it-IT" sz="5000" dirty="0">
                <a:solidFill>
                  <a:schemeClr val="bg1">
                    <a:lumMod val="50000"/>
                  </a:schemeClr>
                </a:solidFill>
              </a:rPr>
              <a:t>Servizi </a:t>
            </a:r>
            <a:r>
              <a:rPr lang="it-IT" sz="5000" dirty="0">
                <a:solidFill>
                  <a:srgbClr val="FF0000"/>
                </a:solidFill>
              </a:rPr>
              <a:t>@</a:t>
            </a:r>
            <a:r>
              <a:rPr lang="it-IT" sz="5000" dirty="0" err="1">
                <a:solidFill>
                  <a:schemeClr val="bg1">
                    <a:lumMod val="50000"/>
                  </a:schemeClr>
                </a:solidFill>
              </a:rPr>
              <a:t>nline</a:t>
            </a:r>
            <a:r>
              <a:rPr lang="it-IT" sz="5000" dirty="0">
                <a:solidFill>
                  <a:schemeClr val="bg1">
                    <a:lumMod val="50000"/>
                  </a:schemeClr>
                </a:solidFill>
              </a:rPr>
              <a:t> per lo Studente.</a:t>
            </a:r>
            <a:br>
              <a:rPr lang="it-IT" sz="5000" dirty="0">
                <a:solidFill>
                  <a:schemeClr val="bg1">
                    <a:lumMod val="50000"/>
                  </a:schemeClr>
                </a:solidFill>
              </a:rPr>
            </a:br>
            <a:r>
              <a:rPr lang="it-IT" sz="4000" dirty="0">
                <a:solidFill>
                  <a:schemeClr val="bg1">
                    <a:lumMod val="50000"/>
                  </a:schemeClr>
                </a:solidFill>
              </a:rPr>
              <a:t>Una sola password per molti servizi.</a:t>
            </a:r>
          </a:p>
        </p:txBody>
      </p:sp>
      <p:sp>
        <p:nvSpPr>
          <p:cNvPr id="3" name="Sottotitolo 2"/>
          <p:cNvSpPr>
            <a:spLocks noGrp="1"/>
          </p:cNvSpPr>
          <p:nvPr>
            <p:ph type="subTitle" idx="1"/>
          </p:nvPr>
        </p:nvSpPr>
        <p:spPr>
          <a:xfrm>
            <a:off x="3524814" y="2402797"/>
            <a:ext cx="8259275" cy="490328"/>
          </a:xfrm>
          <a:solidFill>
            <a:schemeClr val="bg2"/>
          </a:solidFill>
        </p:spPr>
        <p:txBody>
          <a:bodyPr>
            <a:normAutofit/>
          </a:bodyPr>
          <a:lstStyle/>
          <a:p>
            <a:r>
              <a:rPr lang="it-IT" dirty="0">
                <a:solidFill>
                  <a:schemeClr val="accent5">
                    <a:lumMod val="75000"/>
                  </a:schemeClr>
                </a:solidFill>
              </a:rPr>
              <a:t>Tutorial immatricolazione online</a:t>
            </a:r>
          </a:p>
        </p:txBody>
      </p:sp>
      <p:pic>
        <p:nvPicPr>
          <p:cNvPr id="1026" name="Immagin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11354" y="73971"/>
            <a:ext cx="52863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asellaDiTesto 5"/>
          <p:cNvSpPr txBox="1"/>
          <p:nvPr/>
        </p:nvSpPr>
        <p:spPr>
          <a:xfrm>
            <a:off x="723193" y="3059124"/>
            <a:ext cx="10455965" cy="923330"/>
          </a:xfrm>
          <a:prstGeom prst="rect">
            <a:avLst/>
          </a:prstGeom>
          <a:noFill/>
        </p:spPr>
        <p:txBody>
          <a:bodyPr wrap="square" rtlCol="0">
            <a:spAutoFit/>
          </a:bodyPr>
          <a:lstStyle/>
          <a:p>
            <a:pPr algn="just"/>
            <a:r>
              <a:rPr lang="it-IT" dirty="0"/>
              <a:t>Il presente documento intende fornire le linee guida relative alla </a:t>
            </a:r>
            <a:r>
              <a:rPr lang="it-IT" dirty="0">
                <a:solidFill>
                  <a:schemeClr val="accent1">
                    <a:lumMod val="75000"/>
                  </a:schemeClr>
                </a:solidFill>
              </a:rPr>
              <a:t>procedura di immatricolazione </a:t>
            </a:r>
            <a:r>
              <a:rPr lang="it-IT" dirty="0"/>
              <a:t>al Master di 1° livello in FORMAZIONE INTERCULTURALE E CITTADINANZA GLOBALE - INTERCULTURE​, attivato per il corrente Anno accademico presso l’Università degli studi di Macerata.</a:t>
            </a:r>
          </a:p>
        </p:txBody>
      </p:sp>
    </p:spTree>
    <p:extLst>
      <p:ext uri="{BB962C8B-B14F-4D97-AF65-F5344CB8AC3E}">
        <p14:creationId xmlns:p14="http://schemas.microsoft.com/office/powerpoint/2010/main" val="33205212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83" y="0"/>
            <a:ext cx="3524815" cy="6858000"/>
          </a:xfrm>
          <a:prstGeom prst="rect">
            <a:avLst/>
          </a:prstGeom>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7087" y="24939"/>
            <a:ext cx="4559836" cy="638254"/>
          </a:xfrm>
          <a:prstGeom prst="rect">
            <a:avLst/>
          </a:prstGeom>
        </p:spPr>
      </p:pic>
      <p:sp>
        <p:nvSpPr>
          <p:cNvPr id="2" name="Segnaposto numero diapositiva 1"/>
          <p:cNvSpPr>
            <a:spLocks noGrp="1"/>
          </p:cNvSpPr>
          <p:nvPr>
            <p:ph type="sldNum" sz="quarter" idx="12"/>
          </p:nvPr>
        </p:nvSpPr>
        <p:spPr>
          <a:xfrm>
            <a:off x="9127374" y="6486981"/>
            <a:ext cx="2743200" cy="365125"/>
          </a:xfrm>
        </p:spPr>
        <p:txBody>
          <a:bodyPr/>
          <a:lstStyle/>
          <a:p>
            <a:fld id="{4CCD92B9-F4A0-4FA3-B0C8-72B950DEA145}" type="slidenum">
              <a:rPr lang="it-IT" smtClean="0"/>
              <a:t>10</a:t>
            </a:fld>
            <a:endParaRPr lang="it-IT"/>
          </a:p>
        </p:txBody>
      </p:sp>
      <p:sp>
        <p:nvSpPr>
          <p:cNvPr id="10" name="Sottotitolo 2">
            <a:extLst>
              <a:ext uri="{FF2B5EF4-FFF2-40B4-BE49-F238E27FC236}">
                <a16:creationId xmlns:a16="http://schemas.microsoft.com/office/drawing/2014/main" id="{757F969B-176D-46F0-A850-94F6CC406332}"/>
              </a:ext>
            </a:extLst>
          </p:cNvPr>
          <p:cNvSpPr txBox="1">
            <a:spLocks/>
          </p:cNvSpPr>
          <p:nvPr/>
        </p:nvSpPr>
        <p:spPr>
          <a:xfrm>
            <a:off x="8978410" y="200133"/>
            <a:ext cx="2994369" cy="250778"/>
          </a:xfrm>
          <a:prstGeom prst="rect">
            <a:avLst/>
          </a:prstGeom>
          <a:solidFill>
            <a:schemeClr val="bg1">
              <a:lumMod val="95000"/>
            </a:schemeClr>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500" dirty="0">
                <a:solidFill>
                  <a:schemeClr val="accent5">
                    <a:lumMod val="75000"/>
                  </a:schemeClr>
                </a:solidFill>
              </a:rPr>
              <a:t>Tutorial procedura immatricolazione</a:t>
            </a:r>
          </a:p>
        </p:txBody>
      </p:sp>
      <p:pic>
        <p:nvPicPr>
          <p:cNvPr id="4" name="Immagine 3">
            <a:extLst>
              <a:ext uri="{FF2B5EF4-FFF2-40B4-BE49-F238E27FC236}">
                <a16:creationId xmlns:a16="http://schemas.microsoft.com/office/drawing/2014/main" id="{2F819818-9606-48F4-9E4C-28F3F0D830E7}"/>
              </a:ext>
            </a:extLst>
          </p:cNvPr>
          <p:cNvPicPr>
            <a:picLocks noChangeAspect="1"/>
          </p:cNvPicPr>
          <p:nvPr/>
        </p:nvPicPr>
        <p:blipFill>
          <a:blip r:embed="rId5"/>
          <a:stretch>
            <a:fillRect/>
          </a:stretch>
        </p:blipFill>
        <p:spPr>
          <a:xfrm>
            <a:off x="1446046" y="920893"/>
            <a:ext cx="6375285" cy="4655334"/>
          </a:xfrm>
          <a:prstGeom prst="rect">
            <a:avLst/>
          </a:prstGeom>
        </p:spPr>
      </p:pic>
      <p:pic>
        <p:nvPicPr>
          <p:cNvPr id="3" name="Immagine 2">
            <a:extLst>
              <a:ext uri="{FF2B5EF4-FFF2-40B4-BE49-F238E27FC236}">
                <a16:creationId xmlns:a16="http://schemas.microsoft.com/office/drawing/2014/main" id="{6276AB49-88BF-491C-9269-E8210C150D43}"/>
              </a:ext>
            </a:extLst>
          </p:cNvPr>
          <p:cNvPicPr>
            <a:picLocks noChangeAspect="1"/>
          </p:cNvPicPr>
          <p:nvPr/>
        </p:nvPicPr>
        <p:blipFill>
          <a:blip r:embed="rId6"/>
          <a:stretch>
            <a:fillRect/>
          </a:stretch>
        </p:blipFill>
        <p:spPr>
          <a:xfrm>
            <a:off x="3523932" y="3429000"/>
            <a:ext cx="190500" cy="200025"/>
          </a:xfrm>
          <a:prstGeom prst="rect">
            <a:avLst/>
          </a:prstGeom>
        </p:spPr>
      </p:pic>
      <p:sp>
        <p:nvSpPr>
          <p:cNvPr id="11" name="Fumetto 2 4">
            <a:extLst>
              <a:ext uri="{FF2B5EF4-FFF2-40B4-BE49-F238E27FC236}">
                <a16:creationId xmlns:a16="http://schemas.microsoft.com/office/drawing/2014/main" id="{9543D8C6-5FC7-4882-9BAD-6F5B1D9DBE47}"/>
              </a:ext>
            </a:extLst>
          </p:cNvPr>
          <p:cNvSpPr/>
          <p:nvPr/>
        </p:nvSpPr>
        <p:spPr>
          <a:xfrm>
            <a:off x="5597495" y="2043537"/>
            <a:ext cx="6375284" cy="1021033"/>
          </a:xfrm>
          <a:prstGeom prst="wedgeRoundRectCallout">
            <a:avLst>
              <a:gd name="adj1" fmla="val -53766"/>
              <a:gd name="adj2" fmla="val 88305"/>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solidFill>
                  <a:schemeClr val="tx1"/>
                </a:solidFill>
              </a:rPr>
              <a:t>Selezionare la tipologia del corso a cui si intende iscriversi, in questo caso “</a:t>
            </a:r>
            <a:r>
              <a:rPr lang="it-IT" b="1" dirty="0">
                <a:solidFill>
                  <a:schemeClr val="accent1">
                    <a:lumMod val="75000"/>
                  </a:schemeClr>
                </a:solidFill>
              </a:rPr>
              <a:t>Master di Primo Livello</a:t>
            </a:r>
            <a:r>
              <a:rPr lang="it-IT" dirty="0">
                <a:solidFill>
                  <a:schemeClr val="tx1"/>
                </a:solidFill>
              </a:rPr>
              <a:t>”, poi cliccare sul tasto ‘Avanti’</a:t>
            </a:r>
            <a:endParaRPr lang="it-IT" sz="500" dirty="0">
              <a:solidFill>
                <a:schemeClr val="tx1"/>
              </a:solidFill>
            </a:endParaRPr>
          </a:p>
        </p:txBody>
      </p:sp>
    </p:spTree>
    <p:extLst>
      <p:ext uri="{BB962C8B-B14F-4D97-AF65-F5344CB8AC3E}">
        <p14:creationId xmlns:p14="http://schemas.microsoft.com/office/powerpoint/2010/main" val="361404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83" y="0"/>
            <a:ext cx="3524815" cy="6858000"/>
          </a:xfrm>
          <a:prstGeom prst="rect">
            <a:avLst/>
          </a:prstGeom>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7087" y="24939"/>
            <a:ext cx="4559836" cy="638254"/>
          </a:xfrm>
          <a:prstGeom prst="rect">
            <a:avLst/>
          </a:prstGeom>
        </p:spPr>
      </p:pic>
      <p:sp>
        <p:nvSpPr>
          <p:cNvPr id="2" name="Segnaposto numero diapositiva 1"/>
          <p:cNvSpPr>
            <a:spLocks noGrp="1"/>
          </p:cNvSpPr>
          <p:nvPr>
            <p:ph type="sldNum" sz="quarter" idx="12"/>
          </p:nvPr>
        </p:nvSpPr>
        <p:spPr>
          <a:xfrm>
            <a:off x="9127374" y="6486981"/>
            <a:ext cx="2743200" cy="365125"/>
          </a:xfrm>
        </p:spPr>
        <p:txBody>
          <a:bodyPr/>
          <a:lstStyle/>
          <a:p>
            <a:fld id="{4CCD92B9-F4A0-4FA3-B0C8-72B950DEA145}" type="slidenum">
              <a:rPr lang="it-IT" smtClean="0"/>
              <a:t>11</a:t>
            </a:fld>
            <a:endParaRPr lang="it-IT"/>
          </a:p>
        </p:txBody>
      </p:sp>
      <p:sp>
        <p:nvSpPr>
          <p:cNvPr id="10" name="Sottotitolo 2">
            <a:extLst>
              <a:ext uri="{FF2B5EF4-FFF2-40B4-BE49-F238E27FC236}">
                <a16:creationId xmlns:a16="http://schemas.microsoft.com/office/drawing/2014/main" id="{757F969B-176D-46F0-A850-94F6CC406332}"/>
              </a:ext>
            </a:extLst>
          </p:cNvPr>
          <p:cNvSpPr txBox="1">
            <a:spLocks/>
          </p:cNvSpPr>
          <p:nvPr/>
        </p:nvSpPr>
        <p:spPr>
          <a:xfrm>
            <a:off x="8978410" y="200133"/>
            <a:ext cx="2994369" cy="250778"/>
          </a:xfrm>
          <a:prstGeom prst="rect">
            <a:avLst/>
          </a:prstGeom>
          <a:solidFill>
            <a:schemeClr val="bg1">
              <a:lumMod val="95000"/>
            </a:schemeClr>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500" dirty="0">
                <a:solidFill>
                  <a:schemeClr val="accent5">
                    <a:lumMod val="75000"/>
                  </a:schemeClr>
                </a:solidFill>
              </a:rPr>
              <a:t>Tutorial procedura immatricolazione</a:t>
            </a:r>
          </a:p>
        </p:txBody>
      </p:sp>
      <p:pic>
        <p:nvPicPr>
          <p:cNvPr id="4" name="Immagine 3"/>
          <p:cNvPicPr>
            <a:picLocks noChangeAspect="1"/>
          </p:cNvPicPr>
          <p:nvPr/>
        </p:nvPicPr>
        <p:blipFill>
          <a:blip r:embed="rId5"/>
          <a:stretch>
            <a:fillRect/>
          </a:stretch>
        </p:blipFill>
        <p:spPr>
          <a:xfrm>
            <a:off x="2310235" y="796761"/>
            <a:ext cx="6817139" cy="3193866"/>
          </a:xfrm>
          <a:prstGeom prst="rect">
            <a:avLst/>
          </a:prstGeom>
        </p:spPr>
      </p:pic>
      <p:pic>
        <p:nvPicPr>
          <p:cNvPr id="9" name="Immagine 8">
            <a:extLst>
              <a:ext uri="{FF2B5EF4-FFF2-40B4-BE49-F238E27FC236}">
                <a16:creationId xmlns:a16="http://schemas.microsoft.com/office/drawing/2014/main" id="{BE20E144-24A3-4081-8BB0-2246A057F4D7}"/>
              </a:ext>
            </a:extLst>
          </p:cNvPr>
          <p:cNvPicPr>
            <a:picLocks noChangeAspect="1"/>
          </p:cNvPicPr>
          <p:nvPr/>
        </p:nvPicPr>
        <p:blipFill>
          <a:blip r:embed="rId6"/>
          <a:stretch>
            <a:fillRect/>
          </a:stretch>
        </p:blipFill>
        <p:spPr>
          <a:xfrm>
            <a:off x="3855408" y="2918285"/>
            <a:ext cx="190500" cy="200025"/>
          </a:xfrm>
          <a:prstGeom prst="rect">
            <a:avLst/>
          </a:prstGeom>
        </p:spPr>
      </p:pic>
      <p:sp>
        <p:nvSpPr>
          <p:cNvPr id="5" name="Fumetto 2 4"/>
          <p:cNvSpPr/>
          <p:nvPr/>
        </p:nvSpPr>
        <p:spPr>
          <a:xfrm>
            <a:off x="5428086" y="4124195"/>
            <a:ext cx="5663160" cy="1415965"/>
          </a:xfrm>
          <a:prstGeom prst="wedgeRoundRectCallout">
            <a:avLst>
              <a:gd name="adj1" fmla="val -77476"/>
              <a:gd name="adj2" fmla="val -76922"/>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solidFill>
                  <a:schemeClr val="tx1"/>
                </a:solidFill>
              </a:rPr>
              <a:t>Selezionare il nome del corso e poi cliccare sul tasto ‘Avanti’</a:t>
            </a:r>
            <a:endParaRPr lang="it-IT" sz="500" dirty="0">
              <a:solidFill>
                <a:schemeClr val="tx1"/>
              </a:solidFill>
            </a:endParaRPr>
          </a:p>
        </p:txBody>
      </p:sp>
    </p:spTree>
    <p:extLst>
      <p:ext uri="{BB962C8B-B14F-4D97-AF65-F5344CB8AC3E}">
        <p14:creationId xmlns:p14="http://schemas.microsoft.com/office/powerpoint/2010/main" val="12865269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83" y="0"/>
            <a:ext cx="3524815" cy="6858000"/>
          </a:xfrm>
          <a:prstGeom prst="rect">
            <a:avLst/>
          </a:prstGeom>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7087" y="24939"/>
            <a:ext cx="4559836" cy="638254"/>
          </a:xfrm>
          <a:prstGeom prst="rect">
            <a:avLst/>
          </a:prstGeom>
        </p:spPr>
      </p:pic>
      <p:sp>
        <p:nvSpPr>
          <p:cNvPr id="2" name="Segnaposto numero diapositiva 1"/>
          <p:cNvSpPr>
            <a:spLocks noGrp="1"/>
          </p:cNvSpPr>
          <p:nvPr>
            <p:ph type="sldNum" sz="quarter" idx="12"/>
          </p:nvPr>
        </p:nvSpPr>
        <p:spPr>
          <a:xfrm>
            <a:off x="9127374" y="6486981"/>
            <a:ext cx="2743200" cy="365125"/>
          </a:xfrm>
        </p:spPr>
        <p:txBody>
          <a:bodyPr/>
          <a:lstStyle/>
          <a:p>
            <a:fld id="{4CCD92B9-F4A0-4FA3-B0C8-72B950DEA145}" type="slidenum">
              <a:rPr lang="it-IT" smtClean="0"/>
              <a:t>12</a:t>
            </a:fld>
            <a:endParaRPr lang="it-IT"/>
          </a:p>
        </p:txBody>
      </p:sp>
      <p:sp>
        <p:nvSpPr>
          <p:cNvPr id="10" name="Sottotitolo 2">
            <a:extLst>
              <a:ext uri="{FF2B5EF4-FFF2-40B4-BE49-F238E27FC236}">
                <a16:creationId xmlns:a16="http://schemas.microsoft.com/office/drawing/2014/main" id="{757F969B-176D-46F0-A850-94F6CC406332}"/>
              </a:ext>
            </a:extLst>
          </p:cNvPr>
          <p:cNvSpPr txBox="1">
            <a:spLocks/>
          </p:cNvSpPr>
          <p:nvPr/>
        </p:nvSpPr>
        <p:spPr>
          <a:xfrm>
            <a:off x="8978410" y="200133"/>
            <a:ext cx="2994369" cy="250778"/>
          </a:xfrm>
          <a:prstGeom prst="rect">
            <a:avLst/>
          </a:prstGeom>
          <a:solidFill>
            <a:schemeClr val="bg1">
              <a:lumMod val="95000"/>
            </a:schemeClr>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500" dirty="0">
                <a:solidFill>
                  <a:schemeClr val="accent5">
                    <a:lumMod val="75000"/>
                  </a:schemeClr>
                </a:solidFill>
              </a:rPr>
              <a:t>Tutorial procedura immatricolazione</a:t>
            </a:r>
          </a:p>
        </p:txBody>
      </p:sp>
      <p:pic>
        <p:nvPicPr>
          <p:cNvPr id="4" name="Immagine 3">
            <a:extLst>
              <a:ext uri="{FF2B5EF4-FFF2-40B4-BE49-F238E27FC236}">
                <a16:creationId xmlns:a16="http://schemas.microsoft.com/office/drawing/2014/main" id="{C4DCA599-EBE2-4F22-96B9-751EC831AEE3}"/>
              </a:ext>
            </a:extLst>
          </p:cNvPr>
          <p:cNvPicPr>
            <a:picLocks noChangeAspect="1"/>
          </p:cNvPicPr>
          <p:nvPr/>
        </p:nvPicPr>
        <p:blipFill>
          <a:blip r:embed="rId5"/>
          <a:stretch>
            <a:fillRect/>
          </a:stretch>
        </p:blipFill>
        <p:spPr>
          <a:xfrm>
            <a:off x="2758498" y="890097"/>
            <a:ext cx="6457950" cy="3952875"/>
          </a:xfrm>
          <a:prstGeom prst="rect">
            <a:avLst/>
          </a:prstGeom>
        </p:spPr>
      </p:pic>
      <p:pic>
        <p:nvPicPr>
          <p:cNvPr id="11" name="Immagine 10">
            <a:extLst>
              <a:ext uri="{FF2B5EF4-FFF2-40B4-BE49-F238E27FC236}">
                <a16:creationId xmlns:a16="http://schemas.microsoft.com/office/drawing/2014/main" id="{540F7773-007F-4337-BFC3-3225FD8D075C}"/>
              </a:ext>
            </a:extLst>
          </p:cNvPr>
          <p:cNvPicPr>
            <a:picLocks noChangeAspect="1"/>
          </p:cNvPicPr>
          <p:nvPr/>
        </p:nvPicPr>
        <p:blipFill>
          <a:blip r:embed="rId6"/>
          <a:stretch>
            <a:fillRect/>
          </a:stretch>
        </p:blipFill>
        <p:spPr>
          <a:xfrm>
            <a:off x="4489932" y="2956452"/>
            <a:ext cx="190500" cy="200025"/>
          </a:xfrm>
          <a:prstGeom prst="rect">
            <a:avLst/>
          </a:prstGeom>
        </p:spPr>
      </p:pic>
      <p:sp>
        <p:nvSpPr>
          <p:cNvPr id="5" name="Fumetto 2 4"/>
          <p:cNvSpPr/>
          <p:nvPr/>
        </p:nvSpPr>
        <p:spPr>
          <a:xfrm>
            <a:off x="5005535" y="4855335"/>
            <a:ext cx="6375284" cy="1619283"/>
          </a:xfrm>
          <a:prstGeom prst="wedgeRoundRectCallout">
            <a:avLst>
              <a:gd name="adj1" fmla="val -60936"/>
              <a:gd name="adj2" fmla="val -81683"/>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solidFill>
                  <a:schemeClr val="tx1"/>
                </a:solidFill>
              </a:rPr>
              <a:t>Selezionare il nome del percorso a cui si intende iscriversi e poi cliccare sul tasto ‘Avanti’</a:t>
            </a:r>
            <a:endParaRPr lang="it-IT" sz="500" dirty="0">
              <a:solidFill>
                <a:schemeClr val="tx1"/>
              </a:solidFill>
            </a:endParaRPr>
          </a:p>
        </p:txBody>
      </p:sp>
    </p:spTree>
    <p:extLst>
      <p:ext uri="{BB962C8B-B14F-4D97-AF65-F5344CB8AC3E}">
        <p14:creationId xmlns:p14="http://schemas.microsoft.com/office/powerpoint/2010/main" val="28998660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443" y="0"/>
            <a:ext cx="3524815" cy="6858000"/>
          </a:xfrm>
          <a:prstGeom prst="rect">
            <a:avLst/>
          </a:prstGeom>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7087" y="24939"/>
            <a:ext cx="4559836" cy="638254"/>
          </a:xfrm>
          <a:prstGeom prst="rect">
            <a:avLst/>
          </a:prstGeom>
        </p:spPr>
      </p:pic>
      <p:sp>
        <p:nvSpPr>
          <p:cNvPr id="3" name="Segnaposto numero diapositiva 2"/>
          <p:cNvSpPr>
            <a:spLocks noGrp="1"/>
          </p:cNvSpPr>
          <p:nvPr>
            <p:ph type="sldNum" sz="quarter" idx="12"/>
          </p:nvPr>
        </p:nvSpPr>
        <p:spPr>
          <a:xfrm>
            <a:off x="9127374" y="6479243"/>
            <a:ext cx="2743200" cy="365125"/>
          </a:xfrm>
        </p:spPr>
        <p:txBody>
          <a:bodyPr/>
          <a:lstStyle/>
          <a:p>
            <a:fld id="{4CCD92B9-F4A0-4FA3-B0C8-72B950DEA145}" type="slidenum">
              <a:rPr lang="it-IT" smtClean="0"/>
              <a:t>13</a:t>
            </a:fld>
            <a:endParaRPr lang="it-IT" dirty="0"/>
          </a:p>
        </p:txBody>
      </p:sp>
      <p:sp>
        <p:nvSpPr>
          <p:cNvPr id="12" name="Sottotitolo 2">
            <a:extLst>
              <a:ext uri="{FF2B5EF4-FFF2-40B4-BE49-F238E27FC236}">
                <a16:creationId xmlns:a16="http://schemas.microsoft.com/office/drawing/2014/main" id="{E4D2AB1D-1BD6-4080-8E59-D21B213B86BC}"/>
              </a:ext>
            </a:extLst>
          </p:cNvPr>
          <p:cNvSpPr txBox="1">
            <a:spLocks/>
          </p:cNvSpPr>
          <p:nvPr/>
        </p:nvSpPr>
        <p:spPr>
          <a:xfrm>
            <a:off x="8978410" y="200133"/>
            <a:ext cx="2994369" cy="250778"/>
          </a:xfrm>
          <a:prstGeom prst="rect">
            <a:avLst/>
          </a:prstGeom>
          <a:solidFill>
            <a:schemeClr val="bg1">
              <a:lumMod val="95000"/>
            </a:schemeClr>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500" dirty="0">
                <a:solidFill>
                  <a:schemeClr val="accent5">
                    <a:lumMod val="75000"/>
                  </a:schemeClr>
                </a:solidFill>
              </a:rPr>
              <a:t>Tutorial procedura immatricolazione</a:t>
            </a:r>
          </a:p>
        </p:txBody>
      </p:sp>
      <p:pic>
        <p:nvPicPr>
          <p:cNvPr id="2" name="Immagine 1"/>
          <p:cNvPicPr>
            <a:picLocks noChangeAspect="1"/>
          </p:cNvPicPr>
          <p:nvPr/>
        </p:nvPicPr>
        <p:blipFill rotWithShape="1">
          <a:blip r:embed="rId5"/>
          <a:srcRect r="3837"/>
          <a:stretch/>
        </p:blipFill>
        <p:spPr>
          <a:xfrm>
            <a:off x="1837266" y="663193"/>
            <a:ext cx="7145265" cy="3759178"/>
          </a:xfrm>
          <a:prstGeom prst="rect">
            <a:avLst/>
          </a:prstGeom>
        </p:spPr>
      </p:pic>
      <p:sp>
        <p:nvSpPr>
          <p:cNvPr id="11" name="Fumetto 2 10"/>
          <p:cNvSpPr/>
          <p:nvPr/>
        </p:nvSpPr>
        <p:spPr>
          <a:xfrm>
            <a:off x="2028280" y="4920827"/>
            <a:ext cx="6950130" cy="551374"/>
          </a:xfrm>
          <a:prstGeom prst="wedgeRoundRectCallout">
            <a:avLst>
              <a:gd name="adj1" fmla="val -37178"/>
              <a:gd name="adj2" fmla="val -143494"/>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rPr>
              <a:t>Confermare le scelte fatte utilizzando il pulsante “</a:t>
            </a:r>
            <a:r>
              <a:rPr lang="it-IT" b="1" dirty="0">
                <a:solidFill>
                  <a:schemeClr val="accent1">
                    <a:lumMod val="75000"/>
                  </a:schemeClr>
                </a:solidFill>
              </a:rPr>
              <a:t>Conferma e prosegui</a:t>
            </a:r>
            <a:r>
              <a:rPr lang="it-IT" dirty="0">
                <a:solidFill>
                  <a:schemeClr val="tx1"/>
                </a:solidFill>
              </a:rPr>
              <a:t>”.</a:t>
            </a:r>
          </a:p>
        </p:txBody>
      </p:sp>
    </p:spTree>
    <p:extLst>
      <p:ext uri="{BB962C8B-B14F-4D97-AF65-F5344CB8AC3E}">
        <p14:creationId xmlns:p14="http://schemas.microsoft.com/office/powerpoint/2010/main" val="16379953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448" y="0"/>
            <a:ext cx="3524815" cy="6858000"/>
          </a:xfrm>
          <a:prstGeom prst="rect">
            <a:avLst/>
          </a:prstGeom>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7087" y="15608"/>
            <a:ext cx="4559836" cy="638254"/>
          </a:xfrm>
          <a:prstGeom prst="rect">
            <a:avLst/>
          </a:prstGeom>
        </p:spPr>
      </p:pic>
      <p:sp>
        <p:nvSpPr>
          <p:cNvPr id="5" name="Fumetto 2 4"/>
          <p:cNvSpPr/>
          <p:nvPr/>
        </p:nvSpPr>
        <p:spPr>
          <a:xfrm>
            <a:off x="5984099" y="789370"/>
            <a:ext cx="5674501" cy="5728277"/>
          </a:xfrm>
          <a:prstGeom prst="wedgeRoundRectCallout">
            <a:avLst>
              <a:gd name="adj1" fmla="val -62392"/>
              <a:gd name="adj2" fmla="val 22027"/>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500" dirty="0">
                <a:solidFill>
                  <a:schemeClr val="tx1"/>
                </a:solidFill>
              </a:rPr>
              <a:t>Nella sezione “</a:t>
            </a:r>
            <a:r>
              <a:rPr lang="it-IT" sz="1500" b="1" dirty="0">
                <a:solidFill>
                  <a:schemeClr val="accent1">
                    <a:lumMod val="75000"/>
                  </a:schemeClr>
                </a:solidFill>
              </a:rPr>
              <a:t>Consensi</a:t>
            </a:r>
            <a:r>
              <a:rPr lang="it-IT" sz="1500" dirty="0">
                <a:solidFill>
                  <a:schemeClr val="tx1"/>
                </a:solidFill>
              </a:rPr>
              <a:t>” è necessario apporre il proprio consenso al trattamento dei dati personali, ed eventualmente prendere visione dell’informativa sulla privacy cliccando sull’apposito link presente all’inizio della pagina. Al termine proseguire con il pulsante “</a:t>
            </a:r>
            <a:r>
              <a:rPr lang="it-IT" sz="1500" b="1" dirty="0">
                <a:solidFill>
                  <a:schemeClr val="accent1">
                    <a:lumMod val="75000"/>
                  </a:schemeClr>
                </a:solidFill>
              </a:rPr>
              <a:t>Conferma e Prosegui</a:t>
            </a:r>
            <a:r>
              <a:rPr lang="it-IT" sz="1500" dirty="0">
                <a:solidFill>
                  <a:schemeClr val="tx1"/>
                </a:solidFill>
              </a:rPr>
              <a:t>”.</a:t>
            </a:r>
          </a:p>
          <a:p>
            <a:endParaRPr lang="it-IT" sz="500" dirty="0">
              <a:solidFill>
                <a:schemeClr val="tx1"/>
              </a:solidFill>
            </a:endParaRPr>
          </a:p>
          <a:p>
            <a:r>
              <a:rPr lang="it-IT" b="1" dirty="0">
                <a:solidFill>
                  <a:srgbClr val="FF0000"/>
                </a:solidFill>
                <a:effectLst>
                  <a:outerShdw blurRad="38100" dist="38100" dir="2700000" algn="tl">
                    <a:srgbClr val="000000">
                      <a:alpha val="43137"/>
                    </a:srgbClr>
                  </a:outerShdw>
                </a:effectLst>
              </a:rPr>
              <a:t>ATTENZIONE</a:t>
            </a:r>
          </a:p>
          <a:p>
            <a:r>
              <a:rPr lang="it-IT" sz="1500" dirty="0">
                <a:solidFill>
                  <a:schemeClr val="tx1"/>
                </a:solidFill>
              </a:rPr>
              <a:t>In questa sezione è anche possibile fornire o meno la propria autorizzazione alla consultazione della banca dati INPS ai fini dello scarico ISEE-U dello studente per beneficiare della riduzione tasse. Si tratta di un consenso richiesto in via generale a tutti gli utenti che intendono iscriversi all’Ateneo di Macerata ma che non ha alcuna rilevanza nel caso di corsi i cui bandi non prevedano tassazioni agevolate relative al reddito.</a:t>
            </a:r>
          </a:p>
        </p:txBody>
      </p:sp>
      <p:sp>
        <p:nvSpPr>
          <p:cNvPr id="2" name="Segnaposto numero diapositiva 1"/>
          <p:cNvSpPr>
            <a:spLocks noGrp="1"/>
          </p:cNvSpPr>
          <p:nvPr>
            <p:ph type="sldNum" sz="quarter" idx="12"/>
          </p:nvPr>
        </p:nvSpPr>
        <p:spPr>
          <a:xfrm>
            <a:off x="9291735" y="6474576"/>
            <a:ext cx="2743200" cy="365125"/>
          </a:xfrm>
        </p:spPr>
        <p:txBody>
          <a:bodyPr/>
          <a:lstStyle/>
          <a:p>
            <a:fld id="{4CCD92B9-F4A0-4FA3-B0C8-72B950DEA145}" type="slidenum">
              <a:rPr lang="it-IT" smtClean="0"/>
              <a:t>14</a:t>
            </a:fld>
            <a:endParaRPr lang="it-IT" dirty="0"/>
          </a:p>
        </p:txBody>
      </p:sp>
      <p:pic>
        <p:nvPicPr>
          <p:cNvPr id="3" name="Immagin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7156" y="174640"/>
            <a:ext cx="4129741" cy="4086655"/>
          </a:xfrm>
          <a:prstGeom prst="rect">
            <a:avLst/>
          </a:prstGeom>
        </p:spPr>
        <p:style>
          <a:lnRef idx="2">
            <a:schemeClr val="accent1"/>
          </a:lnRef>
          <a:fillRef idx="1">
            <a:schemeClr val="lt1"/>
          </a:fillRef>
          <a:effectRef idx="0">
            <a:schemeClr val="accent1"/>
          </a:effectRef>
          <a:fontRef idx="minor">
            <a:schemeClr val="dk1"/>
          </a:fontRef>
        </p:style>
      </p:pic>
      <p:pic>
        <p:nvPicPr>
          <p:cNvPr id="10" name="Immagin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47156" y="4253295"/>
            <a:ext cx="4129741" cy="2417968"/>
          </a:xfrm>
          <a:prstGeom prst="rect">
            <a:avLst/>
          </a:prstGeom>
        </p:spPr>
        <p:style>
          <a:lnRef idx="2">
            <a:schemeClr val="accent1"/>
          </a:lnRef>
          <a:fillRef idx="1">
            <a:schemeClr val="lt1"/>
          </a:fillRef>
          <a:effectRef idx="0">
            <a:schemeClr val="accent1"/>
          </a:effectRef>
          <a:fontRef idx="minor">
            <a:schemeClr val="dk1"/>
          </a:fontRef>
        </p:style>
      </p:pic>
      <p:sp>
        <p:nvSpPr>
          <p:cNvPr id="11" name="Freccia in giù 10"/>
          <p:cNvSpPr/>
          <p:nvPr/>
        </p:nvSpPr>
        <p:spPr>
          <a:xfrm rot="5170919">
            <a:off x="3221850" y="6237983"/>
            <a:ext cx="270588" cy="5593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Sottotitolo 2">
            <a:extLst>
              <a:ext uri="{FF2B5EF4-FFF2-40B4-BE49-F238E27FC236}">
                <a16:creationId xmlns:a16="http://schemas.microsoft.com/office/drawing/2014/main" id="{14B07283-EC96-4C20-B378-F770351DC15A}"/>
              </a:ext>
            </a:extLst>
          </p:cNvPr>
          <p:cNvSpPr txBox="1">
            <a:spLocks/>
          </p:cNvSpPr>
          <p:nvPr/>
        </p:nvSpPr>
        <p:spPr>
          <a:xfrm>
            <a:off x="8978410" y="200133"/>
            <a:ext cx="2994369" cy="250778"/>
          </a:xfrm>
          <a:prstGeom prst="rect">
            <a:avLst/>
          </a:prstGeom>
          <a:solidFill>
            <a:schemeClr val="bg1">
              <a:lumMod val="95000"/>
            </a:schemeClr>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500" dirty="0">
                <a:solidFill>
                  <a:schemeClr val="accent5">
                    <a:lumMod val="75000"/>
                  </a:schemeClr>
                </a:solidFill>
              </a:rPr>
              <a:t>Tutorial procedura immatricolazione</a:t>
            </a:r>
          </a:p>
        </p:txBody>
      </p:sp>
    </p:spTree>
    <p:extLst>
      <p:ext uri="{BB962C8B-B14F-4D97-AF65-F5344CB8AC3E}">
        <p14:creationId xmlns:p14="http://schemas.microsoft.com/office/powerpoint/2010/main" val="23144080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448" y="0"/>
            <a:ext cx="3524815" cy="6858000"/>
          </a:xfrm>
          <a:prstGeom prst="rect">
            <a:avLst/>
          </a:prstGeom>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7087" y="24939"/>
            <a:ext cx="4559836" cy="638254"/>
          </a:xfrm>
          <a:prstGeom prst="rect">
            <a:avLst/>
          </a:prstGeom>
        </p:spPr>
      </p:pic>
      <p:pic>
        <p:nvPicPr>
          <p:cNvPr id="2" name="Immagin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9085" y="690466"/>
            <a:ext cx="7354958" cy="1939249"/>
          </a:xfrm>
          <a:prstGeom prst="rect">
            <a:avLst/>
          </a:prstGeom>
        </p:spPr>
        <p:style>
          <a:lnRef idx="2">
            <a:schemeClr val="accent1"/>
          </a:lnRef>
          <a:fillRef idx="1">
            <a:schemeClr val="lt1"/>
          </a:fillRef>
          <a:effectRef idx="0">
            <a:schemeClr val="accent1"/>
          </a:effectRef>
          <a:fontRef idx="minor">
            <a:schemeClr val="dk1"/>
          </a:fontRef>
        </p:style>
      </p:pic>
      <p:pic>
        <p:nvPicPr>
          <p:cNvPr id="4" name="Immagin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9081" y="2628722"/>
            <a:ext cx="7354956" cy="2544673"/>
          </a:xfrm>
          <a:prstGeom prst="rect">
            <a:avLst/>
          </a:prstGeom>
        </p:spPr>
      </p:pic>
      <p:pic>
        <p:nvPicPr>
          <p:cNvPr id="6" name="Immagin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9081" y="5172423"/>
            <a:ext cx="7354958" cy="1620264"/>
          </a:xfrm>
          <a:prstGeom prst="rect">
            <a:avLst/>
          </a:prstGeom>
        </p:spPr>
      </p:pic>
      <p:sp>
        <p:nvSpPr>
          <p:cNvPr id="5" name="Fumetto 2 4"/>
          <p:cNvSpPr/>
          <p:nvPr/>
        </p:nvSpPr>
        <p:spPr>
          <a:xfrm>
            <a:off x="8479843" y="1525151"/>
            <a:ext cx="3367080" cy="4586401"/>
          </a:xfrm>
          <a:prstGeom prst="wedgeRoundRectCallout">
            <a:avLst>
              <a:gd name="adj1" fmla="val -69702"/>
              <a:gd name="adj2" fmla="val -5937"/>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solidFill>
                  <a:schemeClr val="tx1"/>
                </a:solidFill>
              </a:rPr>
              <a:t>In questa sezione sono riepilogati i dati personali, i dati di residenza, i recapiti e i dati bancari. Nell’esempio a fianco mancano i dati di residenza (sono evidenziati con un simbolo rosso) ed essendo obbligatori andranno inseriti utilizzando l’apposito link “</a:t>
            </a:r>
            <a:r>
              <a:rPr lang="it-IT" b="1" dirty="0">
                <a:solidFill>
                  <a:schemeClr val="accent1">
                    <a:lumMod val="75000"/>
                  </a:schemeClr>
                </a:solidFill>
              </a:rPr>
              <a:t>Modifica Dati di Residenza</a:t>
            </a:r>
            <a:r>
              <a:rPr lang="it-IT" dirty="0">
                <a:solidFill>
                  <a:schemeClr val="tx1"/>
                </a:solidFill>
              </a:rPr>
              <a:t>”.</a:t>
            </a:r>
          </a:p>
          <a:p>
            <a:r>
              <a:rPr lang="it-IT" dirty="0">
                <a:solidFill>
                  <a:schemeClr val="tx1"/>
                </a:solidFill>
              </a:rPr>
              <a:t>Si possono  aggiornare anche i dati delle altre sezioni utilizzando gli appositi link in fondo ad ogni sezione.</a:t>
            </a:r>
          </a:p>
        </p:txBody>
      </p:sp>
      <p:sp>
        <p:nvSpPr>
          <p:cNvPr id="12" name="Freccia in giù 11"/>
          <p:cNvSpPr/>
          <p:nvPr/>
        </p:nvSpPr>
        <p:spPr>
          <a:xfrm rot="5170919">
            <a:off x="3308937" y="4756174"/>
            <a:ext cx="270588" cy="5593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Rettangolo arrotondato 15"/>
          <p:cNvSpPr/>
          <p:nvPr/>
        </p:nvSpPr>
        <p:spPr>
          <a:xfrm>
            <a:off x="758883" y="2423447"/>
            <a:ext cx="2198921" cy="214879"/>
          </a:xfrm>
          <a:prstGeom prst="roundRect">
            <a:avLst/>
          </a:prstGeom>
          <a:solidFill>
            <a:schemeClr val="accent2">
              <a:lumMod val="75000"/>
              <a:alpha val="14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Rettangolo arrotondato 16"/>
          <p:cNvSpPr/>
          <p:nvPr/>
        </p:nvSpPr>
        <p:spPr>
          <a:xfrm>
            <a:off x="772966" y="4993510"/>
            <a:ext cx="2316317" cy="186613"/>
          </a:xfrm>
          <a:prstGeom prst="roundRect">
            <a:avLst/>
          </a:prstGeom>
          <a:solidFill>
            <a:schemeClr val="accent2">
              <a:lumMod val="75000"/>
              <a:alpha val="14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Rettangolo arrotondato 17"/>
          <p:cNvSpPr/>
          <p:nvPr/>
        </p:nvSpPr>
        <p:spPr>
          <a:xfrm>
            <a:off x="758883" y="5761222"/>
            <a:ext cx="1853688" cy="191709"/>
          </a:xfrm>
          <a:prstGeom prst="roundRect">
            <a:avLst/>
          </a:prstGeom>
          <a:solidFill>
            <a:schemeClr val="accent2">
              <a:lumMod val="75000"/>
              <a:alpha val="14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Rettangolo arrotondato 18"/>
          <p:cNvSpPr/>
          <p:nvPr/>
        </p:nvSpPr>
        <p:spPr>
          <a:xfrm>
            <a:off x="758883" y="6356748"/>
            <a:ext cx="2198921" cy="221332"/>
          </a:xfrm>
          <a:prstGeom prst="roundRect">
            <a:avLst/>
          </a:prstGeom>
          <a:solidFill>
            <a:schemeClr val="accent2">
              <a:lumMod val="75000"/>
              <a:alpha val="14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Segnaposto numero diapositiva 2"/>
          <p:cNvSpPr>
            <a:spLocks noGrp="1"/>
          </p:cNvSpPr>
          <p:nvPr>
            <p:ph type="sldNum" sz="quarter" idx="12"/>
          </p:nvPr>
        </p:nvSpPr>
        <p:spPr>
          <a:xfrm>
            <a:off x="9127374" y="6492875"/>
            <a:ext cx="2743200" cy="365125"/>
          </a:xfrm>
        </p:spPr>
        <p:txBody>
          <a:bodyPr/>
          <a:lstStyle/>
          <a:p>
            <a:fld id="{4CCD92B9-F4A0-4FA3-B0C8-72B950DEA145}" type="slidenum">
              <a:rPr lang="it-IT" smtClean="0"/>
              <a:t>15</a:t>
            </a:fld>
            <a:endParaRPr lang="it-IT" dirty="0"/>
          </a:p>
        </p:txBody>
      </p:sp>
      <p:sp>
        <p:nvSpPr>
          <p:cNvPr id="15" name="Sottotitolo 2">
            <a:extLst>
              <a:ext uri="{FF2B5EF4-FFF2-40B4-BE49-F238E27FC236}">
                <a16:creationId xmlns:a16="http://schemas.microsoft.com/office/drawing/2014/main" id="{8E1B081B-5ECE-469B-94CA-9F808A5B1576}"/>
              </a:ext>
            </a:extLst>
          </p:cNvPr>
          <p:cNvSpPr txBox="1">
            <a:spLocks/>
          </p:cNvSpPr>
          <p:nvPr/>
        </p:nvSpPr>
        <p:spPr>
          <a:xfrm>
            <a:off x="8978410" y="200133"/>
            <a:ext cx="2994369" cy="250778"/>
          </a:xfrm>
          <a:prstGeom prst="rect">
            <a:avLst/>
          </a:prstGeom>
          <a:solidFill>
            <a:schemeClr val="bg1">
              <a:lumMod val="95000"/>
            </a:schemeClr>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500" dirty="0">
                <a:solidFill>
                  <a:schemeClr val="accent5">
                    <a:lumMod val="75000"/>
                  </a:schemeClr>
                </a:solidFill>
              </a:rPr>
              <a:t>Tutorial procedura immatricolazione</a:t>
            </a:r>
          </a:p>
        </p:txBody>
      </p:sp>
      <p:pic>
        <p:nvPicPr>
          <p:cNvPr id="9" name="Immagine 8"/>
          <p:cNvPicPr>
            <a:picLocks noChangeAspect="1"/>
          </p:cNvPicPr>
          <p:nvPr/>
        </p:nvPicPr>
        <p:blipFill>
          <a:blip r:embed="rId8"/>
          <a:stretch>
            <a:fillRect/>
          </a:stretch>
        </p:blipFill>
        <p:spPr>
          <a:xfrm>
            <a:off x="5543053" y="4304665"/>
            <a:ext cx="2790565" cy="917446"/>
          </a:xfrm>
          <a:prstGeom prst="rect">
            <a:avLst/>
          </a:prstGeom>
        </p:spPr>
      </p:pic>
    </p:spTree>
    <p:extLst>
      <p:ext uri="{BB962C8B-B14F-4D97-AF65-F5344CB8AC3E}">
        <p14:creationId xmlns:p14="http://schemas.microsoft.com/office/powerpoint/2010/main" val="3608762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83" y="0"/>
            <a:ext cx="3524815" cy="6858000"/>
          </a:xfrm>
          <a:prstGeom prst="rect">
            <a:avLst/>
          </a:prstGeom>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7087" y="24939"/>
            <a:ext cx="4559836" cy="638254"/>
          </a:xfrm>
          <a:prstGeom prst="rect">
            <a:avLst/>
          </a:prstGeom>
        </p:spPr>
      </p:pic>
      <p:pic>
        <p:nvPicPr>
          <p:cNvPr id="2" name="Immagin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95399" y="1175204"/>
            <a:ext cx="10571969" cy="4768396"/>
          </a:xfrm>
          <a:prstGeom prst="rect">
            <a:avLst/>
          </a:prstGeom>
          <a:ln>
            <a:solidFill>
              <a:schemeClr val="accent1">
                <a:shade val="50000"/>
              </a:schemeClr>
            </a:solidFill>
          </a:ln>
        </p:spPr>
      </p:pic>
      <p:sp>
        <p:nvSpPr>
          <p:cNvPr id="5" name="Fumetto 2 4"/>
          <p:cNvSpPr/>
          <p:nvPr/>
        </p:nvSpPr>
        <p:spPr>
          <a:xfrm>
            <a:off x="6225726" y="2654333"/>
            <a:ext cx="4364519" cy="2617463"/>
          </a:xfrm>
          <a:prstGeom prst="wedgeRoundRectCallout">
            <a:avLst>
              <a:gd name="adj1" fmla="val -76941"/>
              <a:gd name="adj2" fmla="val 11762"/>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solidFill>
                  <a:schemeClr val="tx1"/>
                </a:solidFill>
              </a:rPr>
              <a:t>Inserire i dati di residenza e domicilio.</a:t>
            </a:r>
          </a:p>
          <a:p>
            <a:endParaRPr lang="it-IT" sz="500" dirty="0">
              <a:solidFill>
                <a:schemeClr val="tx1"/>
              </a:solidFill>
            </a:endParaRPr>
          </a:p>
          <a:p>
            <a:r>
              <a:rPr lang="it-IT" dirty="0">
                <a:solidFill>
                  <a:schemeClr val="tx1"/>
                </a:solidFill>
              </a:rPr>
              <a:t>Se coincidono selezionare “</a:t>
            </a:r>
            <a:r>
              <a:rPr lang="it-IT" b="1" dirty="0">
                <a:solidFill>
                  <a:schemeClr val="accent1">
                    <a:lumMod val="75000"/>
                  </a:schemeClr>
                </a:solidFill>
              </a:rPr>
              <a:t>Si</a:t>
            </a:r>
            <a:r>
              <a:rPr lang="it-IT" dirty="0">
                <a:solidFill>
                  <a:schemeClr val="tx1"/>
                </a:solidFill>
              </a:rPr>
              <a:t>” nel campo “</a:t>
            </a:r>
            <a:r>
              <a:rPr lang="it-IT" b="1" dirty="0">
                <a:solidFill>
                  <a:schemeClr val="accent1">
                    <a:lumMod val="75000"/>
                  </a:schemeClr>
                </a:solidFill>
              </a:rPr>
              <a:t>Domicilio coincide con residenza</a:t>
            </a:r>
            <a:r>
              <a:rPr lang="it-IT" dirty="0">
                <a:solidFill>
                  <a:schemeClr val="tx1"/>
                </a:solidFill>
              </a:rPr>
              <a:t>” altrimenti selezionare “</a:t>
            </a:r>
            <a:r>
              <a:rPr lang="it-IT" b="1" dirty="0">
                <a:solidFill>
                  <a:schemeClr val="accent1">
                    <a:lumMod val="75000"/>
                  </a:schemeClr>
                </a:solidFill>
              </a:rPr>
              <a:t>No</a:t>
            </a:r>
            <a:r>
              <a:rPr lang="it-IT" dirty="0">
                <a:solidFill>
                  <a:schemeClr val="tx1"/>
                </a:solidFill>
              </a:rPr>
              <a:t>” per inserire il differente recapito domiciliare.</a:t>
            </a:r>
          </a:p>
          <a:p>
            <a:endParaRPr lang="it-IT" sz="500" dirty="0">
              <a:solidFill>
                <a:schemeClr val="tx1"/>
              </a:solidFill>
            </a:endParaRPr>
          </a:p>
          <a:p>
            <a:r>
              <a:rPr lang="it-IT" dirty="0">
                <a:solidFill>
                  <a:schemeClr val="tx1"/>
                </a:solidFill>
              </a:rPr>
              <a:t>Al termine dell’inserimento prosegui cliccando il pulsante “</a:t>
            </a:r>
            <a:r>
              <a:rPr lang="it-IT" b="1" dirty="0">
                <a:solidFill>
                  <a:schemeClr val="accent1">
                    <a:lumMod val="75000"/>
                  </a:schemeClr>
                </a:solidFill>
              </a:rPr>
              <a:t>Avanti</a:t>
            </a:r>
            <a:r>
              <a:rPr lang="it-IT" dirty="0">
                <a:solidFill>
                  <a:schemeClr val="tx1"/>
                </a:solidFill>
              </a:rPr>
              <a:t>”.</a:t>
            </a:r>
          </a:p>
        </p:txBody>
      </p:sp>
      <p:sp>
        <p:nvSpPr>
          <p:cNvPr id="10" name="Freccia in giù 9"/>
          <p:cNvSpPr/>
          <p:nvPr/>
        </p:nvSpPr>
        <p:spPr>
          <a:xfrm rot="5170919">
            <a:off x="1598237" y="5510319"/>
            <a:ext cx="270588" cy="5593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Segnaposto numero diapositiva 2"/>
          <p:cNvSpPr>
            <a:spLocks noGrp="1"/>
          </p:cNvSpPr>
          <p:nvPr>
            <p:ph type="sldNum" sz="quarter" idx="12"/>
          </p:nvPr>
        </p:nvSpPr>
        <p:spPr>
          <a:xfrm>
            <a:off x="9124169" y="6492875"/>
            <a:ext cx="2743200" cy="365125"/>
          </a:xfrm>
        </p:spPr>
        <p:txBody>
          <a:bodyPr/>
          <a:lstStyle/>
          <a:p>
            <a:fld id="{4CCD92B9-F4A0-4FA3-B0C8-72B950DEA145}" type="slidenum">
              <a:rPr lang="it-IT" smtClean="0"/>
              <a:t>16</a:t>
            </a:fld>
            <a:endParaRPr lang="it-IT"/>
          </a:p>
        </p:txBody>
      </p:sp>
      <p:sp>
        <p:nvSpPr>
          <p:cNvPr id="11" name="Sottotitolo 2">
            <a:extLst>
              <a:ext uri="{FF2B5EF4-FFF2-40B4-BE49-F238E27FC236}">
                <a16:creationId xmlns:a16="http://schemas.microsoft.com/office/drawing/2014/main" id="{B6E791C3-100B-4CA8-BDCD-16EAB98C6E66}"/>
              </a:ext>
            </a:extLst>
          </p:cNvPr>
          <p:cNvSpPr txBox="1">
            <a:spLocks/>
          </p:cNvSpPr>
          <p:nvPr/>
        </p:nvSpPr>
        <p:spPr>
          <a:xfrm>
            <a:off x="8978410" y="200133"/>
            <a:ext cx="2994369" cy="250778"/>
          </a:xfrm>
          <a:prstGeom prst="rect">
            <a:avLst/>
          </a:prstGeom>
          <a:solidFill>
            <a:schemeClr val="bg1">
              <a:lumMod val="95000"/>
            </a:schemeClr>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500" dirty="0">
                <a:solidFill>
                  <a:schemeClr val="accent5">
                    <a:lumMod val="75000"/>
                  </a:schemeClr>
                </a:solidFill>
              </a:rPr>
              <a:t>Tutorial procedura immatricolazione</a:t>
            </a:r>
          </a:p>
        </p:txBody>
      </p:sp>
    </p:spTree>
    <p:extLst>
      <p:ext uri="{BB962C8B-B14F-4D97-AF65-F5344CB8AC3E}">
        <p14:creationId xmlns:p14="http://schemas.microsoft.com/office/powerpoint/2010/main" val="10956174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448" y="0"/>
            <a:ext cx="3524815" cy="6858000"/>
          </a:xfrm>
          <a:prstGeom prst="rect">
            <a:avLst/>
          </a:prstGeom>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7087" y="24939"/>
            <a:ext cx="4559836" cy="638254"/>
          </a:xfrm>
          <a:prstGeom prst="rect">
            <a:avLst/>
          </a:prstGeom>
        </p:spPr>
      </p:pic>
      <p:sp>
        <p:nvSpPr>
          <p:cNvPr id="3" name="Segnaposto numero diapositiva 2"/>
          <p:cNvSpPr>
            <a:spLocks noGrp="1"/>
          </p:cNvSpPr>
          <p:nvPr>
            <p:ph type="sldNum" sz="quarter" idx="12"/>
          </p:nvPr>
        </p:nvSpPr>
        <p:spPr>
          <a:xfrm>
            <a:off x="9127374" y="6492875"/>
            <a:ext cx="2743200" cy="365125"/>
          </a:xfrm>
        </p:spPr>
        <p:txBody>
          <a:bodyPr/>
          <a:lstStyle/>
          <a:p>
            <a:fld id="{4CCD92B9-F4A0-4FA3-B0C8-72B950DEA145}" type="slidenum">
              <a:rPr lang="it-IT" smtClean="0"/>
              <a:t>17</a:t>
            </a:fld>
            <a:endParaRPr lang="it-IT" dirty="0"/>
          </a:p>
        </p:txBody>
      </p:sp>
      <p:sp>
        <p:nvSpPr>
          <p:cNvPr id="14" name="Sottotitolo 2">
            <a:extLst>
              <a:ext uri="{FF2B5EF4-FFF2-40B4-BE49-F238E27FC236}">
                <a16:creationId xmlns:a16="http://schemas.microsoft.com/office/drawing/2014/main" id="{055EDC2C-9BD6-4567-A02F-A38379BAF55B}"/>
              </a:ext>
            </a:extLst>
          </p:cNvPr>
          <p:cNvSpPr txBox="1">
            <a:spLocks/>
          </p:cNvSpPr>
          <p:nvPr/>
        </p:nvSpPr>
        <p:spPr>
          <a:xfrm>
            <a:off x="8978410" y="200133"/>
            <a:ext cx="2994369" cy="250778"/>
          </a:xfrm>
          <a:prstGeom prst="rect">
            <a:avLst/>
          </a:prstGeom>
          <a:solidFill>
            <a:schemeClr val="bg1">
              <a:lumMod val="95000"/>
            </a:schemeClr>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500" dirty="0">
                <a:solidFill>
                  <a:schemeClr val="accent5">
                    <a:lumMod val="75000"/>
                  </a:schemeClr>
                </a:solidFill>
              </a:rPr>
              <a:t>Tutorial procedura immatricolazione</a:t>
            </a:r>
          </a:p>
        </p:txBody>
      </p:sp>
      <p:pic>
        <p:nvPicPr>
          <p:cNvPr id="6" name="Immagine 5">
            <a:extLst>
              <a:ext uri="{FF2B5EF4-FFF2-40B4-BE49-F238E27FC236}">
                <a16:creationId xmlns:a16="http://schemas.microsoft.com/office/drawing/2014/main" id="{C6E51176-8E99-431E-AB75-7038638BD916}"/>
              </a:ext>
            </a:extLst>
          </p:cNvPr>
          <p:cNvPicPr>
            <a:picLocks noChangeAspect="1"/>
          </p:cNvPicPr>
          <p:nvPr/>
        </p:nvPicPr>
        <p:blipFill>
          <a:blip r:embed="rId5"/>
          <a:stretch>
            <a:fillRect/>
          </a:stretch>
        </p:blipFill>
        <p:spPr>
          <a:xfrm>
            <a:off x="2084788" y="832917"/>
            <a:ext cx="5123335" cy="5842520"/>
          </a:xfrm>
          <a:prstGeom prst="rect">
            <a:avLst/>
          </a:prstGeom>
        </p:spPr>
      </p:pic>
      <p:sp>
        <p:nvSpPr>
          <p:cNvPr id="5" name="Fumetto 2 4"/>
          <p:cNvSpPr/>
          <p:nvPr/>
        </p:nvSpPr>
        <p:spPr>
          <a:xfrm>
            <a:off x="7467485" y="1175959"/>
            <a:ext cx="4403089" cy="1788196"/>
          </a:xfrm>
          <a:prstGeom prst="wedgeRoundRectCallout">
            <a:avLst>
              <a:gd name="adj1" fmla="val -93847"/>
              <a:gd name="adj2" fmla="val 99716"/>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700" dirty="0">
                <a:solidFill>
                  <a:schemeClr val="tx1"/>
                </a:solidFill>
              </a:rPr>
              <a:t>Nella sezione “</a:t>
            </a:r>
            <a:r>
              <a:rPr lang="it-IT" sz="1700" b="1" dirty="0">
                <a:solidFill>
                  <a:schemeClr val="accent1">
                    <a:lumMod val="75000"/>
                  </a:schemeClr>
                </a:solidFill>
              </a:rPr>
              <a:t>Doppie iscrizioni: DM 930 del 29 luglio 2022</a:t>
            </a:r>
            <a:r>
              <a:rPr lang="it-IT" sz="1700" dirty="0">
                <a:solidFill>
                  <a:schemeClr val="tx1"/>
                </a:solidFill>
              </a:rPr>
              <a:t>” rispondere “</a:t>
            </a:r>
            <a:r>
              <a:rPr lang="it-IT" sz="1700" b="1" dirty="0">
                <a:solidFill>
                  <a:schemeClr val="accent1">
                    <a:lumMod val="75000"/>
                  </a:schemeClr>
                </a:solidFill>
              </a:rPr>
              <a:t>Si</a:t>
            </a:r>
            <a:r>
              <a:rPr lang="it-IT" sz="1700" dirty="0">
                <a:solidFill>
                  <a:schemeClr val="tx1"/>
                </a:solidFill>
              </a:rPr>
              <a:t>” se siete iscritti o avete intenzione di iscrivervi ad un altro corso di laurea, laurea magistrale, laurea magistrale a ciclo unico, o a un altro corso a frequenza obbligatoria secondo quanto disposto dall’art. 3 del DM</a:t>
            </a:r>
          </a:p>
        </p:txBody>
      </p:sp>
      <p:sp>
        <p:nvSpPr>
          <p:cNvPr id="9" name="Fumetto 2 4">
            <a:extLst>
              <a:ext uri="{FF2B5EF4-FFF2-40B4-BE49-F238E27FC236}">
                <a16:creationId xmlns:a16="http://schemas.microsoft.com/office/drawing/2014/main" id="{BF2414A3-D17C-4568-A872-665BCD380EDA}"/>
              </a:ext>
            </a:extLst>
          </p:cNvPr>
          <p:cNvSpPr/>
          <p:nvPr/>
        </p:nvSpPr>
        <p:spPr>
          <a:xfrm>
            <a:off x="7287087" y="3429000"/>
            <a:ext cx="4403089" cy="2134184"/>
          </a:xfrm>
          <a:prstGeom prst="wedgeRoundRectCallout">
            <a:avLst>
              <a:gd name="adj1" fmla="val -92035"/>
              <a:gd name="adj2" fmla="val 34660"/>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700" dirty="0">
                <a:solidFill>
                  <a:schemeClr val="tx1"/>
                </a:solidFill>
              </a:rPr>
              <a:t>Nella sezione “</a:t>
            </a:r>
            <a:r>
              <a:rPr lang="it-IT" sz="1700" b="1" dirty="0">
                <a:solidFill>
                  <a:schemeClr val="accent1">
                    <a:lumMod val="75000"/>
                  </a:schemeClr>
                </a:solidFill>
              </a:rPr>
              <a:t>PA 110 E LODE: protocollo d’intesa firmato il 7 ottobre 2021</a:t>
            </a:r>
            <a:r>
              <a:rPr lang="it-IT" sz="1700" dirty="0">
                <a:solidFill>
                  <a:schemeClr val="tx1"/>
                </a:solidFill>
              </a:rPr>
              <a:t>” rispondere “</a:t>
            </a:r>
            <a:r>
              <a:rPr lang="it-IT" sz="1700" b="1" dirty="0">
                <a:solidFill>
                  <a:schemeClr val="accent1">
                    <a:lumMod val="75000"/>
                  </a:schemeClr>
                </a:solidFill>
              </a:rPr>
              <a:t>Si</a:t>
            </a:r>
            <a:r>
              <a:rPr lang="it-IT" sz="1700" dirty="0">
                <a:solidFill>
                  <a:schemeClr val="tx1"/>
                </a:solidFill>
              </a:rPr>
              <a:t>” nel caso si sia dipendenti di una Pubblica Amministrazione italiana e nel bando di ammissione sia indicato esplicitamente che il corso rientri tra quelli aderenti al Protocollo. </a:t>
            </a:r>
          </a:p>
          <a:p>
            <a:endParaRPr lang="it-IT" sz="1700" dirty="0">
              <a:solidFill>
                <a:schemeClr val="tx1"/>
              </a:solidFill>
            </a:endParaRPr>
          </a:p>
        </p:txBody>
      </p:sp>
    </p:spTree>
    <p:extLst>
      <p:ext uri="{BB962C8B-B14F-4D97-AF65-F5344CB8AC3E}">
        <p14:creationId xmlns:p14="http://schemas.microsoft.com/office/powerpoint/2010/main" val="36716950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3524815" cy="6858000"/>
          </a:xfrm>
          <a:prstGeom prst="rect">
            <a:avLst/>
          </a:prstGeom>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7087" y="24939"/>
            <a:ext cx="4559836" cy="638254"/>
          </a:xfrm>
          <a:prstGeom prst="rect">
            <a:avLst/>
          </a:prstGeom>
        </p:spPr>
      </p:pic>
      <p:sp>
        <p:nvSpPr>
          <p:cNvPr id="3" name="Segnaposto numero diapositiva 2"/>
          <p:cNvSpPr>
            <a:spLocks noGrp="1"/>
          </p:cNvSpPr>
          <p:nvPr>
            <p:ph type="sldNum" sz="quarter" idx="12"/>
          </p:nvPr>
        </p:nvSpPr>
        <p:spPr>
          <a:xfrm>
            <a:off x="9127374" y="6492875"/>
            <a:ext cx="2743200" cy="365125"/>
          </a:xfrm>
        </p:spPr>
        <p:txBody>
          <a:bodyPr/>
          <a:lstStyle/>
          <a:p>
            <a:fld id="{4CCD92B9-F4A0-4FA3-B0C8-72B950DEA145}" type="slidenum">
              <a:rPr lang="it-IT" smtClean="0"/>
              <a:t>18</a:t>
            </a:fld>
            <a:endParaRPr lang="it-IT" dirty="0"/>
          </a:p>
        </p:txBody>
      </p:sp>
      <p:sp>
        <p:nvSpPr>
          <p:cNvPr id="5" name="Fumetto 2 4"/>
          <p:cNvSpPr/>
          <p:nvPr/>
        </p:nvSpPr>
        <p:spPr>
          <a:xfrm>
            <a:off x="8785297" y="1657760"/>
            <a:ext cx="2937444" cy="3131327"/>
          </a:xfrm>
          <a:prstGeom prst="wedgeRoundRectCallout">
            <a:avLst>
              <a:gd name="adj1" fmla="val -50023"/>
              <a:gd name="adj2" fmla="val -11259"/>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700" dirty="0">
                <a:solidFill>
                  <a:schemeClr val="tx1"/>
                </a:solidFill>
              </a:rPr>
              <a:t>Se volete aderire al protocollo d’Intesa «PA 110 e Lode» rispondere “</a:t>
            </a:r>
            <a:r>
              <a:rPr lang="it-IT" sz="1700" b="1" dirty="0">
                <a:solidFill>
                  <a:schemeClr val="accent1">
                    <a:lumMod val="75000"/>
                  </a:schemeClr>
                </a:solidFill>
              </a:rPr>
              <a:t>Si</a:t>
            </a:r>
            <a:r>
              <a:rPr lang="it-IT" sz="1700" dirty="0">
                <a:solidFill>
                  <a:schemeClr val="tx1"/>
                </a:solidFill>
              </a:rPr>
              <a:t>” alla domanda “</a:t>
            </a:r>
            <a:r>
              <a:rPr lang="it-IT" sz="1700" b="1" dirty="0">
                <a:solidFill>
                  <a:schemeClr val="accent1">
                    <a:lumMod val="75000"/>
                  </a:schemeClr>
                </a:solidFill>
              </a:rPr>
              <a:t>Sono dipendente della PA</a:t>
            </a:r>
            <a:r>
              <a:rPr lang="it-IT" sz="1700" dirty="0">
                <a:solidFill>
                  <a:schemeClr val="tx1"/>
                </a:solidFill>
              </a:rPr>
              <a:t>” ed inserire i dati richiesti.</a:t>
            </a:r>
          </a:p>
          <a:p>
            <a:r>
              <a:rPr lang="it-IT" sz="1700" dirty="0">
                <a:solidFill>
                  <a:schemeClr val="tx1"/>
                </a:solidFill>
              </a:rPr>
              <a:t>Al termine dell’inserimento dei dati premere il pulsante “</a:t>
            </a:r>
            <a:r>
              <a:rPr lang="it-IT" sz="1700" b="1" dirty="0">
                <a:solidFill>
                  <a:schemeClr val="accent1">
                    <a:lumMod val="75000"/>
                  </a:schemeClr>
                </a:solidFill>
              </a:rPr>
              <a:t>Avanti</a:t>
            </a:r>
            <a:r>
              <a:rPr lang="it-IT" sz="1700" dirty="0">
                <a:solidFill>
                  <a:schemeClr val="tx1"/>
                </a:solidFill>
              </a:rPr>
              <a:t>”.</a:t>
            </a:r>
          </a:p>
        </p:txBody>
      </p:sp>
      <p:sp>
        <p:nvSpPr>
          <p:cNvPr id="11" name="Sottotitolo 2">
            <a:extLst>
              <a:ext uri="{FF2B5EF4-FFF2-40B4-BE49-F238E27FC236}">
                <a16:creationId xmlns:a16="http://schemas.microsoft.com/office/drawing/2014/main" id="{2ED6BF0C-5C92-4F28-A236-C3DAC2BE079E}"/>
              </a:ext>
            </a:extLst>
          </p:cNvPr>
          <p:cNvSpPr txBox="1">
            <a:spLocks/>
          </p:cNvSpPr>
          <p:nvPr/>
        </p:nvSpPr>
        <p:spPr>
          <a:xfrm>
            <a:off x="8978410" y="200133"/>
            <a:ext cx="2994369" cy="250778"/>
          </a:xfrm>
          <a:prstGeom prst="rect">
            <a:avLst/>
          </a:prstGeom>
          <a:solidFill>
            <a:schemeClr val="bg1">
              <a:lumMod val="95000"/>
            </a:schemeClr>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500" dirty="0">
                <a:solidFill>
                  <a:schemeClr val="accent5">
                    <a:lumMod val="75000"/>
                  </a:schemeClr>
                </a:solidFill>
              </a:rPr>
              <a:t>Tutorial procedura immatricolazione</a:t>
            </a:r>
          </a:p>
        </p:txBody>
      </p:sp>
      <p:pic>
        <p:nvPicPr>
          <p:cNvPr id="2" name="Immagine 1">
            <a:extLst>
              <a:ext uri="{FF2B5EF4-FFF2-40B4-BE49-F238E27FC236}">
                <a16:creationId xmlns:a16="http://schemas.microsoft.com/office/drawing/2014/main" id="{6335D926-4299-4878-8B74-5C4BAE4B9944}"/>
              </a:ext>
            </a:extLst>
          </p:cNvPr>
          <p:cNvPicPr>
            <a:picLocks noChangeAspect="1"/>
          </p:cNvPicPr>
          <p:nvPr/>
        </p:nvPicPr>
        <p:blipFill>
          <a:blip r:embed="rId5"/>
          <a:stretch>
            <a:fillRect/>
          </a:stretch>
        </p:blipFill>
        <p:spPr>
          <a:xfrm>
            <a:off x="737755" y="360076"/>
            <a:ext cx="6292843" cy="6137847"/>
          </a:xfrm>
          <a:prstGeom prst="rect">
            <a:avLst/>
          </a:prstGeom>
        </p:spPr>
      </p:pic>
    </p:spTree>
    <p:extLst>
      <p:ext uri="{BB962C8B-B14F-4D97-AF65-F5344CB8AC3E}">
        <p14:creationId xmlns:p14="http://schemas.microsoft.com/office/powerpoint/2010/main" val="7650234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3524815" cy="6858000"/>
          </a:xfrm>
          <a:prstGeom prst="rect">
            <a:avLst/>
          </a:prstGeom>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7087" y="24939"/>
            <a:ext cx="4559836" cy="638254"/>
          </a:xfrm>
          <a:prstGeom prst="rect">
            <a:avLst/>
          </a:prstGeom>
        </p:spPr>
      </p:pic>
      <p:sp>
        <p:nvSpPr>
          <p:cNvPr id="3" name="Segnaposto numero diapositiva 2"/>
          <p:cNvSpPr>
            <a:spLocks noGrp="1"/>
          </p:cNvSpPr>
          <p:nvPr>
            <p:ph type="sldNum" sz="quarter" idx="12"/>
          </p:nvPr>
        </p:nvSpPr>
        <p:spPr>
          <a:xfrm>
            <a:off x="9127374" y="6492875"/>
            <a:ext cx="2743200" cy="365125"/>
          </a:xfrm>
        </p:spPr>
        <p:txBody>
          <a:bodyPr/>
          <a:lstStyle/>
          <a:p>
            <a:fld id="{4CCD92B9-F4A0-4FA3-B0C8-72B950DEA145}" type="slidenum">
              <a:rPr lang="it-IT" smtClean="0"/>
              <a:t>19</a:t>
            </a:fld>
            <a:endParaRPr lang="it-IT" dirty="0"/>
          </a:p>
        </p:txBody>
      </p:sp>
      <p:sp>
        <p:nvSpPr>
          <p:cNvPr id="5" name="Fumetto 2 4"/>
          <p:cNvSpPr/>
          <p:nvPr/>
        </p:nvSpPr>
        <p:spPr>
          <a:xfrm>
            <a:off x="7903257" y="1658866"/>
            <a:ext cx="3967317" cy="4426252"/>
          </a:xfrm>
          <a:prstGeom prst="wedgeRoundRectCallout">
            <a:avLst>
              <a:gd name="adj1" fmla="val -50002"/>
              <a:gd name="adj2" fmla="val -5491"/>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700" dirty="0">
                <a:solidFill>
                  <a:schemeClr val="tx1"/>
                </a:solidFill>
              </a:rPr>
              <a:t>Inserire i dati richiesti “</a:t>
            </a:r>
            <a:r>
              <a:rPr lang="it-IT" sz="1700" b="1" dirty="0">
                <a:solidFill>
                  <a:schemeClr val="accent1">
                    <a:lumMod val="75000"/>
                  </a:schemeClr>
                </a:solidFill>
              </a:rPr>
              <a:t>Doppie iscrizioni: DM 930 del 29 luglio 2022</a:t>
            </a:r>
            <a:r>
              <a:rPr lang="it-IT" sz="1700" dirty="0">
                <a:solidFill>
                  <a:schemeClr val="tx1"/>
                </a:solidFill>
              </a:rPr>
              <a:t>”: rispondere “</a:t>
            </a:r>
            <a:r>
              <a:rPr lang="it-IT" sz="1700" b="1" dirty="0">
                <a:solidFill>
                  <a:schemeClr val="accent1">
                    <a:lumMod val="75000"/>
                  </a:schemeClr>
                </a:solidFill>
              </a:rPr>
              <a:t>Si</a:t>
            </a:r>
            <a:r>
              <a:rPr lang="it-IT" sz="1700" dirty="0">
                <a:solidFill>
                  <a:schemeClr val="tx1"/>
                </a:solidFill>
              </a:rPr>
              <a:t>” se siete iscritti o avete intenzione di iscrivervi ad un altro corso di laurea/laurea magistrale/laurea magistrale a ciclo unico secondo quanto disposto dal DM. e al termine dell’inserimento dei dati premere il pulsante “</a:t>
            </a:r>
            <a:r>
              <a:rPr lang="it-IT" sz="1700" b="1" dirty="0">
                <a:solidFill>
                  <a:schemeClr val="accent1">
                    <a:lumMod val="75000"/>
                  </a:schemeClr>
                </a:solidFill>
              </a:rPr>
              <a:t>Avanti</a:t>
            </a:r>
            <a:r>
              <a:rPr lang="it-IT" sz="1700" dirty="0">
                <a:solidFill>
                  <a:schemeClr val="tx1"/>
                </a:solidFill>
              </a:rPr>
              <a:t>”.</a:t>
            </a:r>
          </a:p>
        </p:txBody>
      </p:sp>
      <p:sp>
        <p:nvSpPr>
          <p:cNvPr id="10" name="Sottotitolo 2">
            <a:extLst>
              <a:ext uri="{FF2B5EF4-FFF2-40B4-BE49-F238E27FC236}">
                <a16:creationId xmlns:a16="http://schemas.microsoft.com/office/drawing/2014/main" id="{3B0B619A-8238-4E21-82F3-7FC93CFA36B2}"/>
              </a:ext>
            </a:extLst>
          </p:cNvPr>
          <p:cNvSpPr txBox="1">
            <a:spLocks/>
          </p:cNvSpPr>
          <p:nvPr/>
        </p:nvSpPr>
        <p:spPr>
          <a:xfrm>
            <a:off x="8978410" y="200133"/>
            <a:ext cx="2994369" cy="250778"/>
          </a:xfrm>
          <a:prstGeom prst="rect">
            <a:avLst/>
          </a:prstGeom>
          <a:solidFill>
            <a:schemeClr val="bg1">
              <a:lumMod val="95000"/>
            </a:schemeClr>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500" dirty="0">
                <a:solidFill>
                  <a:schemeClr val="accent5">
                    <a:lumMod val="75000"/>
                  </a:schemeClr>
                </a:solidFill>
              </a:rPr>
              <a:t>Tutorial procedura immatricolazione</a:t>
            </a:r>
          </a:p>
        </p:txBody>
      </p:sp>
      <p:pic>
        <p:nvPicPr>
          <p:cNvPr id="4" name="Immagine 3">
            <a:extLst>
              <a:ext uri="{FF2B5EF4-FFF2-40B4-BE49-F238E27FC236}">
                <a16:creationId xmlns:a16="http://schemas.microsoft.com/office/drawing/2014/main" id="{A874CCB8-E1F2-4ECA-8332-294F5A97B859}"/>
              </a:ext>
            </a:extLst>
          </p:cNvPr>
          <p:cNvPicPr>
            <a:picLocks noChangeAspect="1"/>
          </p:cNvPicPr>
          <p:nvPr/>
        </p:nvPicPr>
        <p:blipFill>
          <a:blip r:embed="rId5"/>
          <a:stretch>
            <a:fillRect/>
          </a:stretch>
        </p:blipFill>
        <p:spPr>
          <a:xfrm>
            <a:off x="779318" y="355186"/>
            <a:ext cx="5992313" cy="6320251"/>
          </a:xfrm>
          <a:prstGeom prst="rect">
            <a:avLst/>
          </a:prstGeom>
        </p:spPr>
      </p:pic>
    </p:spTree>
    <p:extLst>
      <p:ext uri="{BB962C8B-B14F-4D97-AF65-F5344CB8AC3E}">
        <p14:creationId xmlns:p14="http://schemas.microsoft.com/office/powerpoint/2010/main" val="644026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83" y="0"/>
            <a:ext cx="3524815" cy="6858000"/>
          </a:xfrm>
          <a:prstGeom prst="rect">
            <a:avLst/>
          </a:prstGeom>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7087" y="0"/>
            <a:ext cx="4559836" cy="638254"/>
          </a:xfrm>
          <a:prstGeom prst="rect">
            <a:avLst/>
          </a:prstGeom>
        </p:spPr>
      </p:pic>
      <p:sp>
        <p:nvSpPr>
          <p:cNvPr id="2" name="Segnaposto numero diapositiva 1"/>
          <p:cNvSpPr>
            <a:spLocks noGrp="1"/>
          </p:cNvSpPr>
          <p:nvPr>
            <p:ph type="sldNum" sz="quarter" idx="12"/>
          </p:nvPr>
        </p:nvSpPr>
        <p:spPr>
          <a:xfrm>
            <a:off x="9228414" y="6411804"/>
            <a:ext cx="2743200" cy="365125"/>
          </a:xfrm>
        </p:spPr>
        <p:txBody>
          <a:bodyPr/>
          <a:lstStyle/>
          <a:p>
            <a:fld id="{4CCD92B9-F4A0-4FA3-B0C8-72B950DEA145}" type="slidenum">
              <a:rPr lang="it-IT" smtClean="0"/>
              <a:t>2</a:t>
            </a:fld>
            <a:endParaRPr lang="it-IT"/>
          </a:p>
        </p:txBody>
      </p:sp>
      <p:sp>
        <p:nvSpPr>
          <p:cNvPr id="10" name="Sottotitolo 2">
            <a:extLst>
              <a:ext uri="{FF2B5EF4-FFF2-40B4-BE49-F238E27FC236}">
                <a16:creationId xmlns:a16="http://schemas.microsoft.com/office/drawing/2014/main" id="{9FD0F1B2-07A3-4533-982F-163453FF3713}"/>
              </a:ext>
            </a:extLst>
          </p:cNvPr>
          <p:cNvSpPr txBox="1">
            <a:spLocks/>
          </p:cNvSpPr>
          <p:nvPr/>
        </p:nvSpPr>
        <p:spPr>
          <a:xfrm>
            <a:off x="8978410" y="200133"/>
            <a:ext cx="2994369" cy="250778"/>
          </a:xfrm>
          <a:prstGeom prst="rect">
            <a:avLst/>
          </a:prstGeom>
          <a:solidFill>
            <a:schemeClr val="bg1">
              <a:lumMod val="95000"/>
            </a:schemeClr>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500" dirty="0">
                <a:solidFill>
                  <a:schemeClr val="accent5">
                    <a:lumMod val="75000"/>
                  </a:schemeClr>
                </a:solidFill>
              </a:rPr>
              <a:t>Tutorial procedura immatricolazione</a:t>
            </a:r>
          </a:p>
        </p:txBody>
      </p:sp>
      <p:pic>
        <p:nvPicPr>
          <p:cNvPr id="6" name="Immagine 5">
            <a:extLst>
              <a:ext uri="{FF2B5EF4-FFF2-40B4-BE49-F238E27FC236}">
                <a16:creationId xmlns:a16="http://schemas.microsoft.com/office/drawing/2014/main" id="{92D5933C-3AB1-4CA4-BE19-7578DC637EA1}"/>
              </a:ext>
            </a:extLst>
          </p:cNvPr>
          <p:cNvPicPr>
            <a:picLocks noChangeAspect="1"/>
          </p:cNvPicPr>
          <p:nvPr/>
        </p:nvPicPr>
        <p:blipFill>
          <a:blip r:embed="rId5"/>
          <a:stretch>
            <a:fillRect/>
          </a:stretch>
        </p:blipFill>
        <p:spPr>
          <a:xfrm>
            <a:off x="3394942" y="767542"/>
            <a:ext cx="6651836" cy="936641"/>
          </a:xfrm>
          <a:prstGeom prst="rect">
            <a:avLst/>
          </a:prstGeom>
        </p:spPr>
      </p:pic>
      <p:sp>
        <p:nvSpPr>
          <p:cNvPr id="11" name="Fumetto 2 6">
            <a:extLst>
              <a:ext uri="{FF2B5EF4-FFF2-40B4-BE49-F238E27FC236}">
                <a16:creationId xmlns:a16="http://schemas.microsoft.com/office/drawing/2014/main" id="{C7662971-7B81-49FC-B2B5-CB43D2FB316E}"/>
              </a:ext>
            </a:extLst>
          </p:cNvPr>
          <p:cNvSpPr/>
          <p:nvPr/>
        </p:nvSpPr>
        <p:spPr>
          <a:xfrm>
            <a:off x="1990653" y="4202638"/>
            <a:ext cx="3504245" cy="988516"/>
          </a:xfrm>
          <a:prstGeom prst="wedgeRoundRectCallout">
            <a:avLst>
              <a:gd name="adj1" fmla="val 59226"/>
              <a:gd name="adj2" fmla="val 3914"/>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solidFill>
                  <a:schemeClr val="tx1"/>
                </a:solidFill>
              </a:rPr>
              <a:t>Dopo aver aperto il menu selezionare una delle opzioni disponibili per effettuare l’accesso.</a:t>
            </a:r>
          </a:p>
        </p:txBody>
      </p:sp>
      <p:pic>
        <p:nvPicPr>
          <p:cNvPr id="13" name="Immagine 12">
            <a:extLst>
              <a:ext uri="{FF2B5EF4-FFF2-40B4-BE49-F238E27FC236}">
                <a16:creationId xmlns:a16="http://schemas.microsoft.com/office/drawing/2014/main" id="{30860FD6-E7E3-4439-A9C7-429D720D7827}"/>
              </a:ext>
            </a:extLst>
          </p:cNvPr>
          <p:cNvPicPr>
            <a:picLocks noChangeAspect="1"/>
          </p:cNvPicPr>
          <p:nvPr/>
        </p:nvPicPr>
        <p:blipFill>
          <a:blip r:embed="rId6"/>
          <a:stretch>
            <a:fillRect/>
          </a:stretch>
        </p:blipFill>
        <p:spPr>
          <a:xfrm>
            <a:off x="5913884" y="3259750"/>
            <a:ext cx="2034798" cy="3436051"/>
          </a:xfrm>
          <a:prstGeom prst="rect">
            <a:avLst/>
          </a:prstGeom>
        </p:spPr>
      </p:pic>
      <p:sp>
        <p:nvSpPr>
          <p:cNvPr id="5" name="Fumetto 2 4"/>
          <p:cNvSpPr/>
          <p:nvPr/>
        </p:nvSpPr>
        <p:spPr>
          <a:xfrm>
            <a:off x="8285584" y="1828587"/>
            <a:ext cx="3425285" cy="1577086"/>
          </a:xfrm>
          <a:prstGeom prst="wedgeRoundRectCallout">
            <a:avLst>
              <a:gd name="adj1" fmla="val -5550"/>
              <a:gd name="adj2" fmla="val -73688"/>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solidFill>
                  <a:schemeClr val="tx1"/>
                </a:solidFill>
              </a:rPr>
              <a:t>Collegarsi al sito </a:t>
            </a:r>
            <a:r>
              <a:rPr lang="it-IT" dirty="0">
                <a:hlinkClick r:id="rId7"/>
              </a:rPr>
              <a:t>https://studenti.unimc.it</a:t>
            </a:r>
            <a:r>
              <a:rPr lang="it-IT" dirty="0"/>
              <a:t> </a:t>
            </a:r>
            <a:r>
              <a:rPr lang="it-IT" dirty="0">
                <a:solidFill>
                  <a:schemeClr val="tx1"/>
                </a:solidFill>
              </a:rPr>
              <a:t>e cliccare sull’icona “</a:t>
            </a:r>
            <a:r>
              <a:rPr lang="it-IT" b="1" dirty="0">
                <a:solidFill>
                  <a:schemeClr val="tx1"/>
                </a:solidFill>
              </a:rPr>
              <a:t>Menu</a:t>
            </a:r>
            <a:r>
              <a:rPr lang="it-IT" dirty="0">
                <a:solidFill>
                  <a:schemeClr val="tx1"/>
                </a:solidFill>
              </a:rPr>
              <a:t>”</a:t>
            </a:r>
            <a:r>
              <a:rPr lang="it-IT" b="1" dirty="0">
                <a:solidFill>
                  <a:schemeClr val="tx1"/>
                </a:solidFill>
              </a:rPr>
              <a:t> </a:t>
            </a:r>
            <a:r>
              <a:rPr lang="it-IT" dirty="0">
                <a:solidFill>
                  <a:schemeClr val="tx1"/>
                </a:solidFill>
              </a:rPr>
              <a:t>presente in alto a destra.</a:t>
            </a:r>
          </a:p>
        </p:txBody>
      </p:sp>
    </p:spTree>
    <p:extLst>
      <p:ext uri="{BB962C8B-B14F-4D97-AF65-F5344CB8AC3E}">
        <p14:creationId xmlns:p14="http://schemas.microsoft.com/office/powerpoint/2010/main" val="18508971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3524815" cy="6858000"/>
          </a:xfrm>
          <a:prstGeom prst="rect">
            <a:avLst/>
          </a:prstGeom>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7087" y="24939"/>
            <a:ext cx="4559836" cy="638254"/>
          </a:xfrm>
          <a:prstGeom prst="rect">
            <a:avLst/>
          </a:prstGeom>
        </p:spPr>
      </p:pic>
      <p:sp>
        <p:nvSpPr>
          <p:cNvPr id="3" name="Segnaposto numero diapositiva 2"/>
          <p:cNvSpPr>
            <a:spLocks noGrp="1"/>
          </p:cNvSpPr>
          <p:nvPr>
            <p:ph type="sldNum" sz="quarter" idx="12"/>
          </p:nvPr>
        </p:nvSpPr>
        <p:spPr>
          <a:xfrm>
            <a:off x="9127374" y="6492875"/>
            <a:ext cx="2743200" cy="365125"/>
          </a:xfrm>
        </p:spPr>
        <p:txBody>
          <a:bodyPr/>
          <a:lstStyle/>
          <a:p>
            <a:fld id="{4CCD92B9-F4A0-4FA3-B0C8-72B950DEA145}" type="slidenum">
              <a:rPr lang="it-IT" smtClean="0"/>
              <a:t>20</a:t>
            </a:fld>
            <a:endParaRPr lang="it-IT" dirty="0"/>
          </a:p>
        </p:txBody>
      </p:sp>
      <p:sp>
        <p:nvSpPr>
          <p:cNvPr id="10" name="Sottotitolo 2">
            <a:extLst>
              <a:ext uri="{FF2B5EF4-FFF2-40B4-BE49-F238E27FC236}">
                <a16:creationId xmlns:a16="http://schemas.microsoft.com/office/drawing/2014/main" id="{65CCED9A-9D92-4187-AE30-F8552B392A28}"/>
              </a:ext>
            </a:extLst>
          </p:cNvPr>
          <p:cNvSpPr txBox="1">
            <a:spLocks/>
          </p:cNvSpPr>
          <p:nvPr/>
        </p:nvSpPr>
        <p:spPr>
          <a:xfrm>
            <a:off x="8978410" y="200133"/>
            <a:ext cx="2994369" cy="250778"/>
          </a:xfrm>
          <a:prstGeom prst="rect">
            <a:avLst/>
          </a:prstGeom>
          <a:solidFill>
            <a:schemeClr val="bg1">
              <a:lumMod val="95000"/>
            </a:schemeClr>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500" dirty="0">
                <a:solidFill>
                  <a:schemeClr val="accent5">
                    <a:lumMod val="75000"/>
                  </a:schemeClr>
                </a:solidFill>
              </a:rPr>
              <a:t>Tutorial procedura immatricolazione</a:t>
            </a:r>
          </a:p>
        </p:txBody>
      </p:sp>
      <p:pic>
        <p:nvPicPr>
          <p:cNvPr id="4" name="Immagine 3">
            <a:extLst>
              <a:ext uri="{FF2B5EF4-FFF2-40B4-BE49-F238E27FC236}">
                <a16:creationId xmlns:a16="http://schemas.microsoft.com/office/drawing/2014/main" id="{666D7F00-F663-484A-BB4B-A4053E057141}"/>
              </a:ext>
            </a:extLst>
          </p:cNvPr>
          <p:cNvPicPr>
            <a:picLocks noChangeAspect="1"/>
          </p:cNvPicPr>
          <p:nvPr/>
        </p:nvPicPr>
        <p:blipFill>
          <a:blip r:embed="rId5"/>
          <a:stretch>
            <a:fillRect/>
          </a:stretch>
        </p:blipFill>
        <p:spPr>
          <a:xfrm>
            <a:off x="1123866" y="1314435"/>
            <a:ext cx="7334265" cy="6075579"/>
          </a:xfrm>
          <a:prstGeom prst="rect">
            <a:avLst/>
          </a:prstGeom>
        </p:spPr>
        <p:style>
          <a:lnRef idx="2">
            <a:schemeClr val="accent1"/>
          </a:lnRef>
          <a:fillRef idx="1">
            <a:schemeClr val="lt1"/>
          </a:fillRef>
          <a:effectRef idx="0">
            <a:schemeClr val="accent1"/>
          </a:effectRef>
          <a:fontRef idx="minor">
            <a:schemeClr val="dk1"/>
          </a:fontRef>
        </p:style>
      </p:pic>
      <p:sp>
        <p:nvSpPr>
          <p:cNvPr id="5" name="Fumetto 2 4"/>
          <p:cNvSpPr/>
          <p:nvPr/>
        </p:nvSpPr>
        <p:spPr>
          <a:xfrm>
            <a:off x="4456456" y="5814655"/>
            <a:ext cx="4881752" cy="890502"/>
          </a:xfrm>
          <a:prstGeom prst="wedgeRoundRectCallout">
            <a:avLst>
              <a:gd name="adj1" fmla="val -94058"/>
              <a:gd name="adj2" fmla="val 35287"/>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700" dirty="0">
                <a:solidFill>
                  <a:schemeClr val="tx1"/>
                </a:solidFill>
              </a:rPr>
              <a:t>Nella pagina di riepilogo proseguite premendo il pulsante “</a:t>
            </a:r>
            <a:r>
              <a:rPr lang="it-IT" sz="1700" b="1" dirty="0">
                <a:solidFill>
                  <a:schemeClr val="accent1">
                    <a:lumMod val="75000"/>
                  </a:schemeClr>
                </a:solidFill>
              </a:rPr>
              <a:t>Procedi</a:t>
            </a:r>
            <a:r>
              <a:rPr lang="it-IT" sz="1700" dirty="0">
                <a:solidFill>
                  <a:schemeClr val="tx1"/>
                </a:solidFill>
              </a:rPr>
              <a:t>”.</a:t>
            </a:r>
          </a:p>
        </p:txBody>
      </p:sp>
      <p:pic>
        <p:nvPicPr>
          <p:cNvPr id="11" name="Immagine 10"/>
          <p:cNvPicPr/>
          <p:nvPr/>
        </p:nvPicPr>
        <p:blipFill rotWithShape="1">
          <a:blip r:embed="rId6"/>
          <a:srcRect b="89286"/>
          <a:stretch/>
        </p:blipFill>
        <p:spPr bwMode="auto">
          <a:xfrm>
            <a:off x="1123866" y="664136"/>
            <a:ext cx="5755640" cy="5715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704842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3524815" cy="6858000"/>
          </a:xfrm>
          <a:prstGeom prst="rect">
            <a:avLst/>
          </a:prstGeom>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7087" y="24939"/>
            <a:ext cx="4559836" cy="638254"/>
          </a:xfrm>
          <a:prstGeom prst="rect">
            <a:avLst/>
          </a:prstGeom>
        </p:spPr>
      </p:pic>
      <p:sp>
        <p:nvSpPr>
          <p:cNvPr id="3" name="Segnaposto numero diapositiva 2"/>
          <p:cNvSpPr>
            <a:spLocks noGrp="1"/>
          </p:cNvSpPr>
          <p:nvPr>
            <p:ph type="sldNum" sz="quarter" idx="12"/>
          </p:nvPr>
        </p:nvSpPr>
        <p:spPr>
          <a:xfrm>
            <a:off x="9127374" y="6492875"/>
            <a:ext cx="2743200" cy="365125"/>
          </a:xfrm>
        </p:spPr>
        <p:txBody>
          <a:bodyPr/>
          <a:lstStyle/>
          <a:p>
            <a:fld id="{4CCD92B9-F4A0-4FA3-B0C8-72B950DEA145}" type="slidenum">
              <a:rPr lang="it-IT" smtClean="0"/>
              <a:t>21</a:t>
            </a:fld>
            <a:endParaRPr lang="it-IT" dirty="0"/>
          </a:p>
        </p:txBody>
      </p:sp>
      <p:sp>
        <p:nvSpPr>
          <p:cNvPr id="5" name="Fumetto 2 4"/>
          <p:cNvSpPr/>
          <p:nvPr/>
        </p:nvSpPr>
        <p:spPr>
          <a:xfrm>
            <a:off x="926329" y="4522362"/>
            <a:ext cx="10615134" cy="948560"/>
          </a:xfrm>
          <a:prstGeom prst="wedgeRoundRectCallout">
            <a:avLst>
              <a:gd name="adj1" fmla="val -50023"/>
              <a:gd name="adj2" fmla="val -11259"/>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700" dirty="0">
                <a:solidFill>
                  <a:schemeClr val="tx1"/>
                </a:solidFill>
              </a:rPr>
              <a:t>Nella pagina di gestione delle dichiarazioni aggiuntive, dal menù di navigazione, si potrà sempre modificare o cancellare le dichiarazioni reste, tramite le apposite icone modifica (     ) o cancella (     ). </a:t>
            </a:r>
          </a:p>
        </p:txBody>
      </p:sp>
      <p:pic>
        <p:nvPicPr>
          <p:cNvPr id="4" name="Immagine 3"/>
          <p:cNvPicPr>
            <a:picLocks noChangeAspect="1"/>
          </p:cNvPicPr>
          <p:nvPr/>
        </p:nvPicPr>
        <p:blipFill>
          <a:blip r:embed="rId5"/>
          <a:stretch>
            <a:fillRect/>
          </a:stretch>
        </p:blipFill>
        <p:spPr>
          <a:xfrm>
            <a:off x="249445" y="825513"/>
            <a:ext cx="11532300" cy="3258332"/>
          </a:xfrm>
          <a:prstGeom prst="rect">
            <a:avLst/>
          </a:prstGeom>
          <a:ln>
            <a:solidFill>
              <a:schemeClr val="accent1"/>
            </a:solidFill>
          </a:ln>
        </p:spPr>
      </p:pic>
      <p:pic>
        <p:nvPicPr>
          <p:cNvPr id="6" name="Immagine 5"/>
          <p:cNvPicPr>
            <a:picLocks noChangeAspect="1"/>
          </p:cNvPicPr>
          <p:nvPr/>
        </p:nvPicPr>
        <p:blipFill>
          <a:blip r:embed="rId6"/>
          <a:stretch>
            <a:fillRect/>
          </a:stretch>
        </p:blipFill>
        <p:spPr>
          <a:xfrm>
            <a:off x="7044272" y="4996642"/>
            <a:ext cx="209550" cy="238125"/>
          </a:xfrm>
          <a:prstGeom prst="rect">
            <a:avLst/>
          </a:prstGeom>
          <a:ln>
            <a:solidFill>
              <a:schemeClr val="accent1"/>
            </a:solidFill>
          </a:ln>
        </p:spPr>
      </p:pic>
      <p:pic>
        <p:nvPicPr>
          <p:cNvPr id="12" name="Immagine 11"/>
          <p:cNvPicPr>
            <a:picLocks noChangeAspect="1"/>
          </p:cNvPicPr>
          <p:nvPr/>
        </p:nvPicPr>
        <p:blipFill>
          <a:blip r:embed="rId7"/>
          <a:stretch>
            <a:fillRect/>
          </a:stretch>
        </p:blipFill>
        <p:spPr>
          <a:xfrm>
            <a:off x="8348972" y="5025217"/>
            <a:ext cx="238125" cy="209550"/>
          </a:xfrm>
          <a:prstGeom prst="rect">
            <a:avLst/>
          </a:prstGeom>
          <a:ln>
            <a:solidFill>
              <a:schemeClr val="accent1"/>
            </a:solidFill>
          </a:ln>
        </p:spPr>
      </p:pic>
      <p:sp>
        <p:nvSpPr>
          <p:cNvPr id="14" name="Sottotitolo 2">
            <a:extLst>
              <a:ext uri="{FF2B5EF4-FFF2-40B4-BE49-F238E27FC236}">
                <a16:creationId xmlns:a16="http://schemas.microsoft.com/office/drawing/2014/main" id="{9D78388D-11D0-42EA-9635-59B2D3B0FD00}"/>
              </a:ext>
            </a:extLst>
          </p:cNvPr>
          <p:cNvSpPr txBox="1">
            <a:spLocks/>
          </p:cNvSpPr>
          <p:nvPr/>
        </p:nvSpPr>
        <p:spPr>
          <a:xfrm>
            <a:off x="8978410" y="200133"/>
            <a:ext cx="2994369" cy="250778"/>
          </a:xfrm>
          <a:prstGeom prst="rect">
            <a:avLst/>
          </a:prstGeom>
          <a:solidFill>
            <a:schemeClr val="bg1">
              <a:lumMod val="95000"/>
            </a:schemeClr>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500" dirty="0">
                <a:solidFill>
                  <a:schemeClr val="accent5">
                    <a:lumMod val="75000"/>
                  </a:schemeClr>
                </a:solidFill>
              </a:rPr>
              <a:t>Tutorial procedura immatricolazione</a:t>
            </a:r>
          </a:p>
        </p:txBody>
      </p:sp>
    </p:spTree>
    <p:extLst>
      <p:ext uri="{BB962C8B-B14F-4D97-AF65-F5344CB8AC3E}">
        <p14:creationId xmlns:p14="http://schemas.microsoft.com/office/powerpoint/2010/main" val="35962500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83" y="0"/>
            <a:ext cx="3524815" cy="6858000"/>
          </a:xfrm>
          <a:prstGeom prst="rect">
            <a:avLst/>
          </a:prstGeom>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7087" y="24939"/>
            <a:ext cx="4559836" cy="638254"/>
          </a:xfrm>
          <a:prstGeom prst="rect">
            <a:avLst/>
          </a:prstGeom>
        </p:spPr>
      </p:pic>
      <p:pic>
        <p:nvPicPr>
          <p:cNvPr id="4" name="Immagin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8336" y="969975"/>
            <a:ext cx="10058400" cy="2896768"/>
          </a:xfrm>
          <a:prstGeom prst="rect">
            <a:avLst/>
          </a:prstGeom>
          <a:ln>
            <a:solidFill>
              <a:schemeClr val="accent1">
                <a:shade val="50000"/>
              </a:schemeClr>
            </a:solidFill>
          </a:ln>
        </p:spPr>
      </p:pic>
      <p:sp>
        <p:nvSpPr>
          <p:cNvPr id="5" name="Fumetto 2 4"/>
          <p:cNvSpPr/>
          <p:nvPr/>
        </p:nvSpPr>
        <p:spPr>
          <a:xfrm>
            <a:off x="4149968" y="1664234"/>
            <a:ext cx="6207013" cy="1856792"/>
          </a:xfrm>
          <a:prstGeom prst="wedgeRoundRectCallout">
            <a:avLst>
              <a:gd name="adj1" fmla="val -55753"/>
              <a:gd name="adj2" fmla="val -40807"/>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solidFill>
                  <a:schemeClr val="tx1"/>
                </a:solidFill>
              </a:rPr>
              <a:t>Nel caso non siano presenti nel sistema, compilare i dati del documento di identità. </a:t>
            </a:r>
          </a:p>
          <a:p>
            <a:endParaRPr lang="it-IT" sz="500" dirty="0">
              <a:solidFill>
                <a:schemeClr val="tx1"/>
              </a:solidFill>
            </a:endParaRPr>
          </a:p>
          <a:p>
            <a:r>
              <a:rPr lang="it-IT" dirty="0">
                <a:solidFill>
                  <a:schemeClr val="tx1"/>
                </a:solidFill>
              </a:rPr>
              <a:t>Scegliere la tipologia tra quelle previste (</a:t>
            </a:r>
            <a:r>
              <a:rPr lang="it-IT" i="1" dirty="0">
                <a:solidFill>
                  <a:schemeClr val="tx1"/>
                </a:solidFill>
              </a:rPr>
              <a:t>carta d’identità</a:t>
            </a:r>
            <a:r>
              <a:rPr lang="it-IT" dirty="0">
                <a:solidFill>
                  <a:schemeClr val="tx1"/>
                </a:solidFill>
              </a:rPr>
              <a:t>, </a:t>
            </a:r>
            <a:r>
              <a:rPr lang="it-IT" i="1" dirty="0">
                <a:solidFill>
                  <a:schemeClr val="tx1"/>
                </a:solidFill>
              </a:rPr>
              <a:t>patente di guida</a:t>
            </a:r>
            <a:r>
              <a:rPr lang="it-IT" dirty="0">
                <a:solidFill>
                  <a:schemeClr val="tx1"/>
                </a:solidFill>
              </a:rPr>
              <a:t> o </a:t>
            </a:r>
            <a:r>
              <a:rPr lang="it-IT" i="1" dirty="0">
                <a:solidFill>
                  <a:schemeClr val="tx1"/>
                </a:solidFill>
              </a:rPr>
              <a:t>passaporto</a:t>
            </a:r>
            <a:r>
              <a:rPr lang="it-IT" dirty="0">
                <a:solidFill>
                  <a:schemeClr val="tx1"/>
                </a:solidFill>
              </a:rPr>
              <a:t>), inserire il numero del documento, l’ente che l’ha rilasciato, da data di rilascio e quella di scadenza poi proseguire con il pulsante “</a:t>
            </a:r>
            <a:r>
              <a:rPr lang="it-IT" b="1" dirty="0">
                <a:solidFill>
                  <a:schemeClr val="accent1">
                    <a:lumMod val="75000"/>
                  </a:schemeClr>
                </a:solidFill>
              </a:rPr>
              <a:t>Avanti</a:t>
            </a:r>
            <a:r>
              <a:rPr lang="it-IT" dirty="0">
                <a:solidFill>
                  <a:schemeClr val="tx1"/>
                </a:solidFill>
              </a:rPr>
              <a:t>”.</a:t>
            </a:r>
          </a:p>
        </p:txBody>
      </p:sp>
      <p:sp>
        <p:nvSpPr>
          <p:cNvPr id="10" name="Freccia in giù 9"/>
          <p:cNvSpPr/>
          <p:nvPr/>
        </p:nvSpPr>
        <p:spPr>
          <a:xfrm rot="15137503">
            <a:off x="1700875" y="1598520"/>
            <a:ext cx="270588" cy="5593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6" name="Immagin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38336" y="4158121"/>
            <a:ext cx="10058400" cy="2057690"/>
          </a:xfrm>
          <a:prstGeom prst="rect">
            <a:avLst/>
          </a:prstGeom>
          <a:ln>
            <a:solidFill>
              <a:schemeClr val="accent1">
                <a:shade val="50000"/>
              </a:schemeClr>
            </a:solidFill>
          </a:ln>
        </p:spPr>
      </p:pic>
      <p:sp>
        <p:nvSpPr>
          <p:cNvPr id="11" name="Freccia in giù 10"/>
          <p:cNvSpPr/>
          <p:nvPr/>
        </p:nvSpPr>
        <p:spPr>
          <a:xfrm rot="3942062">
            <a:off x="2207836" y="5604465"/>
            <a:ext cx="270588" cy="5593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Fumetto 2 11"/>
          <p:cNvSpPr/>
          <p:nvPr/>
        </p:nvSpPr>
        <p:spPr>
          <a:xfrm>
            <a:off x="6769479" y="5031346"/>
            <a:ext cx="3372897" cy="777770"/>
          </a:xfrm>
          <a:prstGeom prst="wedgeRoundRectCallout">
            <a:avLst>
              <a:gd name="adj1" fmla="val -55753"/>
              <a:gd name="adj2" fmla="val -40807"/>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solidFill>
                  <a:schemeClr val="tx1"/>
                </a:solidFill>
              </a:rPr>
              <a:t>Confermare l’inserimento dei dati con il pulsante “</a:t>
            </a:r>
            <a:r>
              <a:rPr lang="it-IT" b="1" dirty="0">
                <a:solidFill>
                  <a:schemeClr val="accent1">
                    <a:lumMod val="75000"/>
                  </a:schemeClr>
                </a:solidFill>
              </a:rPr>
              <a:t>Avanti</a:t>
            </a:r>
            <a:r>
              <a:rPr lang="it-IT" dirty="0">
                <a:solidFill>
                  <a:schemeClr val="tx1"/>
                </a:solidFill>
              </a:rPr>
              <a:t>”.</a:t>
            </a:r>
          </a:p>
        </p:txBody>
      </p:sp>
      <p:sp>
        <p:nvSpPr>
          <p:cNvPr id="2" name="Segnaposto numero diapositiva 1"/>
          <p:cNvSpPr>
            <a:spLocks noGrp="1"/>
          </p:cNvSpPr>
          <p:nvPr>
            <p:ph type="sldNum" sz="quarter" idx="12"/>
          </p:nvPr>
        </p:nvSpPr>
        <p:spPr>
          <a:xfrm>
            <a:off x="9207759" y="6492875"/>
            <a:ext cx="2743200" cy="365125"/>
          </a:xfrm>
        </p:spPr>
        <p:txBody>
          <a:bodyPr/>
          <a:lstStyle/>
          <a:p>
            <a:fld id="{4CCD92B9-F4A0-4FA3-B0C8-72B950DEA145}" type="slidenum">
              <a:rPr lang="it-IT" smtClean="0"/>
              <a:t>22</a:t>
            </a:fld>
            <a:endParaRPr lang="it-IT"/>
          </a:p>
        </p:txBody>
      </p:sp>
      <p:sp>
        <p:nvSpPr>
          <p:cNvPr id="13" name="Sottotitolo 2">
            <a:extLst>
              <a:ext uri="{FF2B5EF4-FFF2-40B4-BE49-F238E27FC236}">
                <a16:creationId xmlns:a16="http://schemas.microsoft.com/office/drawing/2014/main" id="{21A44C93-DCF2-4E26-B06E-F0B1406EB360}"/>
              </a:ext>
            </a:extLst>
          </p:cNvPr>
          <p:cNvSpPr txBox="1">
            <a:spLocks/>
          </p:cNvSpPr>
          <p:nvPr/>
        </p:nvSpPr>
        <p:spPr>
          <a:xfrm>
            <a:off x="8978410" y="200133"/>
            <a:ext cx="2994369" cy="250778"/>
          </a:xfrm>
          <a:prstGeom prst="rect">
            <a:avLst/>
          </a:prstGeom>
          <a:solidFill>
            <a:schemeClr val="bg1">
              <a:lumMod val="95000"/>
            </a:schemeClr>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500" dirty="0">
                <a:solidFill>
                  <a:schemeClr val="accent5">
                    <a:lumMod val="75000"/>
                  </a:schemeClr>
                </a:solidFill>
              </a:rPr>
              <a:t>Tutorial procedura immatricolazione</a:t>
            </a:r>
          </a:p>
        </p:txBody>
      </p:sp>
    </p:spTree>
    <p:extLst>
      <p:ext uri="{BB962C8B-B14F-4D97-AF65-F5344CB8AC3E}">
        <p14:creationId xmlns:p14="http://schemas.microsoft.com/office/powerpoint/2010/main" val="38599993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448" y="0"/>
            <a:ext cx="3524815" cy="6858000"/>
          </a:xfrm>
          <a:prstGeom prst="rect">
            <a:avLst/>
          </a:prstGeom>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7087" y="24939"/>
            <a:ext cx="4559836" cy="638254"/>
          </a:xfrm>
          <a:prstGeom prst="rect">
            <a:avLst/>
          </a:prstGeom>
        </p:spPr>
      </p:pic>
      <p:pic>
        <p:nvPicPr>
          <p:cNvPr id="2" name="Immagin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974" y="760041"/>
            <a:ext cx="11498529" cy="4274244"/>
          </a:xfrm>
          <a:prstGeom prst="rect">
            <a:avLst/>
          </a:prstGeom>
          <a:ln>
            <a:solidFill>
              <a:schemeClr val="accent1">
                <a:shade val="50000"/>
              </a:schemeClr>
            </a:solidFill>
          </a:ln>
        </p:spPr>
      </p:pic>
      <p:sp>
        <p:nvSpPr>
          <p:cNvPr id="5" name="Fumetto 2 4"/>
          <p:cNvSpPr/>
          <p:nvPr/>
        </p:nvSpPr>
        <p:spPr>
          <a:xfrm>
            <a:off x="597160" y="5271812"/>
            <a:ext cx="11273414" cy="1045027"/>
          </a:xfrm>
          <a:prstGeom prst="wedgeRoundRectCallout">
            <a:avLst>
              <a:gd name="adj1" fmla="val 31590"/>
              <a:gd name="adj2" fmla="val -49846"/>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solidFill>
                  <a:schemeClr val="tx1"/>
                </a:solidFill>
              </a:rPr>
              <a:t>Allegare la scansione digitale del documento di identità, i formati accettati sono: .pdf, .pdf/A e .jpg, la dimensione di ogni file non può superare i 2 megabyte e si possono allegare al massimo due file. Iniziare il caricamento premendo il pulsante “</a:t>
            </a:r>
            <a:r>
              <a:rPr lang="it-IT" b="1" dirty="0">
                <a:solidFill>
                  <a:schemeClr val="accent1">
                    <a:lumMod val="75000"/>
                  </a:schemeClr>
                </a:solidFill>
              </a:rPr>
              <a:t>Allega documento d’identità</a:t>
            </a:r>
            <a:r>
              <a:rPr lang="it-IT" dirty="0">
                <a:solidFill>
                  <a:schemeClr val="tx1"/>
                </a:solidFill>
              </a:rPr>
              <a:t>”.</a:t>
            </a:r>
          </a:p>
        </p:txBody>
      </p:sp>
      <p:sp>
        <p:nvSpPr>
          <p:cNvPr id="11" name="Freccia in giù 10"/>
          <p:cNvSpPr/>
          <p:nvPr/>
        </p:nvSpPr>
        <p:spPr>
          <a:xfrm rot="16673593">
            <a:off x="9431712" y="3917891"/>
            <a:ext cx="270588" cy="5593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Segnaposto numero diapositiva 2"/>
          <p:cNvSpPr>
            <a:spLocks noGrp="1"/>
          </p:cNvSpPr>
          <p:nvPr>
            <p:ph type="sldNum" sz="quarter" idx="12"/>
          </p:nvPr>
        </p:nvSpPr>
        <p:spPr>
          <a:xfrm>
            <a:off x="9127374" y="6492875"/>
            <a:ext cx="2743200" cy="365125"/>
          </a:xfrm>
        </p:spPr>
        <p:txBody>
          <a:bodyPr/>
          <a:lstStyle/>
          <a:p>
            <a:fld id="{4CCD92B9-F4A0-4FA3-B0C8-72B950DEA145}" type="slidenum">
              <a:rPr lang="it-IT" smtClean="0"/>
              <a:t>23</a:t>
            </a:fld>
            <a:endParaRPr lang="it-IT"/>
          </a:p>
        </p:txBody>
      </p:sp>
      <p:sp>
        <p:nvSpPr>
          <p:cNvPr id="10" name="Sottotitolo 2">
            <a:extLst>
              <a:ext uri="{FF2B5EF4-FFF2-40B4-BE49-F238E27FC236}">
                <a16:creationId xmlns:a16="http://schemas.microsoft.com/office/drawing/2014/main" id="{1C6DF866-65F8-4B91-B7CF-59FBB215E3B7}"/>
              </a:ext>
            </a:extLst>
          </p:cNvPr>
          <p:cNvSpPr txBox="1">
            <a:spLocks/>
          </p:cNvSpPr>
          <p:nvPr/>
        </p:nvSpPr>
        <p:spPr>
          <a:xfrm>
            <a:off x="8978410" y="200133"/>
            <a:ext cx="2994369" cy="250778"/>
          </a:xfrm>
          <a:prstGeom prst="rect">
            <a:avLst/>
          </a:prstGeom>
          <a:solidFill>
            <a:schemeClr val="bg1">
              <a:lumMod val="95000"/>
            </a:schemeClr>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500" dirty="0">
                <a:solidFill>
                  <a:schemeClr val="accent5">
                    <a:lumMod val="75000"/>
                  </a:schemeClr>
                </a:solidFill>
              </a:rPr>
              <a:t>Tutorial procedura immatricolazione</a:t>
            </a:r>
          </a:p>
        </p:txBody>
      </p:sp>
    </p:spTree>
    <p:extLst>
      <p:ext uri="{BB962C8B-B14F-4D97-AF65-F5344CB8AC3E}">
        <p14:creationId xmlns:p14="http://schemas.microsoft.com/office/powerpoint/2010/main" val="25876403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448" y="0"/>
            <a:ext cx="3524815" cy="6858000"/>
          </a:xfrm>
          <a:prstGeom prst="rect">
            <a:avLst/>
          </a:prstGeom>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7087" y="24939"/>
            <a:ext cx="4559836" cy="638254"/>
          </a:xfrm>
          <a:prstGeom prst="rect">
            <a:avLst/>
          </a:prstGeom>
        </p:spPr>
      </p:pic>
      <p:pic>
        <p:nvPicPr>
          <p:cNvPr id="2" name="Immagin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102" y="738177"/>
            <a:ext cx="11462822" cy="4895960"/>
          </a:xfrm>
          <a:prstGeom prst="rect">
            <a:avLst/>
          </a:prstGeom>
          <a:ln>
            <a:solidFill>
              <a:schemeClr val="accent1">
                <a:shade val="50000"/>
              </a:schemeClr>
            </a:solidFill>
          </a:ln>
        </p:spPr>
      </p:pic>
      <p:sp>
        <p:nvSpPr>
          <p:cNvPr id="5" name="Fumetto 2 4"/>
          <p:cNvSpPr/>
          <p:nvPr/>
        </p:nvSpPr>
        <p:spPr>
          <a:xfrm>
            <a:off x="4965133" y="4316609"/>
            <a:ext cx="5766319" cy="1929459"/>
          </a:xfrm>
          <a:prstGeom prst="wedgeRoundRectCallout">
            <a:avLst>
              <a:gd name="adj1" fmla="val -49666"/>
              <a:gd name="adj2" fmla="val -8566"/>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solidFill>
                  <a:schemeClr val="tx1"/>
                </a:solidFill>
              </a:rPr>
              <a:t>Inserire il titolo e la descrizione del documento negli appositi campi come nell’esempio indicato. </a:t>
            </a:r>
          </a:p>
          <a:p>
            <a:endParaRPr lang="it-IT" sz="500" dirty="0">
              <a:solidFill>
                <a:schemeClr val="tx1"/>
              </a:solidFill>
            </a:endParaRPr>
          </a:p>
          <a:p>
            <a:r>
              <a:rPr lang="it-IT" dirty="0">
                <a:solidFill>
                  <a:schemeClr val="tx1"/>
                </a:solidFill>
              </a:rPr>
              <a:t>Usare il pulsante “</a:t>
            </a:r>
            <a:r>
              <a:rPr lang="it-IT" b="1" dirty="0">
                <a:solidFill>
                  <a:schemeClr val="accent1">
                    <a:lumMod val="75000"/>
                  </a:schemeClr>
                </a:solidFill>
              </a:rPr>
              <a:t>Sfoglia</a:t>
            </a:r>
            <a:r>
              <a:rPr lang="it-IT" dirty="0">
                <a:solidFill>
                  <a:schemeClr val="tx1"/>
                </a:solidFill>
              </a:rPr>
              <a:t>” per aprire la maschera che consente di selezionare il file del documento da caricare, poi proseguire cliccando il pulsante “</a:t>
            </a:r>
            <a:r>
              <a:rPr lang="it-IT" b="1" dirty="0">
                <a:solidFill>
                  <a:schemeClr val="accent1">
                    <a:lumMod val="75000"/>
                  </a:schemeClr>
                </a:solidFill>
              </a:rPr>
              <a:t>Avanti</a:t>
            </a:r>
            <a:r>
              <a:rPr lang="it-IT" dirty="0">
                <a:solidFill>
                  <a:schemeClr val="tx1"/>
                </a:solidFill>
              </a:rPr>
              <a:t>”.</a:t>
            </a:r>
          </a:p>
        </p:txBody>
      </p:sp>
      <p:sp>
        <p:nvSpPr>
          <p:cNvPr id="10" name="Freccia in giù 9"/>
          <p:cNvSpPr/>
          <p:nvPr/>
        </p:nvSpPr>
        <p:spPr>
          <a:xfrm rot="17704498">
            <a:off x="2075298" y="4319109"/>
            <a:ext cx="270588" cy="5593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Freccia in giù 10"/>
          <p:cNvSpPr/>
          <p:nvPr/>
        </p:nvSpPr>
        <p:spPr>
          <a:xfrm rot="4518628">
            <a:off x="1535841" y="5082050"/>
            <a:ext cx="270588" cy="5593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Freccia in giù 11"/>
          <p:cNvSpPr/>
          <p:nvPr/>
        </p:nvSpPr>
        <p:spPr>
          <a:xfrm rot="16200000">
            <a:off x="1256177" y="3426480"/>
            <a:ext cx="270588" cy="5593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Segnaposto numero diapositiva 2"/>
          <p:cNvSpPr>
            <a:spLocks noGrp="1"/>
          </p:cNvSpPr>
          <p:nvPr>
            <p:ph type="sldNum" sz="quarter" idx="12"/>
          </p:nvPr>
        </p:nvSpPr>
        <p:spPr>
          <a:xfrm>
            <a:off x="9103723" y="6492875"/>
            <a:ext cx="2743200" cy="365125"/>
          </a:xfrm>
        </p:spPr>
        <p:txBody>
          <a:bodyPr/>
          <a:lstStyle/>
          <a:p>
            <a:fld id="{4CCD92B9-F4A0-4FA3-B0C8-72B950DEA145}" type="slidenum">
              <a:rPr lang="it-IT" smtClean="0"/>
              <a:t>24</a:t>
            </a:fld>
            <a:endParaRPr lang="it-IT"/>
          </a:p>
        </p:txBody>
      </p:sp>
      <p:sp>
        <p:nvSpPr>
          <p:cNvPr id="13" name="Sottotitolo 2">
            <a:extLst>
              <a:ext uri="{FF2B5EF4-FFF2-40B4-BE49-F238E27FC236}">
                <a16:creationId xmlns:a16="http://schemas.microsoft.com/office/drawing/2014/main" id="{A02E9270-C7C1-4AAD-9E44-875BD453B561}"/>
              </a:ext>
            </a:extLst>
          </p:cNvPr>
          <p:cNvSpPr txBox="1">
            <a:spLocks/>
          </p:cNvSpPr>
          <p:nvPr/>
        </p:nvSpPr>
        <p:spPr>
          <a:xfrm>
            <a:off x="8978410" y="200133"/>
            <a:ext cx="2994369" cy="250778"/>
          </a:xfrm>
          <a:prstGeom prst="rect">
            <a:avLst/>
          </a:prstGeom>
          <a:solidFill>
            <a:schemeClr val="bg1">
              <a:lumMod val="95000"/>
            </a:schemeClr>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500" dirty="0">
                <a:solidFill>
                  <a:schemeClr val="accent5">
                    <a:lumMod val="75000"/>
                  </a:schemeClr>
                </a:solidFill>
              </a:rPr>
              <a:t>Tutorial procedura immatricolazione</a:t>
            </a:r>
          </a:p>
        </p:txBody>
      </p:sp>
    </p:spTree>
    <p:extLst>
      <p:ext uri="{BB962C8B-B14F-4D97-AF65-F5344CB8AC3E}">
        <p14:creationId xmlns:p14="http://schemas.microsoft.com/office/powerpoint/2010/main" val="11662967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448" y="0"/>
            <a:ext cx="3524815" cy="6858000"/>
          </a:xfrm>
          <a:prstGeom prst="rect">
            <a:avLst/>
          </a:prstGeom>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7087" y="24939"/>
            <a:ext cx="4559836" cy="638254"/>
          </a:xfrm>
          <a:prstGeom prst="rect">
            <a:avLst/>
          </a:prstGeom>
        </p:spPr>
      </p:pic>
      <p:sp>
        <p:nvSpPr>
          <p:cNvPr id="5" name="Fumetto 2 4"/>
          <p:cNvSpPr/>
          <p:nvPr/>
        </p:nvSpPr>
        <p:spPr>
          <a:xfrm>
            <a:off x="314090" y="5581483"/>
            <a:ext cx="11556484" cy="1045027"/>
          </a:xfrm>
          <a:prstGeom prst="wedgeRoundRectCallout">
            <a:avLst>
              <a:gd name="adj1" fmla="val -48936"/>
              <a:gd name="adj2" fmla="val 11762"/>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solidFill>
                  <a:schemeClr val="tx1"/>
                </a:solidFill>
              </a:rPr>
              <a:t>Poi inserire un secondo file, se necessario, utilizzando di nuovo il pulsante apposito. E’ possibile anche, nell’ordine, visualizzare, modificare o eliminare il file allegato attraverso le apposite icone.</a:t>
            </a:r>
          </a:p>
          <a:p>
            <a:r>
              <a:rPr lang="it-IT" dirty="0">
                <a:solidFill>
                  <a:schemeClr val="tx1"/>
                </a:solidFill>
              </a:rPr>
              <a:t>Dopo il caricamento proseguire cliccando il pulsante “</a:t>
            </a:r>
            <a:r>
              <a:rPr lang="it-IT" b="1" dirty="0">
                <a:solidFill>
                  <a:schemeClr val="accent1">
                    <a:lumMod val="75000"/>
                  </a:schemeClr>
                </a:solidFill>
              </a:rPr>
              <a:t>Avanti</a:t>
            </a:r>
            <a:r>
              <a:rPr lang="it-IT" dirty="0">
                <a:solidFill>
                  <a:schemeClr val="tx1"/>
                </a:solidFill>
              </a:rPr>
              <a:t>”.</a:t>
            </a:r>
          </a:p>
        </p:txBody>
      </p:sp>
      <p:pic>
        <p:nvPicPr>
          <p:cNvPr id="2" name="Immagin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4090" y="825858"/>
            <a:ext cx="11556484" cy="4592960"/>
          </a:xfrm>
          <a:prstGeom prst="rect">
            <a:avLst/>
          </a:prstGeom>
          <a:ln>
            <a:solidFill>
              <a:schemeClr val="accent1">
                <a:shade val="50000"/>
              </a:schemeClr>
            </a:solidFill>
          </a:ln>
        </p:spPr>
      </p:pic>
      <p:sp>
        <p:nvSpPr>
          <p:cNvPr id="10" name="Freccia in giù 9"/>
          <p:cNvSpPr/>
          <p:nvPr/>
        </p:nvSpPr>
        <p:spPr>
          <a:xfrm rot="3799783">
            <a:off x="11400993" y="3964546"/>
            <a:ext cx="270588" cy="5593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Freccia in giù 10"/>
          <p:cNvSpPr/>
          <p:nvPr/>
        </p:nvSpPr>
        <p:spPr>
          <a:xfrm rot="8505412">
            <a:off x="11295628" y="4733441"/>
            <a:ext cx="270588" cy="5593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Freccia in giù 11"/>
          <p:cNvSpPr/>
          <p:nvPr/>
        </p:nvSpPr>
        <p:spPr>
          <a:xfrm rot="4655417">
            <a:off x="1504321" y="4925673"/>
            <a:ext cx="270588" cy="5593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Rettangolo arrotondato 12"/>
          <p:cNvSpPr/>
          <p:nvPr/>
        </p:nvSpPr>
        <p:spPr>
          <a:xfrm>
            <a:off x="10538338" y="4565709"/>
            <a:ext cx="613213" cy="220893"/>
          </a:xfrm>
          <a:prstGeom prst="roundRect">
            <a:avLst/>
          </a:prstGeom>
          <a:solidFill>
            <a:schemeClr val="accent2">
              <a:lumMod val="75000"/>
              <a:alpha val="14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Segnaposto numero diapositiva 3"/>
          <p:cNvSpPr>
            <a:spLocks noGrp="1"/>
          </p:cNvSpPr>
          <p:nvPr>
            <p:ph type="sldNum" sz="quarter" idx="12"/>
          </p:nvPr>
        </p:nvSpPr>
        <p:spPr>
          <a:xfrm>
            <a:off x="9347718" y="6492875"/>
            <a:ext cx="2743200" cy="365125"/>
          </a:xfrm>
        </p:spPr>
        <p:txBody>
          <a:bodyPr/>
          <a:lstStyle/>
          <a:p>
            <a:fld id="{4CCD92B9-F4A0-4FA3-B0C8-72B950DEA145}" type="slidenum">
              <a:rPr lang="it-IT" smtClean="0"/>
              <a:t>25</a:t>
            </a:fld>
            <a:endParaRPr lang="it-IT" dirty="0"/>
          </a:p>
        </p:txBody>
      </p:sp>
      <p:sp>
        <p:nvSpPr>
          <p:cNvPr id="14" name="Sottotitolo 2">
            <a:extLst>
              <a:ext uri="{FF2B5EF4-FFF2-40B4-BE49-F238E27FC236}">
                <a16:creationId xmlns:a16="http://schemas.microsoft.com/office/drawing/2014/main" id="{D86D6264-89EF-4D8E-BBA3-BA9DE82B8B56}"/>
              </a:ext>
            </a:extLst>
          </p:cNvPr>
          <p:cNvSpPr txBox="1">
            <a:spLocks/>
          </p:cNvSpPr>
          <p:nvPr/>
        </p:nvSpPr>
        <p:spPr>
          <a:xfrm>
            <a:off x="8978410" y="200133"/>
            <a:ext cx="2994369" cy="250778"/>
          </a:xfrm>
          <a:prstGeom prst="rect">
            <a:avLst/>
          </a:prstGeom>
          <a:solidFill>
            <a:schemeClr val="bg1">
              <a:lumMod val="95000"/>
            </a:schemeClr>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500" dirty="0">
                <a:solidFill>
                  <a:schemeClr val="accent5">
                    <a:lumMod val="75000"/>
                  </a:schemeClr>
                </a:solidFill>
              </a:rPr>
              <a:t>Tutorial procedura immatricolazione</a:t>
            </a:r>
          </a:p>
        </p:txBody>
      </p:sp>
    </p:spTree>
    <p:extLst>
      <p:ext uri="{BB962C8B-B14F-4D97-AF65-F5344CB8AC3E}">
        <p14:creationId xmlns:p14="http://schemas.microsoft.com/office/powerpoint/2010/main" val="24448782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448" y="0"/>
            <a:ext cx="3524815" cy="6858000"/>
          </a:xfrm>
          <a:prstGeom prst="rect">
            <a:avLst/>
          </a:prstGeom>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7087" y="24939"/>
            <a:ext cx="4559836" cy="638254"/>
          </a:xfrm>
          <a:prstGeom prst="rect">
            <a:avLst/>
          </a:prstGeom>
        </p:spPr>
      </p:pic>
      <p:pic>
        <p:nvPicPr>
          <p:cNvPr id="2" name="Immagin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1059" y="2053604"/>
            <a:ext cx="11409882" cy="2014659"/>
          </a:xfrm>
          <a:prstGeom prst="rect">
            <a:avLst/>
          </a:prstGeom>
          <a:ln>
            <a:solidFill>
              <a:schemeClr val="accent1">
                <a:shade val="50000"/>
              </a:schemeClr>
            </a:solidFill>
          </a:ln>
        </p:spPr>
      </p:pic>
      <p:sp>
        <p:nvSpPr>
          <p:cNvPr id="5" name="Fumetto 2 4"/>
          <p:cNvSpPr/>
          <p:nvPr/>
        </p:nvSpPr>
        <p:spPr>
          <a:xfrm>
            <a:off x="2301264" y="3500865"/>
            <a:ext cx="6677145" cy="433264"/>
          </a:xfrm>
          <a:prstGeom prst="wedgeRoundRectCallout">
            <a:avLst>
              <a:gd name="adj1" fmla="val -59429"/>
              <a:gd name="adj2" fmla="val 33496"/>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solidFill>
                  <a:schemeClr val="tx1"/>
                </a:solidFill>
              </a:rPr>
              <a:t>Procedere utilizzando il pulsante “</a:t>
            </a:r>
            <a:r>
              <a:rPr lang="it-IT" b="1" dirty="0">
                <a:solidFill>
                  <a:schemeClr val="accent1">
                    <a:lumMod val="75000"/>
                  </a:schemeClr>
                </a:solidFill>
              </a:rPr>
              <a:t>Conferma e prosegui</a:t>
            </a:r>
            <a:r>
              <a:rPr lang="it-IT" dirty="0">
                <a:solidFill>
                  <a:schemeClr val="tx1"/>
                </a:solidFill>
              </a:rPr>
              <a:t>”.</a:t>
            </a:r>
          </a:p>
        </p:txBody>
      </p:sp>
      <p:sp>
        <p:nvSpPr>
          <p:cNvPr id="4" name="Segnaposto numero diapositiva 3"/>
          <p:cNvSpPr>
            <a:spLocks noGrp="1"/>
          </p:cNvSpPr>
          <p:nvPr>
            <p:ph type="sldNum" sz="quarter" idx="12"/>
          </p:nvPr>
        </p:nvSpPr>
        <p:spPr>
          <a:xfrm>
            <a:off x="9127374" y="6492875"/>
            <a:ext cx="2743200" cy="365125"/>
          </a:xfrm>
        </p:spPr>
        <p:txBody>
          <a:bodyPr/>
          <a:lstStyle/>
          <a:p>
            <a:fld id="{4CCD92B9-F4A0-4FA3-B0C8-72B950DEA145}" type="slidenum">
              <a:rPr lang="it-IT" smtClean="0"/>
              <a:t>26</a:t>
            </a:fld>
            <a:endParaRPr lang="it-IT" dirty="0"/>
          </a:p>
        </p:txBody>
      </p:sp>
      <p:sp>
        <p:nvSpPr>
          <p:cNvPr id="13" name="Sottotitolo 2">
            <a:extLst>
              <a:ext uri="{FF2B5EF4-FFF2-40B4-BE49-F238E27FC236}">
                <a16:creationId xmlns:a16="http://schemas.microsoft.com/office/drawing/2014/main" id="{82649984-3F5C-4963-B3E9-B41FFE21AAF3}"/>
              </a:ext>
            </a:extLst>
          </p:cNvPr>
          <p:cNvSpPr txBox="1">
            <a:spLocks/>
          </p:cNvSpPr>
          <p:nvPr/>
        </p:nvSpPr>
        <p:spPr>
          <a:xfrm>
            <a:off x="8978410" y="200133"/>
            <a:ext cx="2994369" cy="250778"/>
          </a:xfrm>
          <a:prstGeom prst="rect">
            <a:avLst/>
          </a:prstGeom>
          <a:solidFill>
            <a:schemeClr val="bg1">
              <a:lumMod val="95000"/>
            </a:schemeClr>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500" dirty="0">
                <a:solidFill>
                  <a:schemeClr val="accent5">
                    <a:lumMod val="75000"/>
                  </a:schemeClr>
                </a:solidFill>
              </a:rPr>
              <a:t>Tutorial procedura immatricolazione</a:t>
            </a:r>
          </a:p>
        </p:txBody>
      </p:sp>
    </p:spTree>
    <p:extLst>
      <p:ext uri="{BB962C8B-B14F-4D97-AF65-F5344CB8AC3E}">
        <p14:creationId xmlns:p14="http://schemas.microsoft.com/office/powerpoint/2010/main" val="28490077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448" y="0"/>
            <a:ext cx="3524815" cy="6858000"/>
          </a:xfrm>
          <a:prstGeom prst="rect">
            <a:avLst/>
          </a:prstGeom>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7087" y="24939"/>
            <a:ext cx="4559836" cy="638254"/>
          </a:xfrm>
          <a:prstGeom prst="rect">
            <a:avLst/>
          </a:prstGeom>
        </p:spPr>
      </p:pic>
      <p:pic>
        <p:nvPicPr>
          <p:cNvPr id="2" name="Immagin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4059" y="1030644"/>
            <a:ext cx="6819900" cy="4610100"/>
          </a:xfrm>
          <a:prstGeom prst="rect">
            <a:avLst/>
          </a:prstGeom>
          <a:ln>
            <a:solidFill>
              <a:schemeClr val="accent1">
                <a:shade val="50000"/>
              </a:schemeClr>
            </a:solidFill>
          </a:ln>
        </p:spPr>
      </p:pic>
      <p:sp>
        <p:nvSpPr>
          <p:cNvPr id="5" name="Fumetto 2 4"/>
          <p:cNvSpPr/>
          <p:nvPr/>
        </p:nvSpPr>
        <p:spPr>
          <a:xfrm>
            <a:off x="693772" y="1945044"/>
            <a:ext cx="3831575" cy="3130809"/>
          </a:xfrm>
          <a:prstGeom prst="wedgeRoundRectCallout">
            <a:avLst>
              <a:gd name="adj1" fmla="val -49667"/>
              <a:gd name="adj2" fmla="val 4619"/>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solidFill>
                  <a:schemeClr val="tx1"/>
                </a:solidFill>
              </a:rPr>
              <a:t>A questo punto è obbligatorio inserire la propria foto rispettando le indicazioni presenti nella pagina visualizzata e di fianco riepilogate.</a:t>
            </a:r>
          </a:p>
          <a:p>
            <a:endParaRPr lang="it-IT" dirty="0">
              <a:solidFill>
                <a:schemeClr val="tx1"/>
              </a:solidFill>
            </a:endParaRPr>
          </a:p>
          <a:p>
            <a:r>
              <a:rPr lang="it-IT" dirty="0">
                <a:solidFill>
                  <a:schemeClr val="tx1"/>
                </a:solidFill>
              </a:rPr>
              <a:t>Con il file in formato .</a:t>
            </a:r>
            <a:r>
              <a:rPr lang="it-IT" dirty="0" err="1">
                <a:solidFill>
                  <a:schemeClr val="tx1"/>
                </a:solidFill>
              </a:rPr>
              <a:t>jpg</a:t>
            </a:r>
            <a:r>
              <a:rPr lang="it-IT" dirty="0">
                <a:solidFill>
                  <a:schemeClr val="tx1"/>
                </a:solidFill>
              </a:rPr>
              <a:t> della tua foto, procedi al suo caricamento utilizzando il pulsante “</a:t>
            </a:r>
            <a:r>
              <a:rPr lang="it-IT" b="1" dirty="0">
                <a:solidFill>
                  <a:schemeClr val="accent1">
                    <a:lumMod val="75000"/>
                  </a:schemeClr>
                </a:solidFill>
              </a:rPr>
              <a:t>Avanti</a:t>
            </a:r>
            <a:r>
              <a:rPr lang="it-IT" dirty="0">
                <a:solidFill>
                  <a:schemeClr val="tx1"/>
                </a:solidFill>
              </a:rPr>
              <a:t>”.</a:t>
            </a:r>
          </a:p>
        </p:txBody>
      </p:sp>
      <p:sp>
        <p:nvSpPr>
          <p:cNvPr id="10" name="Freccia in giù 9"/>
          <p:cNvSpPr/>
          <p:nvPr/>
        </p:nvSpPr>
        <p:spPr>
          <a:xfrm rot="5170919">
            <a:off x="6422546" y="5037566"/>
            <a:ext cx="270588" cy="5593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Segnaposto numero diapositiva 2"/>
          <p:cNvSpPr>
            <a:spLocks noGrp="1"/>
          </p:cNvSpPr>
          <p:nvPr>
            <p:ph type="sldNum" sz="quarter" idx="12"/>
          </p:nvPr>
        </p:nvSpPr>
        <p:spPr>
          <a:xfrm>
            <a:off x="9020759" y="6492875"/>
            <a:ext cx="2743200" cy="365125"/>
          </a:xfrm>
        </p:spPr>
        <p:txBody>
          <a:bodyPr/>
          <a:lstStyle/>
          <a:p>
            <a:fld id="{4CCD92B9-F4A0-4FA3-B0C8-72B950DEA145}" type="slidenum">
              <a:rPr lang="it-IT" smtClean="0"/>
              <a:t>27</a:t>
            </a:fld>
            <a:endParaRPr lang="it-IT"/>
          </a:p>
        </p:txBody>
      </p:sp>
      <p:sp>
        <p:nvSpPr>
          <p:cNvPr id="11" name="Sottotitolo 2">
            <a:extLst>
              <a:ext uri="{FF2B5EF4-FFF2-40B4-BE49-F238E27FC236}">
                <a16:creationId xmlns:a16="http://schemas.microsoft.com/office/drawing/2014/main" id="{75850A62-3481-4684-A288-AA95878F5765}"/>
              </a:ext>
            </a:extLst>
          </p:cNvPr>
          <p:cNvSpPr txBox="1">
            <a:spLocks/>
          </p:cNvSpPr>
          <p:nvPr/>
        </p:nvSpPr>
        <p:spPr>
          <a:xfrm>
            <a:off x="8978410" y="200133"/>
            <a:ext cx="2994369" cy="250778"/>
          </a:xfrm>
          <a:prstGeom prst="rect">
            <a:avLst/>
          </a:prstGeom>
          <a:solidFill>
            <a:schemeClr val="bg1">
              <a:lumMod val="95000"/>
            </a:schemeClr>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500" dirty="0">
                <a:solidFill>
                  <a:schemeClr val="accent5">
                    <a:lumMod val="75000"/>
                  </a:schemeClr>
                </a:solidFill>
              </a:rPr>
              <a:t>Tutorial procedura immatricolazione</a:t>
            </a:r>
          </a:p>
        </p:txBody>
      </p:sp>
    </p:spTree>
    <p:extLst>
      <p:ext uri="{BB962C8B-B14F-4D97-AF65-F5344CB8AC3E}">
        <p14:creationId xmlns:p14="http://schemas.microsoft.com/office/powerpoint/2010/main" val="1935001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448" y="0"/>
            <a:ext cx="3524815" cy="6858000"/>
          </a:xfrm>
          <a:prstGeom prst="rect">
            <a:avLst/>
          </a:prstGeom>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7087" y="24939"/>
            <a:ext cx="4559836" cy="638254"/>
          </a:xfrm>
          <a:prstGeom prst="rect">
            <a:avLst/>
          </a:prstGeom>
        </p:spPr>
      </p:pic>
      <p:pic>
        <p:nvPicPr>
          <p:cNvPr id="2" name="Immagin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3812" y="760041"/>
            <a:ext cx="11198234" cy="4427779"/>
          </a:xfrm>
          <a:prstGeom prst="rect">
            <a:avLst/>
          </a:prstGeom>
          <a:ln>
            <a:solidFill>
              <a:schemeClr val="accent1">
                <a:shade val="50000"/>
              </a:schemeClr>
            </a:solidFill>
          </a:ln>
        </p:spPr>
      </p:pic>
      <p:sp>
        <p:nvSpPr>
          <p:cNvPr id="10" name="Freccia in giù 9"/>
          <p:cNvSpPr/>
          <p:nvPr/>
        </p:nvSpPr>
        <p:spPr>
          <a:xfrm rot="5170919">
            <a:off x="2056947" y="4737207"/>
            <a:ext cx="270588" cy="5593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Fumetto 2 4"/>
          <p:cNvSpPr/>
          <p:nvPr/>
        </p:nvSpPr>
        <p:spPr>
          <a:xfrm>
            <a:off x="643812" y="5425347"/>
            <a:ext cx="11198234" cy="1162065"/>
          </a:xfrm>
          <a:prstGeom prst="wedgeRoundRectCallout">
            <a:avLst>
              <a:gd name="adj1" fmla="val -30185"/>
              <a:gd name="adj2" fmla="val -48060"/>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solidFill>
                  <a:schemeClr val="tx1"/>
                </a:solidFill>
              </a:rPr>
              <a:t>Utilizza il pulsante “</a:t>
            </a:r>
            <a:r>
              <a:rPr lang="it-IT" b="1" dirty="0">
                <a:solidFill>
                  <a:schemeClr val="accent1">
                    <a:lumMod val="75000"/>
                  </a:schemeClr>
                </a:solidFill>
              </a:rPr>
              <a:t>Sfoglia</a:t>
            </a:r>
            <a:r>
              <a:rPr lang="it-IT" dirty="0">
                <a:solidFill>
                  <a:schemeClr val="tx1"/>
                </a:solidFill>
              </a:rPr>
              <a:t>” per aprire la maschera che ti consente di selezionare il file della tua foto, poi premi il pulsante “</a:t>
            </a:r>
            <a:r>
              <a:rPr lang="it-IT" b="1" dirty="0">
                <a:solidFill>
                  <a:schemeClr val="accent1">
                    <a:lumMod val="75000"/>
                  </a:schemeClr>
                </a:solidFill>
              </a:rPr>
              <a:t>Upload foto</a:t>
            </a:r>
            <a:r>
              <a:rPr lang="it-IT" dirty="0">
                <a:solidFill>
                  <a:schemeClr val="tx1"/>
                </a:solidFill>
              </a:rPr>
              <a:t>” e continua con il pulsante “</a:t>
            </a:r>
            <a:r>
              <a:rPr lang="it-IT" b="1" dirty="0">
                <a:solidFill>
                  <a:schemeClr val="accent1">
                    <a:lumMod val="75000"/>
                  </a:schemeClr>
                </a:solidFill>
              </a:rPr>
              <a:t>Conferma e prosegui</a:t>
            </a:r>
            <a:r>
              <a:rPr lang="it-IT" dirty="0">
                <a:solidFill>
                  <a:schemeClr val="tx1"/>
                </a:solidFill>
              </a:rPr>
              <a:t>”. </a:t>
            </a:r>
          </a:p>
          <a:p>
            <a:endParaRPr lang="it-IT" sz="500" b="1" dirty="0">
              <a:solidFill>
                <a:schemeClr val="tx1"/>
              </a:solidFill>
              <a:effectLst>
                <a:outerShdw blurRad="38100" dist="38100" dir="2700000" algn="tl">
                  <a:srgbClr val="000000">
                    <a:alpha val="43137"/>
                  </a:srgbClr>
                </a:outerShdw>
              </a:effectLst>
            </a:endParaRPr>
          </a:p>
          <a:p>
            <a:r>
              <a:rPr lang="it-IT" b="1" dirty="0">
                <a:solidFill>
                  <a:srgbClr val="FF0000"/>
                </a:solidFill>
                <a:effectLst>
                  <a:outerShdw blurRad="38100" dist="38100" dir="2700000" algn="tl">
                    <a:srgbClr val="000000">
                      <a:alpha val="43137"/>
                    </a:srgbClr>
                  </a:outerShdw>
                </a:effectLst>
              </a:rPr>
              <a:t>ATTENZIONE</a:t>
            </a:r>
            <a:r>
              <a:rPr lang="it-IT" dirty="0">
                <a:solidFill>
                  <a:schemeClr val="tx1"/>
                </a:solidFill>
              </a:rPr>
              <a:t>: da dimensione massima del file non può superare i 2 megabyte e il formato accettato è solo .</a:t>
            </a:r>
            <a:r>
              <a:rPr lang="it-IT" dirty="0" err="1">
                <a:solidFill>
                  <a:schemeClr val="tx1"/>
                </a:solidFill>
              </a:rPr>
              <a:t>jpg</a:t>
            </a:r>
            <a:endParaRPr lang="it-IT" dirty="0">
              <a:solidFill>
                <a:schemeClr val="tx1"/>
              </a:solidFill>
            </a:endParaRPr>
          </a:p>
        </p:txBody>
      </p:sp>
      <p:sp>
        <p:nvSpPr>
          <p:cNvPr id="11" name="Freccia in giù 10"/>
          <p:cNvSpPr/>
          <p:nvPr/>
        </p:nvSpPr>
        <p:spPr>
          <a:xfrm rot="5170919">
            <a:off x="6205871" y="4319113"/>
            <a:ext cx="270588" cy="5593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Freccia in giù 11"/>
          <p:cNvSpPr/>
          <p:nvPr/>
        </p:nvSpPr>
        <p:spPr>
          <a:xfrm rot="6908065">
            <a:off x="6841144" y="3149336"/>
            <a:ext cx="270588" cy="5593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p:cNvSpPr txBox="1"/>
          <p:nvPr/>
        </p:nvSpPr>
        <p:spPr>
          <a:xfrm>
            <a:off x="7427167" y="3293706"/>
            <a:ext cx="279919" cy="307777"/>
          </a:xfrm>
          <a:prstGeom prst="rect">
            <a:avLst/>
          </a:prstGeom>
          <a:noFill/>
          <a:ln>
            <a:solidFill>
              <a:schemeClr val="accent1">
                <a:shade val="50000"/>
              </a:schemeClr>
            </a:solidFill>
          </a:ln>
        </p:spPr>
        <p:txBody>
          <a:bodyPr wrap="square" rtlCol="0">
            <a:spAutoFit/>
          </a:bodyPr>
          <a:lstStyle/>
          <a:p>
            <a:r>
              <a:rPr lang="it-IT" sz="1400" b="1" dirty="0">
                <a:solidFill>
                  <a:srgbClr val="FF0000"/>
                </a:solidFill>
              </a:rPr>
              <a:t>1</a:t>
            </a:r>
          </a:p>
        </p:txBody>
      </p:sp>
      <p:sp>
        <p:nvSpPr>
          <p:cNvPr id="13" name="CasellaDiTesto 12"/>
          <p:cNvSpPr txBox="1"/>
          <p:nvPr/>
        </p:nvSpPr>
        <p:spPr>
          <a:xfrm>
            <a:off x="6721894" y="4430310"/>
            <a:ext cx="279919" cy="307777"/>
          </a:xfrm>
          <a:prstGeom prst="rect">
            <a:avLst/>
          </a:prstGeom>
          <a:noFill/>
          <a:ln>
            <a:solidFill>
              <a:schemeClr val="accent1">
                <a:shade val="50000"/>
              </a:schemeClr>
            </a:solidFill>
          </a:ln>
        </p:spPr>
        <p:txBody>
          <a:bodyPr wrap="square" rtlCol="0">
            <a:spAutoFit/>
          </a:bodyPr>
          <a:lstStyle/>
          <a:p>
            <a:r>
              <a:rPr lang="it-IT" sz="1400" b="1" dirty="0">
                <a:solidFill>
                  <a:srgbClr val="FF0000"/>
                </a:solidFill>
              </a:rPr>
              <a:t>2</a:t>
            </a:r>
          </a:p>
        </p:txBody>
      </p:sp>
      <p:sp>
        <p:nvSpPr>
          <p:cNvPr id="14" name="CasellaDiTesto 13"/>
          <p:cNvSpPr txBox="1"/>
          <p:nvPr/>
        </p:nvSpPr>
        <p:spPr>
          <a:xfrm>
            <a:off x="2536399" y="4844918"/>
            <a:ext cx="279919" cy="307777"/>
          </a:xfrm>
          <a:prstGeom prst="rect">
            <a:avLst/>
          </a:prstGeom>
          <a:noFill/>
          <a:ln>
            <a:solidFill>
              <a:schemeClr val="accent1">
                <a:shade val="50000"/>
              </a:schemeClr>
            </a:solidFill>
          </a:ln>
        </p:spPr>
        <p:txBody>
          <a:bodyPr wrap="square" rtlCol="0">
            <a:spAutoFit/>
          </a:bodyPr>
          <a:lstStyle/>
          <a:p>
            <a:r>
              <a:rPr lang="it-IT" sz="1400" b="1" dirty="0">
                <a:solidFill>
                  <a:srgbClr val="FF0000"/>
                </a:solidFill>
              </a:rPr>
              <a:t>3</a:t>
            </a:r>
          </a:p>
        </p:txBody>
      </p:sp>
      <p:sp>
        <p:nvSpPr>
          <p:cNvPr id="4" name="Segnaposto numero diapositiva 3"/>
          <p:cNvSpPr>
            <a:spLocks noGrp="1"/>
          </p:cNvSpPr>
          <p:nvPr>
            <p:ph type="sldNum" sz="quarter" idx="12"/>
          </p:nvPr>
        </p:nvSpPr>
        <p:spPr>
          <a:xfrm>
            <a:off x="9338388" y="6459814"/>
            <a:ext cx="2743200" cy="365125"/>
          </a:xfrm>
        </p:spPr>
        <p:txBody>
          <a:bodyPr/>
          <a:lstStyle/>
          <a:p>
            <a:fld id="{4CCD92B9-F4A0-4FA3-B0C8-72B950DEA145}" type="slidenum">
              <a:rPr lang="it-IT" smtClean="0"/>
              <a:t>28</a:t>
            </a:fld>
            <a:endParaRPr lang="it-IT" dirty="0"/>
          </a:p>
        </p:txBody>
      </p:sp>
      <p:sp>
        <p:nvSpPr>
          <p:cNvPr id="16" name="Sottotitolo 2">
            <a:extLst>
              <a:ext uri="{FF2B5EF4-FFF2-40B4-BE49-F238E27FC236}">
                <a16:creationId xmlns:a16="http://schemas.microsoft.com/office/drawing/2014/main" id="{5B70E240-3F0F-469C-9AB2-D16542912654}"/>
              </a:ext>
            </a:extLst>
          </p:cNvPr>
          <p:cNvSpPr txBox="1">
            <a:spLocks/>
          </p:cNvSpPr>
          <p:nvPr/>
        </p:nvSpPr>
        <p:spPr>
          <a:xfrm>
            <a:off x="8978410" y="200133"/>
            <a:ext cx="2994369" cy="250778"/>
          </a:xfrm>
          <a:prstGeom prst="rect">
            <a:avLst/>
          </a:prstGeom>
          <a:solidFill>
            <a:schemeClr val="bg1">
              <a:lumMod val="95000"/>
            </a:schemeClr>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500" dirty="0">
                <a:solidFill>
                  <a:schemeClr val="accent5">
                    <a:lumMod val="75000"/>
                  </a:schemeClr>
                </a:solidFill>
              </a:rPr>
              <a:t>Tutorial procedura immatricolazione</a:t>
            </a:r>
          </a:p>
        </p:txBody>
      </p:sp>
    </p:spTree>
    <p:extLst>
      <p:ext uri="{BB962C8B-B14F-4D97-AF65-F5344CB8AC3E}">
        <p14:creationId xmlns:p14="http://schemas.microsoft.com/office/powerpoint/2010/main" val="26517228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448" y="0"/>
            <a:ext cx="3524815" cy="6858000"/>
          </a:xfrm>
          <a:prstGeom prst="rect">
            <a:avLst/>
          </a:prstGeom>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7087" y="24939"/>
            <a:ext cx="4559836" cy="638254"/>
          </a:xfrm>
          <a:prstGeom prst="rect">
            <a:avLst/>
          </a:prstGeom>
        </p:spPr>
      </p:pic>
      <p:sp>
        <p:nvSpPr>
          <p:cNvPr id="5" name="Fumetto 2 4"/>
          <p:cNvSpPr/>
          <p:nvPr/>
        </p:nvSpPr>
        <p:spPr>
          <a:xfrm>
            <a:off x="401234" y="4436365"/>
            <a:ext cx="11445688" cy="732794"/>
          </a:xfrm>
          <a:prstGeom prst="wedgeRoundRectCallout">
            <a:avLst>
              <a:gd name="adj1" fmla="val -30185"/>
              <a:gd name="adj2" fmla="val -48060"/>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solidFill>
                  <a:schemeClr val="tx1"/>
                </a:solidFill>
              </a:rPr>
              <a:t>Dopo l’upload verrà visualizzata l’anteprima della tua foto, continua la procedura d’immatricolazione utilizzando il pulsante “</a:t>
            </a:r>
            <a:r>
              <a:rPr lang="it-IT" b="1" dirty="0">
                <a:solidFill>
                  <a:schemeClr val="accent1">
                    <a:lumMod val="75000"/>
                  </a:schemeClr>
                </a:solidFill>
              </a:rPr>
              <a:t>Conferma e prosegui</a:t>
            </a:r>
            <a:r>
              <a:rPr lang="it-IT" dirty="0">
                <a:solidFill>
                  <a:schemeClr val="tx1"/>
                </a:solidFill>
              </a:rPr>
              <a:t>”.</a:t>
            </a:r>
          </a:p>
        </p:txBody>
      </p:sp>
      <p:pic>
        <p:nvPicPr>
          <p:cNvPr id="4" name="Immagin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1234" y="1040742"/>
            <a:ext cx="11468683" cy="3018074"/>
          </a:xfrm>
          <a:prstGeom prst="rect">
            <a:avLst/>
          </a:prstGeom>
          <a:ln>
            <a:solidFill>
              <a:schemeClr val="accent1">
                <a:shade val="50000"/>
              </a:schemeClr>
            </a:solidFill>
          </a:ln>
        </p:spPr>
      </p:pic>
      <p:sp>
        <p:nvSpPr>
          <p:cNvPr id="10" name="Freccia in giù 9"/>
          <p:cNvSpPr/>
          <p:nvPr/>
        </p:nvSpPr>
        <p:spPr>
          <a:xfrm rot="5170919">
            <a:off x="1923613" y="3536219"/>
            <a:ext cx="270588" cy="5593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Segnaposto numero diapositiva 1"/>
          <p:cNvSpPr>
            <a:spLocks noGrp="1"/>
          </p:cNvSpPr>
          <p:nvPr>
            <p:ph type="sldNum" sz="quarter" idx="12"/>
          </p:nvPr>
        </p:nvSpPr>
        <p:spPr>
          <a:xfrm>
            <a:off x="9347719" y="6492875"/>
            <a:ext cx="2743200" cy="365125"/>
          </a:xfrm>
        </p:spPr>
        <p:txBody>
          <a:bodyPr/>
          <a:lstStyle/>
          <a:p>
            <a:fld id="{4CCD92B9-F4A0-4FA3-B0C8-72B950DEA145}" type="slidenum">
              <a:rPr lang="it-IT" smtClean="0"/>
              <a:t>29</a:t>
            </a:fld>
            <a:endParaRPr lang="it-IT" dirty="0"/>
          </a:p>
        </p:txBody>
      </p:sp>
      <p:sp>
        <p:nvSpPr>
          <p:cNvPr id="11" name="Sottotitolo 2">
            <a:extLst>
              <a:ext uri="{FF2B5EF4-FFF2-40B4-BE49-F238E27FC236}">
                <a16:creationId xmlns:a16="http://schemas.microsoft.com/office/drawing/2014/main" id="{37399B53-227C-4DCA-B6A8-0A12F865B454}"/>
              </a:ext>
            </a:extLst>
          </p:cNvPr>
          <p:cNvSpPr txBox="1">
            <a:spLocks/>
          </p:cNvSpPr>
          <p:nvPr/>
        </p:nvSpPr>
        <p:spPr>
          <a:xfrm>
            <a:off x="8978410" y="200133"/>
            <a:ext cx="2994369" cy="250778"/>
          </a:xfrm>
          <a:prstGeom prst="rect">
            <a:avLst/>
          </a:prstGeom>
          <a:solidFill>
            <a:schemeClr val="bg1">
              <a:lumMod val="95000"/>
            </a:schemeClr>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500" dirty="0">
                <a:solidFill>
                  <a:schemeClr val="accent5">
                    <a:lumMod val="75000"/>
                  </a:schemeClr>
                </a:solidFill>
              </a:rPr>
              <a:t>Tutorial procedura immatricolazione</a:t>
            </a:r>
          </a:p>
        </p:txBody>
      </p:sp>
    </p:spTree>
    <p:extLst>
      <p:ext uri="{BB962C8B-B14F-4D97-AF65-F5344CB8AC3E}">
        <p14:creationId xmlns:p14="http://schemas.microsoft.com/office/powerpoint/2010/main" val="469219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448" y="0"/>
            <a:ext cx="3524815" cy="6858000"/>
          </a:xfrm>
          <a:prstGeom prst="rect">
            <a:avLst/>
          </a:prstGeom>
        </p:spPr>
      </p:pic>
      <p:pic>
        <p:nvPicPr>
          <p:cNvPr id="9" name="Immagin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7087" y="24939"/>
            <a:ext cx="4559836" cy="638254"/>
          </a:xfrm>
          <a:prstGeom prst="rect">
            <a:avLst/>
          </a:prstGeom>
        </p:spPr>
      </p:pic>
      <p:sp>
        <p:nvSpPr>
          <p:cNvPr id="3" name="Segnaposto numero diapositiva 2"/>
          <p:cNvSpPr>
            <a:spLocks noGrp="1"/>
          </p:cNvSpPr>
          <p:nvPr>
            <p:ph type="sldNum" sz="quarter" idx="12"/>
          </p:nvPr>
        </p:nvSpPr>
        <p:spPr>
          <a:xfrm>
            <a:off x="9245082" y="6450257"/>
            <a:ext cx="2743200" cy="365125"/>
          </a:xfrm>
        </p:spPr>
        <p:txBody>
          <a:bodyPr/>
          <a:lstStyle/>
          <a:p>
            <a:fld id="{4CCD92B9-F4A0-4FA3-B0C8-72B950DEA145}" type="slidenum">
              <a:rPr lang="it-IT" smtClean="0"/>
              <a:t>3</a:t>
            </a:fld>
            <a:endParaRPr lang="it-IT"/>
          </a:p>
        </p:txBody>
      </p:sp>
      <p:sp>
        <p:nvSpPr>
          <p:cNvPr id="13" name="Sottotitolo 2">
            <a:extLst>
              <a:ext uri="{FF2B5EF4-FFF2-40B4-BE49-F238E27FC236}">
                <a16:creationId xmlns:a16="http://schemas.microsoft.com/office/drawing/2014/main" id="{C32F6563-0FBE-4482-AAFA-47A6DF498AD6}"/>
              </a:ext>
            </a:extLst>
          </p:cNvPr>
          <p:cNvSpPr txBox="1">
            <a:spLocks/>
          </p:cNvSpPr>
          <p:nvPr/>
        </p:nvSpPr>
        <p:spPr>
          <a:xfrm>
            <a:off x="8978410" y="200133"/>
            <a:ext cx="2994369" cy="250778"/>
          </a:xfrm>
          <a:prstGeom prst="rect">
            <a:avLst/>
          </a:prstGeom>
          <a:solidFill>
            <a:schemeClr val="bg1">
              <a:lumMod val="95000"/>
            </a:schemeClr>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500" dirty="0">
                <a:solidFill>
                  <a:schemeClr val="accent5">
                    <a:lumMod val="75000"/>
                  </a:schemeClr>
                </a:solidFill>
              </a:rPr>
              <a:t>Tutorial procedura immatricolazione</a:t>
            </a:r>
          </a:p>
        </p:txBody>
      </p:sp>
      <p:pic>
        <p:nvPicPr>
          <p:cNvPr id="6" name="Immagine 5">
            <a:extLst>
              <a:ext uri="{FF2B5EF4-FFF2-40B4-BE49-F238E27FC236}">
                <a16:creationId xmlns:a16="http://schemas.microsoft.com/office/drawing/2014/main" id="{E91792F0-EDDE-49A5-9CE0-8F92E19D4CB6}"/>
              </a:ext>
            </a:extLst>
          </p:cNvPr>
          <p:cNvPicPr>
            <a:picLocks noChangeAspect="1"/>
          </p:cNvPicPr>
          <p:nvPr/>
        </p:nvPicPr>
        <p:blipFill>
          <a:blip r:embed="rId5"/>
          <a:stretch>
            <a:fillRect/>
          </a:stretch>
        </p:blipFill>
        <p:spPr>
          <a:xfrm>
            <a:off x="768743" y="663193"/>
            <a:ext cx="5077288" cy="2938057"/>
          </a:xfrm>
          <a:prstGeom prst="rect">
            <a:avLst/>
          </a:prstGeom>
        </p:spPr>
      </p:pic>
      <p:sp>
        <p:nvSpPr>
          <p:cNvPr id="10" name="Fumetto 2 9"/>
          <p:cNvSpPr/>
          <p:nvPr/>
        </p:nvSpPr>
        <p:spPr>
          <a:xfrm>
            <a:off x="4743606" y="3511943"/>
            <a:ext cx="3504245" cy="1445115"/>
          </a:xfrm>
          <a:prstGeom prst="wedgeRoundRectCallout">
            <a:avLst>
              <a:gd name="adj1" fmla="val -52439"/>
              <a:gd name="adj2" fmla="val -78240"/>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solidFill>
                  <a:schemeClr val="tx1"/>
                </a:solidFill>
              </a:rPr>
              <a:t>Nel caso si volesse accedere tramite il nome utente e la password si dovranno digitare nella casella apposita.</a:t>
            </a:r>
          </a:p>
        </p:txBody>
      </p:sp>
      <p:sp>
        <p:nvSpPr>
          <p:cNvPr id="11" name="Fumetto 2 9">
            <a:extLst>
              <a:ext uri="{FF2B5EF4-FFF2-40B4-BE49-F238E27FC236}">
                <a16:creationId xmlns:a16="http://schemas.microsoft.com/office/drawing/2014/main" id="{6750EB71-B810-4304-9ED4-E6D9E15479B3}"/>
              </a:ext>
            </a:extLst>
          </p:cNvPr>
          <p:cNvSpPr/>
          <p:nvPr/>
        </p:nvSpPr>
        <p:spPr>
          <a:xfrm>
            <a:off x="5966817" y="1715227"/>
            <a:ext cx="3504245" cy="1445115"/>
          </a:xfrm>
          <a:prstGeom prst="wedgeRoundRectCallout">
            <a:avLst>
              <a:gd name="adj1" fmla="val -81280"/>
              <a:gd name="adj2" fmla="val -40774"/>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solidFill>
                  <a:schemeClr val="tx1"/>
                </a:solidFill>
              </a:rPr>
              <a:t>Sarà possibile accedere usando il sistema SPID o la Carta identità elettronica</a:t>
            </a:r>
          </a:p>
        </p:txBody>
      </p:sp>
    </p:spTree>
    <p:extLst>
      <p:ext uri="{BB962C8B-B14F-4D97-AF65-F5344CB8AC3E}">
        <p14:creationId xmlns:p14="http://schemas.microsoft.com/office/powerpoint/2010/main" val="23292853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448" y="0"/>
            <a:ext cx="3524815" cy="6858000"/>
          </a:xfrm>
          <a:prstGeom prst="rect">
            <a:avLst/>
          </a:prstGeom>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7087" y="24939"/>
            <a:ext cx="4559836" cy="638254"/>
          </a:xfrm>
          <a:prstGeom prst="rect">
            <a:avLst/>
          </a:prstGeom>
        </p:spPr>
      </p:pic>
      <p:sp>
        <p:nvSpPr>
          <p:cNvPr id="5" name="Fumetto 2 4"/>
          <p:cNvSpPr/>
          <p:nvPr/>
        </p:nvSpPr>
        <p:spPr>
          <a:xfrm>
            <a:off x="401235" y="4952217"/>
            <a:ext cx="11445688" cy="1059115"/>
          </a:xfrm>
          <a:prstGeom prst="wedgeRoundRectCallout">
            <a:avLst>
              <a:gd name="adj1" fmla="val -30185"/>
              <a:gd name="adj2" fmla="val -48060"/>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solidFill>
                  <a:schemeClr val="tx1"/>
                </a:solidFill>
              </a:rPr>
              <a:t>Sarà possibile inserire i dati concernenti l’eventuale dichiarazione di invalidità posseduta, caricando nel sistema un file  con un attestazione.</a:t>
            </a:r>
          </a:p>
          <a:p>
            <a:r>
              <a:rPr lang="it-IT" dirty="0">
                <a:solidFill>
                  <a:schemeClr val="tx1"/>
                </a:solidFill>
              </a:rPr>
              <a:t>Si potrà proseguire cliccando sul pulsante “</a:t>
            </a:r>
            <a:r>
              <a:rPr lang="it-IT" b="1" dirty="0">
                <a:solidFill>
                  <a:schemeClr val="accent1">
                    <a:lumMod val="75000"/>
                  </a:schemeClr>
                </a:solidFill>
              </a:rPr>
              <a:t>Avanti</a:t>
            </a:r>
            <a:r>
              <a:rPr lang="it-IT" dirty="0">
                <a:solidFill>
                  <a:schemeClr val="tx1"/>
                </a:solidFill>
              </a:rPr>
              <a:t>”.</a:t>
            </a:r>
          </a:p>
        </p:txBody>
      </p:sp>
      <p:sp>
        <p:nvSpPr>
          <p:cNvPr id="2" name="Segnaposto numero diapositiva 1"/>
          <p:cNvSpPr>
            <a:spLocks noGrp="1"/>
          </p:cNvSpPr>
          <p:nvPr>
            <p:ph type="sldNum" sz="quarter" idx="12"/>
          </p:nvPr>
        </p:nvSpPr>
        <p:spPr>
          <a:xfrm>
            <a:off x="9347719" y="6492875"/>
            <a:ext cx="2743200" cy="365125"/>
          </a:xfrm>
        </p:spPr>
        <p:txBody>
          <a:bodyPr/>
          <a:lstStyle/>
          <a:p>
            <a:fld id="{4CCD92B9-F4A0-4FA3-B0C8-72B950DEA145}" type="slidenum">
              <a:rPr lang="it-IT" smtClean="0"/>
              <a:t>30</a:t>
            </a:fld>
            <a:endParaRPr lang="it-IT" dirty="0"/>
          </a:p>
        </p:txBody>
      </p:sp>
      <p:sp>
        <p:nvSpPr>
          <p:cNvPr id="11" name="Sottotitolo 2">
            <a:extLst>
              <a:ext uri="{FF2B5EF4-FFF2-40B4-BE49-F238E27FC236}">
                <a16:creationId xmlns:a16="http://schemas.microsoft.com/office/drawing/2014/main" id="{37399B53-227C-4DCA-B6A8-0A12F865B454}"/>
              </a:ext>
            </a:extLst>
          </p:cNvPr>
          <p:cNvSpPr txBox="1">
            <a:spLocks/>
          </p:cNvSpPr>
          <p:nvPr/>
        </p:nvSpPr>
        <p:spPr>
          <a:xfrm>
            <a:off x="8978410" y="200133"/>
            <a:ext cx="2994369" cy="250778"/>
          </a:xfrm>
          <a:prstGeom prst="rect">
            <a:avLst/>
          </a:prstGeom>
          <a:solidFill>
            <a:schemeClr val="bg1">
              <a:lumMod val="95000"/>
            </a:schemeClr>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500" dirty="0">
                <a:solidFill>
                  <a:schemeClr val="accent5">
                    <a:lumMod val="75000"/>
                  </a:schemeClr>
                </a:solidFill>
              </a:rPr>
              <a:t>Tutorial procedura immatricolazione</a:t>
            </a:r>
          </a:p>
        </p:txBody>
      </p:sp>
      <p:pic>
        <p:nvPicPr>
          <p:cNvPr id="6" name="Immagine 5">
            <a:extLst>
              <a:ext uri="{FF2B5EF4-FFF2-40B4-BE49-F238E27FC236}">
                <a16:creationId xmlns:a16="http://schemas.microsoft.com/office/drawing/2014/main" id="{86512396-9F40-43D0-8D6E-9700E8BB988D}"/>
              </a:ext>
            </a:extLst>
          </p:cNvPr>
          <p:cNvPicPr>
            <a:picLocks noChangeAspect="1"/>
          </p:cNvPicPr>
          <p:nvPr/>
        </p:nvPicPr>
        <p:blipFill>
          <a:blip r:embed="rId5"/>
          <a:stretch>
            <a:fillRect/>
          </a:stretch>
        </p:blipFill>
        <p:spPr>
          <a:xfrm>
            <a:off x="2236748" y="1375879"/>
            <a:ext cx="8675198" cy="3426883"/>
          </a:xfrm>
          <a:prstGeom prst="rect">
            <a:avLst/>
          </a:prstGeom>
        </p:spPr>
      </p:pic>
      <p:sp>
        <p:nvSpPr>
          <p:cNvPr id="10" name="Freccia in giù 9"/>
          <p:cNvSpPr/>
          <p:nvPr/>
        </p:nvSpPr>
        <p:spPr>
          <a:xfrm rot="5170919">
            <a:off x="3958521" y="4290594"/>
            <a:ext cx="270588" cy="5593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148463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448" y="0"/>
            <a:ext cx="3524815" cy="6858000"/>
          </a:xfrm>
          <a:prstGeom prst="rect">
            <a:avLst/>
          </a:prstGeom>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7087" y="24939"/>
            <a:ext cx="4559836" cy="638254"/>
          </a:xfrm>
          <a:prstGeom prst="rect">
            <a:avLst/>
          </a:prstGeom>
        </p:spPr>
      </p:pic>
      <p:pic>
        <p:nvPicPr>
          <p:cNvPr id="2" name="Immagin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7625" y="905355"/>
            <a:ext cx="11558198" cy="3582669"/>
          </a:xfrm>
          <a:prstGeom prst="rect">
            <a:avLst/>
          </a:prstGeom>
          <a:ln>
            <a:solidFill>
              <a:schemeClr val="accent1">
                <a:shade val="50000"/>
              </a:schemeClr>
            </a:solidFill>
          </a:ln>
        </p:spPr>
      </p:pic>
      <p:sp>
        <p:nvSpPr>
          <p:cNvPr id="10" name="Freccia in giù 9"/>
          <p:cNvSpPr/>
          <p:nvPr/>
        </p:nvSpPr>
        <p:spPr>
          <a:xfrm rot="2980843">
            <a:off x="11172958" y="2132915"/>
            <a:ext cx="270588" cy="5593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Fumetto 2 4"/>
          <p:cNvSpPr/>
          <p:nvPr/>
        </p:nvSpPr>
        <p:spPr>
          <a:xfrm>
            <a:off x="288725" y="4876588"/>
            <a:ext cx="11558198" cy="924415"/>
          </a:xfrm>
          <a:prstGeom prst="wedgeRoundRectCallout">
            <a:avLst>
              <a:gd name="adj1" fmla="val -49910"/>
              <a:gd name="adj2" fmla="val 15333"/>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solidFill>
                  <a:schemeClr val="tx1"/>
                </a:solidFill>
              </a:rPr>
              <a:t>Inserire i dati del titolo di accesso valido per l’immatricolazione che potranno essere verificati consultando il Bando di ammissione o l’Avviso di Selezione.</a:t>
            </a:r>
          </a:p>
        </p:txBody>
      </p:sp>
      <p:sp>
        <p:nvSpPr>
          <p:cNvPr id="3" name="Segnaposto numero diapositiva 2"/>
          <p:cNvSpPr>
            <a:spLocks noGrp="1"/>
          </p:cNvSpPr>
          <p:nvPr>
            <p:ph type="sldNum" sz="quarter" idx="12"/>
          </p:nvPr>
        </p:nvSpPr>
        <p:spPr>
          <a:xfrm>
            <a:off x="9448800" y="6492875"/>
            <a:ext cx="2743200" cy="365125"/>
          </a:xfrm>
        </p:spPr>
        <p:txBody>
          <a:bodyPr/>
          <a:lstStyle/>
          <a:p>
            <a:fld id="{4CCD92B9-F4A0-4FA3-B0C8-72B950DEA145}" type="slidenum">
              <a:rPr lang="it-IT" smtClean="0"/>
              <a:t>31</a:t>
            </a:fld>
            <a:endParaRPr lang="it-IT" dirty="0"/>
          </a:p>
        </p:txBody>
      </p:sp>
      <p:sp>
        <p:nvSpPr>
          <p:cNvPr id="11" name="Sottotitolo 2">
            <a:extLst>
              <a:ext uri="{FF2B5EF4-FFF2-40B4-BE49-F238E27FC236}">
                <a16:creationId xmlns:a16="http://schemas.microsoft.com/office/drawing/2014/main" id="{0868BE97-BA18-4ECC-95BC-ED0E1C7F055D}"/>
              </a:ext>
            </a:extLst>
          </p:cNvPr>
          <p:cNvSpPr txBox="1">
            <a:spLocks/>
          </p:cNvSpPr>
          <p:nvPr/>
        </p:nvSpPr>
        <p:spPr>
          <a:xfrm>
            <a:off x="8978410" y="200133"/>
            <a:ext cx="2994369" cy="250778"/>
          </a:xfrm>
          <a:prstGeom prst="rect">
            <a:avLst/>
          </a:prstGeom>
          <a:solidFill>
            <a:schemeClr val="bg1">
              <a:lumMod val="95000"/>
            </a:schemeClr>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500" dirty="0">
                <a:solidFill>
                  <a:schemeClr val="accent5">
                    <a:lumMod val="75000"/>
                  </a:schemeClr>
                </a:solidFill>
              </a:rPr>
              <a:t>Tutorial procedura immatricolazione</a:t>
            </a:r>
          </a:p>
        </p:txBody>
      </p:sp>
    </p:spTree>
    <p:extLst>
      <p:ext uri="{BB962C8B-B14F-4D97-AF65-F5344CB8AC3E}">
        <p14:creationId xmlns:p14="http://schemas.microsoft.com/office/powerpoint/2010/main" val="24623805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448" y="0"/>
            <a:ext cx="3524815" cy="6858000"/>
          </a:xfrm>
          <a:prstGeom prst="rect">
            <a:avLst/>
          </a:prstGeom>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7087" y="24939"/>
            <a:ext cx="4559836" cy="638254"/>
          </a:xfrm>
          <a:prstGeom prst="rect">
            <a:avLst/>
          </a:prstGeom>
        </p:spPr>
      </p:pic>
      <p:pic>
        <p:nvPicPr>
          <p:cNvPr id="2" name="Immagin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0048" y="1490289"/>
            <a:ext cx="11551903" cy="2247222"/>
          </a:xfrm>
          <a:prstGeom prst="rect">
            <a:avLst/>
          </a:prstGeom>
          <a:ln>
            <a:solidFill>
              <a:schemeClr val="accent1">
                <a:shade val="50000"/>
              </a:schemeClr>
            </a:solidFill>
          </a:ln>
        </p:spPr>
      </p:pic>
      <p:sp>
        <p:nvSpPr>
          <p:cNvPr id="10" name="Freccia in giù 9"/>
          <p:cNvSpPr/>
          <p:nvPr/>
        </p:nvSpPr>
        <p:spPr>
          <a:xfrm rot="5170919">
            <a:off x="3109917" y="2107753"/>
            <a:ext cx="270588" cy="5593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Freccia in giù 10"/>
          <p:cNvSpPr/>
          <p:nvPr/>
        </p:nvSpPr>
        <p:spPr>
          <a:xfrm rot="5170919">
            <a:off x="3396488" y="2708023"/>
            <a:ext cx="270588" cy="5593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Fumetto 2 4"/>
          <p:cNvSpPr/>
          <p:nvPr/>
        </p:nvSpPr>
        <p:spPr>
          <a:xfrm>
            <a:off x="1041370" y="4190902"/>
            <a:ext cx="10407291" cy="1415814"/>
          </a:xfrm>
          <a:prstGeom prst="wedgeRoundRectCallout">
            <a:avLst>
              <a:gd name="adj1" fmla="val -46292"/>
              <a:gd name="adj2" fmla="val -96807"/>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solidFill>
                  <a:schemeClr val="tx1"/>
                </a:solidFill>
              </a:rPr>
              <a:t>Per qualsiasi corso di studio, anche Post Lauream, è necessario indicare il Titolo di Scuola Secondaria posseduto. Indicare se il diploma conseguito è un titolo ad ordinamento italiano o estero e specificare se la scuola dove è stato conseguito il titolo è un istituto italiano o straniero. Poi proseguire cliccando il pulsante “</a:t>
            </a:r>
            <a:r>
              <a:rPr lang="it-IT" b="1" dirty="0">
                <a:solidFill>
                  <a:schemeClr val="accent1">
                    <a:lumMod val="75000"/>
                  </a:schemeClr>
                </a:solidFill>
              </a:rPr>
              <a:t>Avanti</a:t>
            </a:r>
            <a:r>
              <a:rPr lang="it-IT" dirty="0">
                <a:solidFill>
                  <a:schemeClr val="tx1"/>
                </a:solidFill>
              </a:rPr>
              <a:t>”.</a:t>
            </a:r>
          </a:p>
        </p:txBody>
      </p:sp>
      <p:sp>
        <p:nvSpPr>
          <p:cNvPr id="3" name="Segnaposto numero diapositiva 2"/>
          <p:cNvSpPr>
            <a:spLocks noGrp="1"/>
          </p:cNvSpPr>
          <p:nvPr>
            <p:ph type="sldNum" sz="quarter" idx="12"/>
          </p:nvPr>
        </p:nvSpPr>
        <p:spPr>
          <a:xfrm>
            <a:off x="9448800" y="6492875"/>
            <a:ext cx="2743200" cy="365125"/>
          </a:xfrm>
        </p:spPr>
        <p:txBody>
          <a:bodyPr/>
          <a:lstStyle/>
          <a:p>
            <a:fld id="{4CCD92B9-F4A0-4FA3-B0C8-72B950DEA145}" type="slidenum">
              <a:rPr lang="it-IT" smtClean="0"/>
              <a:t>32</a:t>
            </a:fld>
            <a:endParaRPr lang="it-IT" dirty="0"/>
          </a:p>
        </p:txBody>
      </p:sp>
      <p:sp>
        <p:nvSpPr>
          <p:cNvPr id="13" name="Sottotitolo 2">
            <a:extLst>
              <a:ext uri="{FF2B5EF4-FFF2-40B4-BE49-F238E27FC236}">
                <a16:creationId xmlns:a16="http://schemas.microsoft.com/office/drawing/2014/main" id="{06B1B123-D053-419B-9FD9-B0B8CCB792EA}"/>
              </a:ext>
            </a:extLst>
          </p:cNvPr>
          <p:cNvSpPr txBox="1">
            <a:spLocks/>
          </p:cNvSpPr>
          <p:nvPr/>
        </p:nvSpPr>
        <p:spPr>
          <a:xfrm>
            <a:off x="8978410" y="200133"/>
            <a:ext cx="2994369" cy="250778"/>
          </a:xfrm>
          <a:prstGeom prst="rect">
            <a:avLst/>
          </a:prstGeom>
          <a:solidFill>
            <a:schemeClr val="bg1">
              <a:lumMod val="95000"/>
            </a:schemeClr>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500" dirty="0">
                <a:solidFill>
                  <a:schemeClr val="accent5">
                    <a:lumMod val="75000"/>
                  </a:schemeClr>
                </a:solidFill>
              </a:rPr>
              <a:t>Tutorial procedura immatricolazione</a:t>
            </a:r>
          </a:p>
        </p:txBody>
      </p:sp>
    </p:spTree>
    <p:extLst>
      <p:ext uri="{BB962C8B-B14F-4D97-AF65-F5344CB8AC3E}">
        <p14:creationId xmlns:p14="http://schemas.microsoft.com/office/powerpoint/2010/main" val="1213157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448" y="0"/>
            <a:ext cx="3524815" cy="6858000"/>
          </a:xfrm>
          <a:prstGeom prst="rect">
            <a:avLst/>
          </a:prstGeom>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7087" y="24939"/>
            <a:ext cx="4559836" cy="638254"/>
          </a:xfrm>
          <a:prstGeom prst="rect">
            <a:avLst/>
          </a:prstGeom>
        </p:spPr>
      </p:pic>
      <p:pic>
        <p:nvPicPr>
          <p:cNvPr id="2" name="Immagin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1479" y="760041"/>
            <a:ext cx="10359231" cy="5751434"/>
          </a:xfrm>
          <a:prstGeom prst="rect">
            <a:avLst/>
          </a:prstGeom>
          <a:ln>
            <a:solidFill>
              <a:schemeClr val="accent1">
                <a:shade val="50000"/>
              </a:schemeClr>
            </a:solidFill>
          </a:ln>
        </p:spPr>
      </p:pic>
      <p:sp>
        <p:nvSpPr>
          <p:cNvPr id="5" name="Fumetto 2 4"/>
          <p:cNvSpPr/>
          <p:nvPr/>
        </p:nvSpPr>
        <p:spPr>
          <a:xfrm>
            <a:off x="5982534" y="2493250"/>
            <a:ext cx="4962274" cy="3748929"/>
          </a:xfrm>
          <a:prstGeom prst="wedgeRoundRectCallout">
            <a:avLst>
              <a:gd name="adj1" fmla="val -46257"/>
              <a:gd name="adj2" fmla="val -67703"/>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solidFill>
                  <a:schemeClr val="tx1"/>
                </a:solidFill>
              </a:rPr>
              <a:t>Inserire i parametri di ricerca per trovare la scuola, è consigliabile inserire solo la provincia e al massimo il comune, poi utilizzare il pulsante “</a:t>
            </a:r>
            <a:r>
              <a:rPr lang="it-IT" b="1" dirty="0">
                <a:solidFill>
                  <a:schemeClr val="accent1">
                    <a:lumMod val="75000"/>
                  </a:schemeClr>
                </a:solidFill>
              </a:rPr>
              <a:t>Avvia la ricerca istituto</a:t>
            </a:r>
            <a:r>
              <a:rPr lang="it-IT" dirty="0">
                <a:solidFill>
                  <a:schemeClr val="tx1"/>
                </a:solidFill>
              </a:rPr>
              <a:t>” per visualizzare l’elenco delle scuole caricate nel sistema aventi la sede legale in quella provincia e comune.</a:t>
            </a:r>
          </a:p>
          <a:p>
            <a:endParaRPr lang="it-IT" sz="500" dirty="0">
              <a:solidFill>
                <a:schemeClr val="tx1"/>
              </a:solidFill>
            </a:endParaRPr>
          </a:p>
          <a:p>
            <a:r>
              <a:rPr lang="it-IT" dirty="0">
                <a:solidFill>
                  <a:schemeClr val="tx1"/>
                </a:solidFill>
              </a:rPr>
              <a:t>E’ sconsigliabile inserire troppi parametri di ricerca, poichè che molte scuole nel corso del tempo hanno cambiato nome o sono state accorpate. Nell’esempio a fianco sono state selezionate solo provincia e comune.</a:t>
            </a:r>
          </a:p>
        </p:txBody>
      </p:sp>
      <p:sp>
        <p:nvSpPr>
          <p:cNvPr id="10" name="Freccia in giù 9"/>
          <p:cNvSpPr/>
          <p:nvPr/>
        </p:nvSpPr>
        <p:spPr>
          <a:xfrm rot="5170919">
            <a:off x="2150256" y="4804301"/>
            <a:ext cx="270588" cy="5593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Segnaposto numero diapositiva 2"/>
          <p:cNvSpPr>
            <a:spLocks noGrp="1"/>
          </p:cNvSpPr>
          <p:nvPr>
            <p:ph type="sldNum" sz="quarter" idx="12"/>
          </p:nvPr>
        </p:nvSpPr>
        <p:spPr>
          <a:xfrm>
            <a:off x="9448800" y="6502175"/>
            <a:ext cx="2743200" cy="365125"/>
          </a:xfrm>
        </p:spPr>
        <p:txBody>
          <a:bodyPr/>
          <a:lstStyle/>
          <a:p>
            <a:fld id="{4CCD92B9-F4A0-4FA3-B0C8-72B950DEA145}" type="slidenum">
              <a:rPr lang="it-IT" smtClean="0"/>
              <a:t>33</a:t>
            </a:fld>
            <a:endParaRPr lang="it-IT" dirty="0"/>
          </a:p>
        </p:txBody>
      </p:sp>
      <p:sp>
        <p:nvSpPr>
          <p:cNvPr id="11" name="Sottotitolo 2">
            <a:extLst>
              <a:ext uri="{FF2B5EF4-FFF2-40B4-BE49-F238E27FC236}">
                <a16:creationId xmlns:a16="http://schemas.microsoft.com/office/drawing/2014/main" id="{F24A3264-1095-445C-A626-DF40352CB0F0}"/>
              </a:ext>
            </a:extLst>
          </p:cNvPr>
          <p:cNvSpPr txBox="1">
            <a:spLocks/>
          </p:cNvSpPr>
          <p:nvPr/>
        </p:nvSpPr>
        <p:spPr>
          <a:xfrm>
            <a:off x="8978410" y="200133"/>
            <a:ext cx="2994369" cy="250778"/>
          </a:xfrm>
          <a:prstGeom prst="rect">
            <a:avLst/>
          </a:prstGeom>
          <a:solidFill>
            <a:schemeClr val="bg1">
              <a:lumMod val="95000"/>
            </a:schemeClr>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500" dirty="0">
                <a:solidFill>
                  <a:schemeClr val="accent5">
                    <a:lumMod val="75000"/>
                  </a:schemeClr>
                </a:solidFill>
              </a:rPr>
              <a:t>Tutorial procedura immatricolazione</a:t>
            </a:r>
          </a:p>
        </p:txBody>
      </p:sp>
    </p:spTree>
    <p:extLst>
      <p:ext uri="{BB962C8B-B14F-4D97-AF65-F5344CB8AC3E}">
        <p14:creationId xmlns:p14="http://schemas.microsoft.com/office/powerpoint/2010/main" val="34663551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448" y="0"/>
            <a:ext cx="3524815" cy="6858000"/>
          </a:xfrm>
          <a:prstGeom prst="rect">
            <a:avLst/>
          </a:prstGeom>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7087" y="24939"/>
            <a:ext cx="4559836" cy="638254"/>
          </a:xfrm>
          <a:prstGeom prst="rect">
            <a:avLst/>
          </a:prstGeom>
        </p:spPr>
      </p:pic>
      <p:pic>
        <p:nvPicPr>
          <p:cNvPr id="2" name="Immagin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8091" y="760041"/>
            <a:ext cx="10058400" cy="5717064"/>
          </a:xfrm>
          <a:prstGeom prst="rect">
            <a:avLst/>
          </a:prstGeom>
        </p:spPr>
      </p:pic>
      <p:sp>
        <p:nvSpPr>
          <p:cNvPr id="5" name="Fumetto 2 4"/>
          <p:cNvSpPr/>
          <p:nvPr/>
        </p:nvSpPr>
        <p:spPr>
          <a:xfrm>
            <a:off x="5816645" y="3618573"/>
            <a:ext cx="3831575" cy="1873475"/>
          </a:xfrm>
          <a:prstGeom prst="wedgeRoundRectCallout">
            <a:avLst>
              <a:gd name="adj1" fmla="val -60625"/>
              <a:gd name="adj2" fmla="val -25927"/>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solidFill>
                  <a:schemeClr val="tx1"/>
                </a:solidFill>
              </a:rPr>
              <a:t>Cercare la scuola tra quelle dell’elenco proposto, aiutandosi, se serve, consultando l’indirizzo, e scorrendo l’elenco con l’apposita barra laterale.</a:t>
            </a:r>
          </a:p>
        </p:txBody>
      </p:sp>
      <p:sp>
        <p:nvSpPr>
          <p:cNvPr id="3" name="Segnaposto numero diapositiva 2"/>
          <p:cNvSpPr>
            <a:spLocks noGrp="1"/>
          </p:cNvSpPr>
          <p:nvPr>
            <p:ph type="sldNum" sz="quarter" idx="12"/>
          </p:nvPr>
        </p:nvSpPr>
        <p:spPr>
          <a:xfrm>
            <a:off x="9448800" y="6484990"/>
            <a:ext cx="2743200" cy="365125"/>
          </a:xfrm>
        </p:spPr>
        <p:txBody>
          <a:bodyPr/>
          <a:lstStyle/>
          <a:p>
            <a:fld id="{4CCD92B9-F4A0-4FA3-B0C8-72B950DEA145}" type="slidenum">
              <a:rPr lang="it-IT" smtClean="0"/>
              <a:t>34</a:t>
            </a:fld>
            <a:endParaRPr lang="it-IT"/>
          </a:p>
        </p:txBody>
      </p:sp>
      <p:sp>
        <p:nvSpPr>
          <p:cNvPr id="10" name="Sottotitolo 2">
            <a:extLst>
              <a:ext uri="{FF2B5EF4-FFF2-40B4-BE49-F238E27FC236}">
                <a16:creationId xmlns:a16="http://schemas.microsoft.com/office/drawing/2014/main" id="{E65CC50F-69A1-481E-98F5-A43FCDD06FA2}"/>
              </a:ext>
            </a:extLst>
          </p:cNvPr>
          <p:cNvSpPr txBox="1">
            <a:spLocks/>
          </p:cNvSpPr>
          <p:nvPr/>
        </p:nvSpPr>
        <p:spPr>
          <a:xfrm>
            <a:off x="8978410" y="200133"/>
            <a:ext cx="2994369" cy="250778"/>
          </a:xfrm>
          <a:prstGeom prst="rect">
            <a:avLst/>
          </a:prstGeom>
          <a:solidFill>
            <a:schemeClr val="bg1">
              <a:lumMod val="95000"/>
            </a:schemeClr>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500" dirty="0">
                <a:solidFill>
                  <a:schemeClr val="accent5">
                    <a:lumMod val="75000"/>
                  </a:schemeClr>
                </a:solidFill>
              </a:rPr>
              <a:t>Tutorial procedura immatricolazione</a:t>
            </a:r>
          </a:p>
        </p:txBody>
      </p:sp>
    </p:spTree>
    <p:extLst>
      <p:ext uri="{BB962C8B-B14F-4D97-AF65-F5344CB8AC3E}">
        <p14:creationId xmlns:p14="http://schemas.microsoft.com/office/powerpoint/2010/main" val="37078372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448" y="0"/>
            <a:ext cx="3524815" cy="6858000"/>
          </a:xfrm>
          <a:prstGeom prst="rect">
            <a:avLst/>
          </a:prstGeom>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7087" y="24939"/>
            <a:ext cx="4559836" cy="638254"/>
          </a:xfrm>
          <a:prstGeom prst="rect">
            <a:avLst/>
          </a:prstGeom>
        </p:spPr>
      </p:pic>
      <p:pic>
        <p:nvPicPr>
          <p:cNvPr id="2" name="Immagin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8132" y="760041"/>
            <a:ext cx="10058400" cy="5981551"/>
          </a:xfrm>
          <a:prstGeom prst="rect">
            <a:avLst/>
          </a:prstGeom>
        </p:spPr>
      </p:pic>
      <p:sp>
        <p:nvSpPr>
          <p:cNvPr id="5" name="Fumetto 2 4"/>
          <p:cNvSpPr/>
          <p:nvPr/>
        </p:nvSpPr>
        <p:spPr>
          <a:xfrm>
            <a:off x="2786814" y="5647000"/>
            <a:ext cx="4052525" cy="912422"/>
          </a:xfrm>
          <a:prstGeom prst="wedgeRoundRectCallout">
            <a:avLst>
              <a:gd name="adj1" fmla="val -71317"/>
              <a:gd name="adj2" fmla="val 51566"/>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solidFill>
                  <a:schemeClr val="tx1"/>
                </a:solidFill>
              </a:rPr>
              <a:t>Selezionare l’istituto superiore poi proseguire cliccando il pulsante “</a:t>
            </a:r>
            <a:r>
              <a:rPr lang="it-IT" b="1" dirty="0">
                <a:solidFill>
                  <a:schemeClr val="accent1">
                    <a:lumMod val="75000"/>
                  </a:schemeClr>
                </a:solidFill>
              </a:rPr>
              <a:t>Avanti</a:t>
            </a:r>
            <a:r>
              <a:rPr lang="it-IT" dirty="0">
                <a:solidFill>
                  <a:schemeClr val="tx1"/>
                </a:solidFill>
              </a:rPr>
              <a:t>”.</a:t>
            </a:r>
          </a:p>
        </p:txBody>
      </p:sp>
      <p:sp>
        <p:nvSpPr>
          <p:cNvPr id="10" name="Freccia in giù 9"/>
          <p:cNvSpPr/>
          <p:nvPr/>
        </p:nvSpPr>
        <p:spPr>
          <a:xfrm rot="5400000">
            <a:off x="3577839" y="723377"/>
            <a:ext cx="270588" cy="5593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Segnaposto numero diapositiva 2"/>
          <p:cNvSpPr>
            <a:spLocks noGrp="1"/>
          </p:cNvSpPr>
          <p:nvPr>
            <p:ph type="sldNum" sz="quarter" idx="12"/>
          </p:nvPr>
        </p:nvSpPr>
        <p:spPr>
          <a:xfrm>
            <a:off x="9448800" y="6492875"/>
            <a:ext cx="2743200" cy="365125"/>
          </a:xfrm>
        </p:spPr>
        <p:txBody>
          <a:bodyPr/>
          <a:lstStyle/>
          <a:p>
            <a:fld id="{4CCD92B9-F4A0-4FA3-B0C8-72B950DEA145}" type="slidenum">
              <a:rPr lang="it-IT" smtClean="0"/>
              <a:t>35</a:t>
            </a:fld>
            <a:endParaRPr lang="it-IT"/>
          </a:p>
        </p:txBody>
      </p:sp>
      <p:sp>
        <p:nvSpPr>
          <p:cNvPr id="11" name="Sottotitolo 2">
            <a:extLst>
              <a:ext uri="{FF2B5EF4-FFF2-40B4-BE49-F238E27FC236}">
                <a16:creationId xmlns:a16="http://schemas.microsoft.com/office/drawing/2014/main" id="{7931B329-6AB9-4E0D-AC75-9CF04536469E}"/>
              </a:ext>
            </a:extLst>
          </p:cNvPr>
          <p:cNvSpPr txBox="1">
            <a:spLocks/>
          </p:cNvSpPr>
          <p:nvPr/>
        </p:nvSpPr>
        <p:spPr>
          <a:xfrm>
            <a:off x="8978410" y="200133"/>
            <a:ext cx="2994369" cy="250778"/>
          </a:xfrm>
          <a:prstGeom prst="rect">
            <a:avLst/>
          </a:prstGeom>
          <a:solidFill>
            <a:schemeClr val="bg1">
              <a:lumMod val="95000"/>
            </a:schemeClr>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500" dirty="0">
                <a:solidFill>
                  <a:schemeClr val="accent5">
                    <a:lumMod val="75000"/>
                  </a:schemeClr>
                </a:solidFill>
              </a:rPr>
              <a:t>Tutorial procedura immatricolazione</a:t>
            </a:r>
          </a:p>
        </p:txBody>
      </p:sp>
    </p:spTree>
    <p:extLst>
      <p:ext uri="{BB962C8B-B14F-4D97-AF65-F5344CB8AC3E}">
        <p14:creationId xmlns:p14="http://schemas.microsoft.com/office/powerpoint/2010/main" val="29420219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448" y="0"/>
            <a:ext cx="3524815" cy="6858000"/>
          </a:xfrm>
          <a:prstGeom prst="rect">
            <a:avLst/>
          </a:prstGeom>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7087" y="24939"/>
            <a:ext cx="4559836" cy="638254"/>
          </a:xfrm>
          <a:prstGeom prst="rect">
            <a:avLst/>
          </a:prstGeom>
        </p:spPr>
      </p:pic>
      <p:pic>
        <p:nvPicPr>
          <p:cNvPr id="2" name="Immagin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0994" y="1345598"/>
            <a:ext cx="11527727" cy="3851553"/>
          </a:xfrm>
          <a:prstGeom prst="rect">
            <a:avLst/>
          </a:prstGeom>
          <a:ln>
            <a:solidFill>
              <a:schemeClr val="accent1">
                <a:shade val="50000"/>
              </a:schemeClr>
            </a:solidFill>
          </a:ln>
        </p:spPr>
      </p:pic>
      <p:sp>
        <p:nvSpPr>
          <p:cNvPr id="5" name="Fumetto 2 4"/>
          <p:cNvSpPr/>
          <p:nvPr/>
        </p:nvSpPr>
        <p:spPr>
          <a:xfrm>
            <a:off x="3987953" y="2544330"/>
            <a:ext cx="6915676" cy="2559516"/>
          </a:xfrm>
          <a:prstGeom prst="wedgeRoundRectCallout">
            <a:avLst>
              <a:gd name="adj1" fmla="val -65682"/>
              <a:gd name="adj2" fmla="val -37630"/>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solidFill>
                  <a:schemeClr val="tx1"/>
                </a:solidFill>
              </a:rPr>
              <a:t>Inserire i dati richiesti (tipo maturità, anno di conseguimento, voto, ecc.) poi proseguire cliccando il pulsante “</a:t>
            </a:r>
            <a:r>
              <a:rPr lang="it-IT" b="1" dirty="0">
                <a:solidFill>
                  <a:schemeClr val="accent1">
                    <a:lumMod val="75000"/>
                  </a:schemeClr>
                </a:solidFill>
              </a:rPr>
              <a:t>Avanti</a:t>
            </a:r>
            <a:r>
              <a:rPr lang="it-IT" dirty="0">
                <a:solidFill>
                  <a:schemeClr val="tx1"/>
                </a:solidFill>
              </a:rPr>
              <a:t>”.</a:t>
            </a:r>
          </a:p>
          <a:p>
            <a:endParaRPr lang="it-IT" dirty="0">
              <a:solidFill>
                <a:schemeClr val="tx1"/>
              </a:solidFill>
            </a:endParaRPr>
          </a:p>
          <a:p>
            <a:r>
              <a:rPr lang="it-IT" dirty="0">
                <a:solidFill>
                  <a:schemeClr val="tx1"/>
                </a:solidFill>
              </a:rPr>
              <a:t>Nel caso in cui il sistema visualizzi un messaggio di errore in questo punto della procedura si raccomanda di verificare che il dato inserito sia composto dal solo numero. Un eventuale spazio bianco inavvertitamente inserito dopo l’ultima cifra, non permette al sistema la validazione del dato.</a:t>
            </a:r>
          </a:p>
        </p:txBody>
      </p:sp>
      <p:sp>
        <p:nvSpPr>
          <p:cNvPr id="10" name="Freccia in giù 9"/>
          <p:cNvSpPr/>
          <p:nvPr/>
        </p:nvSpPr>
        <p:spPr>
          <a:xfrm rot="5170919">
            <a:off x="1441130" y="4670565"/>
            <a:ext cx="270588" cy="5593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Segnaposto numero diapositiva 2"/>
          <p:cNvSpPr>
            <a:spLocks noGrp="1"/>
          </p:cNvSpPr>
          <p:nvPr>
            <p:ph type="sldNum" sz="quarter" idx="12"/>
          </p:nvPr>
        </p:nvSpPr>
        <p:spPr>
          <a:xfrm>
            <a:off x="9448800" y="6492875"/>
            <a:ext cx="2743200" cy="365125"/>
          </a:xfrm>
        </p:spPr>
        <p:txBody>
          <a:bodyPr/>
          <a:lstStyle/>
          <a:p>
            <a:fld id="{4CCD92B9-F4A0-4FA3-B0C8-72B950DEA145}" type="slidenum">
              <a:rPr lang="it-IT" smtClean="0"/>
              <a:t>36</a:t>
            </a:fld>
            <a:endParaRPr lang="it-IT" dirty="0"/>
          </a:p>
        </p:txBody>
      </p:sp>
      <p:sp>
        <p:nvSpPr>
          <p:cNvPr id="11" name="Sottotitolo 2">
            <a:extLst>
              <a:ext uri="{FF2B5EF4-FFF2-40B4-BE49-F238E27FC236}">
                <a16:creationId xmlns:a16="http://schemas.microsoft.com/office/drawing/2014/main" id="{30ED494D-04EF-4578-A2D0-418602100757}"/>
              </a:ext>
            </a:extLst>
          </p:cNvPr>
          <p:cNvSpPr txBox="1">
            <a:spLocks/>
          </p:cNvSpPr>
          <p:nvPr/>
        </p:nvSpPr>
        <p:spPr>
          <a:xfrm>
            <a:off x="8978410" y="200133"/>
            <a:ext cx="2994369" cy="250778"/>
          </a:xfrm>
          <a:prstGeom prst="rect">
            <a:avLst/>
          </a:prstGeom>
          <a:solidFill>
            <a:schemeClr val="bg1">
              <a:lumMod val="95000"/>
            </a:schemeClr>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500" dirty="0">
                <a:solidFill>
                  <a:schemeClr val="accent5">
                    <a:lumMod val="75000"/>
                  </a:schemeClr>
                </a:solidFill>
              </a:rPr>
              <a:t>Tutorial procedura immatricolazione</a:t>
            </a:r>
          </a:p>
        </p:txBody>
      </p:sp>
    </p:spTree>
    <p:extLst>
      <p:ext uri="{BB962C8B-B14F-4D97-AF65-F5344CB8AC3E}">
        <p14:creationId xmlns:p14="http://schemas.microsoft.com/office/powerpoint/2010/main" val="28201471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448" y="0"/>
            <a:ext cx="3524815" cy="6858000"/>
          </a:xfrm>
          <a:prstGeom prst="rect">
            <a:avLst/>
          </a:prstGeom>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7087" y="24939"/>
            <a:ext cx="4559836" cy="638254"/>
          </a:xfrm>
          <a:prstGeom prst="rect">
            <a:avLst/>
          </a:prstGeom>
        </p:spPr>
      </p:pic>
      <p:sp>
        <p:nvSpPr>
          <p:cNvPr id="11" name="Freccia in giù 10"/>
          <p:cNvSpPr/>
          <p:nvPr/>
        </p:nvSpPr>
        <p:spPr>
          <a:xfrm rot="18785752">
            <a:off x="2061875" y="964770"/>
            <a:ext cx="270588" cy="5593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Segnaposto numero diapositiva 3"/>
          <p:cNvSpPr>
            <a:spLocks noGrp="1"/>
          </p:cNvSpPr>
          <p:nvPr>
            <p:ph type="sldNum" sz="quarter" idx="12"/>
          </p:nvPr>
        </p:nvSpPr>
        <p:spPr>
          <a:xfrm>
            <a:off x="9448800" y="6492875"/>
            <a:ext cx="2743200" cy="365125"/>
          </a:xfrm>
        </p:spPr>
        <p:txBody>
          <a:bodyPr/>
          <a:lstStyle/>
          <a:p>
            <a:fld id="{4CCD92B9-F4A0-4FA3-B0C8-72B950DEA145}" type="slidenum">
              <a:rPr lang="it-IT" smtClean="0"/>
              <a:t>37</a:t>
            </a:fld>
            <a:endParaRPr lang="it-IT"/>
          </a:p>
        </p:txBody>
      </p:sp>
      <p:sp>
        <p:nvSpPr>
          <p:cNvPr id="13" name="Sottotitolo 2">
            <a:extLst>
              <a:ext uri="{FF2B5EF4-FFF2-40B4-BE49-F238E27FC236}">
                <a16:creationId xmlns:a16="http://schemas.microsoft.com/office/drawing/2014/main" id="{B7F2B88D-E7DF-43A9-A284-86AFD230B3FE}"/>
              </a:ext>
            </a:extLst>
          </p:cNvPr>
          <p:cNvSpPr txBox="1">
            <a:spLocks/>
          </p:cNvSpPr>
          <p:nvPr/>
        </p:nvSpPr>
        <p:spPr>
          <a:xfrm>
            <a:off x="8978410" y="200133"/>
            <a:ext cx="2994369" cy="250778"/>
          </a:xfrm>
          <a:prstGeom prst="rect">
            <a:avLst/>
          </a:prstGeom>
          <a:solidFill>
            <a:schemeClr val="bg1">
              <a:lumMod val="95000"/>
            </a:schemeClr>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500" dirty="0">
                <a:solidFill>
                  <a:schemeClr val="accent5">
                    <a:lumMod val="75000"/>
                  </a:schemeClr>
                </a:solidFill>
              </a:rPr>
              <a:t>Tutorial procedura immatricolazione</a:t>
            </a:r>
          </a:p>
        </p:txBody>
      </p:sp>
      <p:pic>
        <p:nvPicPr>
          <p:cNvPr id="6" name="Immagine 5">
            <a:extLst>
              <a:ext uri="{FF2B5EF4-FFF2-40B4-BE49-F238E27FC236}">
                <a16:creationId xmlns:a16="http://schemas.microsoft.com/office/drawing/2014/main" id="{A1FB5977-0128-4C08-A71C-D4B263643E31}"/>
              </a:ext>
            </a:extLst>
          </p:cNvPr>
          <p:cNvPicPr>
            <a:picLocks noChangeAspect="1"/>
          </p:cNvPicPr>
          <p:nvPr/>
        </p:nvPicPr>
        <p:blipFill>
          <a:blip r:embed="rId5"/>
          <a:stretch>
            <a:fillRect/>
          </a:stretch>
        </p:blipFill>
        <p:spPr>
          <a:xfrm>
            <a:off x="2566944" y="699796"/>
            <a:ext cx="4924203" cy="4176518"/>
          </a:xfrm>
          <a:prstGeom prst="rect">
            <a:avLst/>
          </a:prstGeom>
          <a:ln w="3175">
            <a:solidFill>
              <a:srgbClr val="0070C0"/>
            </a:solidFill>
          </a:ln>
        </p:spPr>
      </p:pic>
      <p:sp>
        <p:nvSpPr>
          <p:cNvPr id="14" name="Freccia in giù 13">
            <a:extLst>
              <a:ext uri="{FF2B5EF4-FFF2-40B4-BE49-F238E27FC236}">
                <a16:creationId xmlns:a16="http://schemas.microsoft.com/office/drawing/2014/main" id="{256DD832-FB87-44E5-9B30-4E6374933B6F}"/>
              </a:ext>
            </a:extLst>
          </p:cNvPr>
          <p:cNvSpPr/>
          <p:nvPr/>
        </p:nvSpPr>
        <p:spPr>
          <a:xfrm rot="5193868">
            <a:off x="3758362" y="4107632"/>
            <a:ext cx="270588" cy="5593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Fumetto 2 4">
            <a:extLst>
              <a:ext uri="{FF2B5EF4-FFF2-40B4-BE49-F238E27FC236}">
                <a16:creationId xmlns:a16="http://schemas.microsoft.com/office/drawing/2014/main" id="{F206DDB8-729E-42FC-84A1-95E52C30ACD0}"/>
              </a:ext>
            </a:extLst>
          </p:cNvPr>
          <p:cNvSpPr/>
          <p:nvPr/>
        </p:nvSpPr>
        <p:spPr>
          <a:xfrm>
            <a:off x="418296" y="4963261"/>
            <a:ext cx="11544217" cy="1694605"/>
          </a:xfrm>
          <a:prstGeom prst="wedgeRoundRectCallout">
            <a:avLst>
              <a:gd name="adj1" fmla="val 27626"/>
              <a:gd name="adj2" fmla="val -49822"/>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solidFill>
                  <a:schemeClr val="tx1"/>
                </a:solidFill>
              </a:rPr>
              <a:t>Se un utente avesse inserito nel sistema più di un titolo astrattamente valido per l’accesso al corso, il sistema chiederà di specificare quale dei titoli inseriti, si desidera dichiarare come titolo di accesso. La scelta dell’uno a dell’altro ha una mera rilevanza statistica, ma è importante effettuare tutte le selezioni proposte dal sistema per evitare successivi malfunzionamenti.</a:t>
            </a:r>
          </a:p>
          <a:p>
            <a:r>
              <a:rPr lang="it-IT" dirty="0">
                <a:solidFill>
                  <a:schemeClr val="tx1"/>
                </a:solidFill>
              </a:rPr>
              <a:t>Continuare, poi, premendo il pulsante “</a:t>
            </a:r>
            <a:r>
              <a:rPr lang="it-IT" b="1" dirty="0">
                <a:solidFill>
                  <a:schemeClr val="accent1">
                    <a:lumMod val="75000"/>
                  </a:schemeClr>
                </a:solidFill>
              </a:rPr>
              <a:t>Procedi</a:t>
            </a:r>
            <a:r>
              <a:rPr lang="it-IT" dirty="0">
                <a:solidFill>
                  <a:schemeClr val="tx1"/>
                </a:solidFill>
              </a:rPr>
              <a:t>”.</a:t>
            </a:r>
          </a:p>
        </p:txBody>
      </p:sp>
    </p:spTree>
    <p:extLst>
      <p:ext uri="{BB962C8B-B14F-4D97-AF65-F5344CB8AC3E}">
        <p14:creationId xmlns:p14="http://schemas.microsoft.com/office/powerpoint/2010/main" val="16069588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448" y="0"/>
            <a:ext cx="3524815" cy="6858000"/>
          </a:xfrm>
          <a:prstGeom prst="rect">
            <a:avLst/>
          </a:prstGeom>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7087" y="24939"/>
            <a:ext cx="4559836" cy="638254"/>
          </a:xfrm>
          <a:prstGeom prst="rect">
            <a:avLst/>
          </a:prstGeom>
        </p:spPr>
      </p:pic>
      <p:sp>
        <p:nvSpPr>
          <p:cNvPr id="4" name="Segnaposto numero diapositiva 3"/>
          <p:cNvSpPr>
            <a:spLocks noGrp="1"/>
          </p:cNvSpPr>
          <p:nvPr>
            <p:ph type="sldNum" sz="quarter" idx="12"/>
          </p:nvPr>
        </p:nvSpPr>
        <p:spPr>
          <a:xfrm>
            <a:off x="9448800" y="6492875"/>
            <a:ext cx="2743200" cy="365125"/>
          </a:xfrm>
        </p:spPr>
        <p:txBody>
          <a:bodyPr/>
          <a:lstStyle/>
          <a:p>
            <a:fld id="{4CCD92B9-F4A0-4FA3-B0C8-72B950DEA145}" type="slidenum">
              <a:rPr lang="it-IT" smtClean="0"/>
              <a:t>38</a:t>
            </a:fld>
            <a:endParaRPr lang="it-IT"/>
          </a:p>
        </p:txBody>
      </p:sp>
      <p:sp>
        <p:nvSpPr>
          <p:cNvPr id="13" name="Sottotitolo 2">
            <a:extLst>
              <a:ext uri="{FF2B5EF4-FFF2-40B4-BE49-F238E27FC236}">
                <a16:creationId xmlns:a16="http://schemas.microsoft.com/office/drawing/2014/main" id="{B7F2B88D-E7DF-43A9-A284-86AFD230B3FE}"/>
              </a:ext>
            </a:extLst>
          </p:cNvPr>
          <p:cNvSpPr txBox="1">
            <a:spLocks/>
          </p:cNvSpPr>
          <p:nvPr/>
        </p:nvSpPr>
        <p:spPr>
          <a:xfrm>
            <a:off x="8978410" y="200133"/>
            <a:ext cx="2994369" cy="250778"/>
          </a:xfrm>
          <a:prstGeom prst="rect">
            <a:avLst/>
          </a:prstGeom>
          <a:solidFill>
            <a:schemeClr val="bg1">
              <a:lumMod val="95000"/>
            </a:schemeClr>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500" dirty="0">
                <a:solidFill>
                  <a:schemeClr val="accent5">
                    <a:lumMod val="75000"/>
                  </a:schemeClr>
                </a:solidFill>
              </a:rPr>
              <a:t>Tutorial procedura immatricolazione</a:t>
            </a:r>
          </a:p>
        </p:txBody>
      </p:sp>
      <p:pic>
        <p:nvPicPr>
          <p:cNvPr id="2" name="Immagine 1">
            <a:extLst>
              <a:ext uri="{FF2B5EF4-FFF2-40B4-BE49-F238E27FC236}">
                <a16:creationId xmlns:a16="http://schemas.microsoft.com/office/drawing/2014/main" id="{F4F37676-BF0E-4ED3-A551-7F035882FE54}"/>
              </a:ext>
            </a:extLst>
          </p:cNvPr>
          <p:cNvPicPr>
            <a:picLocks noChangeAspect="1"/>
          </p:cNvPicPr>
          <p:nvPr/>
        </p:nvPicPr>
        <p:blipFill>
          <a:blip r:embed="rId5"/>
          <a:stretch>
            <a:fillRect/>
          </a:stretch>
        </p:blipFill>
        <p:spPr>
          <a:xfrm>
            <a:off x="4351730" y="3694781"/>
            <a:ext cx="4229100" cy="914400"/>
          </a:xfrm>
          <a:prstGeom prst="rect">
            <a:avLst/>
          </a:prstGeom>
          <a:ln w="3175">
            <a:solidFill>
              <a:schemeClr val="accent1">
                <a:lumMod val="75000"/>
              </a:schemeClr>
            </a:solidFill>
          </a:ln>
        </p:spPr>
      </p:pic>
      <p:sp>
        <p:nvSpPr>
          <p:cNvPr id="12" name="Fumetto 2 4">
            <a:extLst>
              <a:ext uri="{FF2B5EF4-FFF2-40B4-BE49-F238E27FC236}">
                <a16:creationId xmlns:a16="http://schemas.microsoft.com/office/drawing/2014/main" id="{3A8E87EC-CA02-4BB1-AA52-48E59CB0F960}"/>
              </a:ext>
            </a:extLst>
          </p:cNvPr>
          <p:cNvSpPr/>
          <p:nvPr/>
        </p:nvSpPr>
        <p:spPr>
          <a:xfrm>
            <a:off x="2130137" y="1548064"/>
            <a:ext cx="7702115" cy="1806575"/>
          </a:xfrm>
          <a:prstGeom prst="wedgeRoundRectCallout">
            <a:avLst>
              <a:gd name="adj1" fmla="val 27626"/>
              <a:gd name="adj2" fmla="val -49822"/>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solidFill>
                  <a:schemeClr val="tx1"/>
                </a:solidFill>
              </a:rPr>
              <a:t>Nel caso apparisse, nel corso della procedura, un messaggio di errore come questo in basso l’utente dovrà necessariamente ripresentare la domanda, selezionando la voce “</a:t>
            </a:r>
            <a:r>
              <a:rPr lang="it-IT" b="1" dirty="0">
                <a:solidFill>
                  <a:schemeClr val="accent1">
                    <a:lumMod val="75000"/>
                  </a:schemeClr>
                </a:solidFill>
              </a:rPr>
              <a:t>Immatricolazione e Preiscrizione</a:t>
            </a:r>
            <a:r>
              <a:rPr lang="it-IT" dirty="0">
                <a:solidFill>
                  <a:schemeClr val="tx1"/>
                </a:solidFill>
              </a:rPr>
              <a:t>” dal menù di navigazione a destra e, al momento di dichiarare i titoli di accesso, effettuare tutte le scelte proposte da sistema.</a:t>
            </a:r>
          </a:p>
        </p:txBody>
      </p:sp>
    </p:spTree>
    <p:extLst>
      <p:ext uri="{BB962C8B-B14F-4D97-AF65-F5344CB8AC3E}">
        <p14:creationId xmlns:p14="http://schemas.microsoft.com/office/powerpoint/2010/main" val="32120995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448" y="0"/>
            <a:ext cx="3524815" cy="6858000"/>
          </a:xfrm>
          <a:prstGeom prst="rect">
            <a:avLst/>
          </a:prstGeom>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7087" y="24939"/>
            <a:ext cx="4559836" cy="638254"/>
          </a:xfrm>
          <a:prstGeom prst="rect">
            <a:avLst/>
          </a:prstGeom>
        </p:spPr>
      </p:pic>
      <p:pic>
        <p:nvPicPr>
          <p:cNvPr id="4" name="Immagine 3"/>
          <p:cNvPicPr>
            <a:picLocks noChangeAspect="1"/>
          </p:cNvPicPr>
          <p:nvPr/>
        </p:nvPicPr>
        <p:blipFill rotWithShape="1">
          <a:blip r:embed="rId5">
            <a:extLst>
              <a:ext uri="{28A0092B-C50C-407E-A947-70E740481C1C}">
                <a14:useLocalDpi xmlns:a14="http://schemas.microsoft.com/office/drawing/2010/main" val="0"/>
              </a:ext>
            </a:extLst>
          </a:blip>
          <a:srcRect b="17090"/>
          <a:stretch/>
        </p:blipFill>
        <p:spPr>
          <a:xfrm>
            <a:off x="3774967" y="663193"/>
            <a:ext cx="8095607" cy="3965451"/>
          </a:xfrm>
          <a:prstGeom prst="rect">
            <a:avLst/>
          </a:prstGeom>
        </p:spPr>
        <p:style>
          <a:lnRef idx="2">
            <a:schemeClr val="accent1"/>
          </a:lnRef>
          <a:fillRef idx="1">
            <a:schemeClr val="lt1"/>
          </a:fillRef>
          <a:effectRef idx="0">
            <a:schemeClr val="accent1"/>
          </a:effectRef>
          <a:fontRef idx="minor">
            <a:schemeClr val="dk1"/>
          </a:fontRef>
        </p:style>
      </p:pic>
      <p:sp>
        <p:nvSpPr>
          <p:cNvPr id="10" name="Freccia in giù 9"/>
          <p:cNvSpPr/>
          <p:nvPr/>
        </p:nvSpPr>
        <p:spPr>
          <a:xfrm rot="4140641">
            <a:off x="6408031" y="3450136"/>
            <a:ext cx="270588" cy="5593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Segnaposto numero diapositiva 1"/>
          <p:cNvSpPr>
            <a:spLocks noGrp="1"/>
          </p:cNvSpPr>
          <p:nvPr>
            <p:ph type="sldNum" sz="quarter" idx="12"/>
          </p:nvPr>
        </p:nvSpPr>
        <p:spPr>
          <a:xfrm>
            <a:off x="9448800" y="6493625"/>
            <a:ext cx="2743200" cy="365125"/>
          </a:xfrm>
        </p:spPr>
        <p:txBody>
          <a:bodyPr/>
          <a:lstStyle/>
          <a:p>
            <a:fld id="{4CCD92B9-F4A0-4FA3-B0C8-72B950DEA145}" type="slidenum">
              <a:rPr lang="it-IT" smtClean="0"/>
              <a:t>39</a:t>
            </a:fld>
            <a:endParaRPr lang="it-IT" dirty="0"/>
          </a:p>
        </p:txBody>
      </p:sp>
      <p:sp>
        <p:nvSpPr>
          <p:cNvPr id="11" name="Sottotitolo 2">
            <a:extLst>
              <a:ext uri="{FF2B5EF4-FFF2-40B4-BE49-F238E27FC236}">
                <a16:creationId xmlns:a16="http://schemas.microsoft.com/office/drawing/2014/main" id="{B656FD0A-E5C8-4319-A857-75D170B30373}"/>
              </a:ext>
            </a:extLst>
          </p:cNvPr>
          <p:cNvSpPr txBox="1">
            <a:spLocks/>
          </p:cNvSpPr>
          <p:nvPr/>
        </p:nvSpPr>
        <p:spPr>
          <a:xfrm>
            <a:off x="8978410" y="200133"/>
            <a:ext cx="2994369" cy="250778"/>
          </a:xfrm>
          <a:prstGeom prst="rect">
            <a:avLst/>
          </a:prstGeom>
          <a:solidFill>
            <a:schemeClr val="bg1">
              <a:lumMod val="95000"/>
            </a:schemeClr>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500" dirty="0">
                <a:solidFill>
                  <a:schemeClr val="accent5">
                    <a:lumMod val="75000"/>
                  </a:schemeClr>
                </a:solidFill>
              </a:rPr>
              <a:t>Tutorial procedura immatricolazione</a:t>
            </a:r>
          </a:p>
        </p:txBody>
      </p:sp>
      <p:sp>
        <p:nvSpPr>
          <p:cNvPr id="9" name="Fumetto 2 4">
            <a:extLst>
              <a:ext uri="{FF2B5EF4-FFF2-40B4-BE49-F238E27FC236}">
                <a16:creationId xmlns:a16="http://schemas.microsoft.com/office/drawing/2014/main" id="{5781537A-56B4-4D66-A7A8-063925AC6C4C}"/>
              </a:ext>
            </a:extLst>
          </p:cNvPr>
          <p:cNvSpPr/>
          <p:nvPr/>
        </p:nvSpPr>
        <p:spPr>
          <a:xfrm>
            <a:off x="157944" y="1252104"/>
            <a:ext cx="3524815" cy="2883477"/>
          </a:xfrm>
          <a:prstGeom prst="wedgeRoundRectCallout">
            <a:avLst>
              <a:gd name="adj1" fmla="val -49516"/>
              <a:gd name="adj2" fmla="val 11681"/>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solidFill>
                  <a:schemeClr val="tx1"/>
                </a:solidFill>
              </a:rPr>
              <a:t>La procedura chiede, poi, di inserire di dati di prima immatricolazione al sistema universitario nazionale: ateneo, anno accademico e data di prima immatricolazione della prima Università italiana a cui ci si è iscritti.</a:t>
            </a:r>
          </a:p>
        </p:txBody>
      </p:sp>
    </p:spTree>
    <p:extLst>
      <p:ext uri="{BB962C8B-B14F-4D97-AF65-F5344CB8AC3E}">
        <p14:creationId xmlns:p14="http://schemas.microsoft.com/office/powerpoint/2010/main" val="2738334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8876" y="0"/>
            <a:ext cx="3524815" cy="6858000"/>
          </a:xfrm>
          <a:prstGeom prst="rect">
            <a:avLst/>
          </a:prstGeom>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7087" y="0"/>
            <a:ext cx="4559836" cy="638254"/>
          </a:xfrm>
          <a:prstGeom prst="rect">
            <a:avLst/>
          </a:prstGeom>
        </p:spPr>
      </p:pic>
      <p:sp>
        <p:nvSpPr>
          <p:cNvPr id="3" name="Segnaposto numero diapositiva 2"/>
          <p:cNvSpPr>
            <a:spLocks noGrp="1"/>
          </p:cNvSpPr>
          <p:nvPr>
            <p:ph type="sldNum" sz="quarter" idx="12"/>
          </p:nvPr>
        </p:nvSpPr>
        <p:spPr>
          <a:xfrm>
            <a:off x="9226420" y="6492875"/>
            <a:ext cx="2743200" cy="365125"/>
          </a:xfrm>
        </p:spPr>
        <p:txBody>
          <a:bodyPr/>
          <a:lstStyle/>
          <a:p>
            <a:fld id="{4CCD92B9-F4A0-4FA3-B0C8-72B950DEA145}" type="slidenum">
              <a:rPr lang="it-IT" smtClean="0"/>
              <a:t>4</a:t>
            </a:fld>
            <a:endParaRPr lang="it-IT"/>
          </a:p>
        </p:txBody>
      </p:sp>
      <p:pic>
        <p:nvPicPr>
          <p:cNvPr id="4" name="Immagine 3"/>
          <p:cNvPicPr>
            <a:picLocks noChangeAspect="1"/>
          </p:cNvPicPr>
          <p:nvPr/>
        </p:nvPicPr>
        <p:blipFill rotWithShape="1">
          <a:blip r:embed="rId5">
            <a:extLst>
              <a:ext uri="{28A0092B-C50C-407E-A947-70E740481C1C}">
                <a14:useLocalDpi xmlns:a14="http://schemas.microsoft.com/office/drawing/2010/main" val="0"/>
              </a:ext>
            </a:extLst>
          </a:blip>
          <a:srcRect t="32312"/>
          <a:stretch/>
        </p:blipFill>
        <p:spPr>
          <a:xfrm>
            <a:off x="141520" y="2163946"/>
            <a:ext cx="11828100" cy="2723643"/>
          </a:xfrm>
          <a:prstGeom prst="rect">
            <a:avLst/>
          </a:prstGeom>
          <a:ln>
            <a:solidFill>
              <a:schemeClr val="accent1">
                <a:shade val="50000"/>
              </a:schemeClr>
            </a:solidFill>
          </a:ln>
        </p:spPr>
      </p:pic>
      <p:sp>
        <p:nvSpPr>
          <p:cNvPr id="5" name="Fumetto 2 4"/>
          <p:cNvSpPr/>
          <p:nvPr/>
        </p:nvSpPr>
        <p:spPr>
          <a:xfrm>
            <a:off x="4761900" y="4505031"/>
            <a:ext cx="6728716" cy="2152835"/>
          </a:xfrm>
          <a:prstGeom prst="wedgeRoundRectCallout">
            <a:avLst>
              <a:gd name="adj1" fmla="val 45236"/>
              <a:gd name="adj2" fmla="val -108919"/>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it-IT" dirty="0">
                <a:solidFill>
                  <a:schemeClr val="tx1"/>
                </a:solidFill>
              </a:rPr>
              <a:t>Nel caso di accesso da parte di un ex studente, che ha già altre carriere presenti nel nostro database, verrà proposto l’elenco delle stesse.</a:t>
            </a:r>
          </a:p>
          <a:p>
            <a:pPr lvl="0"/>
            <a:endParaRPr lang="it-IT" sz="500" dirty="0">
              <a:solidFill>
                <a:schemeClr val="tx1"/>
              </a:solidFill>
            </a:endParaRPr>
          </a:p>
          <a:p>
            <a:pPr lvl="0"/>
            <a:r>
              <a:rPr lang="it-IT" dirty="0">
                <a:solidFill>
                  <a:schemeClr val="tx1"/>
                </a:solidFill>
              </a:rPr>
              <a:t>Selezionare una carriera qualsiasi per accedere cliccando sul pulsante “</a:t>
            </a:r>
            <a:r>
              <a:rPr lang="it-IT" b="1" dirty="0">
                <a:solidFill>
                  <a:schemeClr val="accent1">
                    <a:lumMod val="75000"/>
                  </a:schemeClr>
                </a:solidFill>
              </a:rPr>
              <a:t>Seleziona</a:t>
            </a:r>
            <a:r>
              <a:rPr lang="it-IT" dirty="0">
                <a:solidFill>
                  <a:schemeClr val="tx1"/>
                </a:solidFill>
              </a:rPr>
              <a:t>”. </a:t>
            </a:r>
          </a:p>
          <a:p>
            <a:pPr lvl="0"/>
            <a:endParaRPr lang="it-IT" sz="500" dirty="0">
              <a:solidFill>
                <a:schemeClr val="tx1"/>
              </a:solidFill>
            </a:endParaRPr>
          </a:p>
          <a:p>
            <a:pPr lvl="0"/>
            <a:r>
              <a:rPr lang="it-IT" dirty="0">
                <a:solidFill>
                  <a:schemeClr val="tx1"/>
                </a:solidFill>
              </a:rPr>
              <a:t>La pagina “</a:t>
            </a:r>
            <a:r>
              <a:rPr lang="it-IT" b="1" dirty="0">
                <a:solidFill>
                  <a:schemeClr val="accent1">
                    <a:lumMod val="75000"/>
                  </a:schemeClr>
                </a:solidFill>
              </a:rPr>
              <a:t>Scegli carriera</a:t>
            </a:r>
            <a:r>
              <a:rPr lang="it-IT" dirty="0">
                <a:solidFill>
                  <a:schemeClr val="tx1"/>
                </a:solidFill>
              </a:rPr>
              <a:t>” non verrà proposta nel caso di un nuovo studente.</a:t>
            </a:r>
          </a:p>
        </p:txBody>
      </p:sp>
      <p:sp>
        <p:nvSpPr>
          <p:cNvPr id="2" name="Freccia in giù 1"/>
          <p:cNvSpPr/>
          <p:nvPr/>
        </p:nvSpPr>
        <p:spPr>
          <a:xfrm>
            <a:off x="11349300" y="2355886"/>
            <a:ext cx="282632" cy="6234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Sottotitolo 2">
            <a:extLst>
              <a:ext uri="{FF2B5EF4-FFF2-40B4-BE49-F238E27FC236}">
                <a16:creationId xmlns:a16="http://schemas.microsoft.com/office/drawing/2014/main" id="{A2537623-7554-46F6-AE23-DB9E6A1B50E4}"/>
              </a:ext>
            </a:extLst>
          </p:cNvPr>
          <p:cNvSpPr txBox="1">
            <a:spLocks/>
          </p:cNvSpPr>
          <p:nvPr/>
        </p:nvSpPr>
        <p:spPr>
          <a:xfrm>
            <a:off x="8978410" y="200133"/>
            <a:ext cx="2994369" cy="250778"/>
          </a:xfrm>
          <a:prstGeom prst="rect">
            <a:avLst/>
          </a:prstGeom>
          <a:solidFill>
            <a:schemeClr val="bg1">
              <a:lumMod val="95000"/>
            </a:schemeClr>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500" dirty="0">
                <a:solidFill>
                  <a:schemeClr val="accent5">
                    <a:lumMod val="75000"/>
                  </a:schemeClr>
                </a:solidFill>
              </a:rPr>
              <a:t>Tutorial procedura immatricolazione</a:t>
            </a:r>
          </a:p>
        </p:txBody>
      </p:sp>
    </p:spTree>
    <p:extLst>
      <p:ext uri="{BB962C8B-B14F-4D97-AF65-F5344CB8AC3E}">
        <p14:creationId xmlns:p14="http://schemas.microsoft.com/office/powerpoint/2010/main" val="2960422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448" y="0"/>
            <a:ext cx="3524815" cy="6858000"/>
          </a:xfrm>
          <a:prstGeom prst="rect">
            <a:avLst/>
          </a:prstGeom>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7087" y="24939"/>
            <a:ext cx="4559836" cy="638254"/>
          </a:xfrm>
          <a:prstGeom prst="rect">
            <a:avLst/>
          </a:prstGeom>
        </p:spPr>
      </p:pic>
      <p:sp>
        <p:nvSpPr>
          <p:cNvPr id="5" name="Fumetto 2 4"/>
          <p:cNvSpPr/>
          <p:nvPr/>
        </p:nvSpPr>
        <p:spPr>
          <a:xfrm>
            <a:off x="445063" y="866812"/>
            <a:ext cx="11143616" cy="2176896"/>
          </a:xfrm>
          <a:prstGeom prst="wedgeRoundRectCallout">
            <a:avLst>
              <a:gd name="adj1" fmla="val -49516"/>
              <a:gd name="adj2" fmla="val 11681"/>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solidFill>
                  <a:schemeClr val="tx1"/>
                </a:solidFill>
              </a:rPr>
              <a:t>Per alcuni corsi di studio vengono messe a disposizione delle risorse aggiuntive rispetto ai servizi ordinari, a fronte di una maggiorazione delle tasse di iscrizione. </a:t>
            </a:r>
          </a:p>
          <a:p>
            <a:r>
              <a:rPr lang="it-IT" dirty="0">
                <a:solidFill>
                  <a:schemeClr val="tx1"/>
                </a:solidFill>
              </a:rPr>
              <a:t>Tale possibilità, prevista solo in casi limitati, viene indicata esplicitamente nel bando di ammissione.</a:t>
            </a:r>
          </a:p>
          <a:p>
            <a:r>
              <a:rPr lang="it-IT" dirty="0">
                <a:solidFill>
                  <a:schemeClr val="tx1"/>
                </a:solidFill>
              </a:rPr>
              <a:t>Nel caso il corso di studio preveda tale possibilità, e si desideri approfittarne, occorre dichiarare la propria scelta selezionando il valore corrispondente nella casella apposita</a:t>
            </a:r>
          </a:p>
        </p:txBody>
      </p:sp>
      <p:sp>
        <p:nvSpPr>
          <p:cNvPr id="2" name="Segnaposto numero diapositiva 1"/>
          <p:cNvSpPr>
            <a:spLocks noGrp="1"/>
          </p:cNvSpPr>
          <p:nvPr>
            <p:ph type="sldNum" sz="quarter" idx="12"/>
          </p:nvPr>
        </p:nvSpPr>
        <p:spPr>
          <a:xfrm>
            <a:off x="9448800" y="6493625"/>
            <a:ext cx="2743200" cy="365125"/>
          </a:xfrm>
        </p:spPr>
        <p:txBody>
          <a:bodyPr/>
          <a:lstStyle/>
          <a:p>
            <a:fld id="{4CCD92B9-F4A0-4FA3-B0C8-72B950DEA145}" type="slidenum">
              <a:rPr lang="it-IT" smtClean="0"/>
              <a:t>40</a:t>
            </a:fld>
            <a:endParaRPr lang="it-IT" dirty="0"/>
          </a:p>
        </p:txBody>
      </p:sp>
      <p:sp>
        <p:nvSpPr>
          <p:cNvPr id="11" name="Sottotitolo 2">
            <a:extLst>
              <a:ext uri="{FF2B5EF4-FFF2-40B4-BE49-F238E27FC236}">
                <a16:creationId xmlns:a16="http://schemas.microsoft.com/office/drawing/2014/main" id="{B656FD0A-E5C8-4319-A857-75D170B30373}"/>
              </a:ext>
            </a:extLst>
          </p:cNvPr>
          <p:cNvSpPr txBox="1">
            <a:spLocks/>
          </p:cNvSpPr>
          <p:nvPr/>
        </p:nvSpPr>
        <p:spPr>
          <a:xfrm>
            <a:off x="8978410" y="200133"/>
            <a:ext cx="2994369" cy="250778"/>
          </a:xfrm>
          <a:prstGeom prst="rect">
            <a:avLst/>
          </a:prstGeom>
          <a:solidFill>
            <a:schemeClr val="bg1">
              <a:lumMod val="95000"/>
            </a:schemeClr>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500" dirty="0">
                <a:solidFill>
                  <a:schemeClr val="accent5">
                    <a:lumMod val="75000"/>
                  </a:schemeClr>
                </a:solidFill>
              </a:rPr>
              <a:t>Tutorial procedura immatricolazione</a:t>
            </a:r>
          </a:p>
        </p:txBody>
      </p:sp>
      <p:pic>
        <p:nvPicPr>
          <p:cNvPr id="3" name="Immagine 2">
            <a:extLst>
              <a:ext uri="{FF2B5EF4-FFF2-40B4-BE49-F238E27FC236}">
                <a16:creationId xmlns:a16="http://schemas.microsoft.com/office/drawing/2014/main" id="{42CDB40A-9ACB-4B48-810C-59298DFC96A4}"/>
              </a:ext>
            </a:extLst>
          </p:cNvPr>
          <p:cNvPicPr>
            <a:picLocks noChangeAspect="1"/>
          </p:cNvPicPr>
          <p:nvPr/>
        </p:nvPicPr>
        <p:blipFill>
          <a:blip r:embed="rId5"/>
          <a:stretch>
            <a:fillRect/>
          </a:stretch>
        </p:blipFill>
        <p:spPr>
          <a:xfrm>
            <a:off x="2257425" y="3889609"/>
            <a:ext cx="7191375" cy="971550"/>
          </a:xfrm>
          <a:prstGeom prst="rect">
            <a:avLst/>
          </a:prstGeom>
          <a:ln>
            <a:solidFill>
              <a:schemeClr val="accent1">
                <a:lumMod val="75000"/>
              </a:schemeClr>
            </a:solidFill>
          </a:ln>
        </p:spPr>
      </p:pic>
      <p:sp>
        <p:nvSpPr>
          <p:cNvPr id="10" name="Freccia in giù 9"/>
          <p:cNvSpPr/>
          <p:nvPr/>
        </p:nvSpPr>
        <p:spPr>
          <a:xfrm rot="14097902">
            <a:off x="2226039" y="4581495"/>
            <a:ext cx="270588" cy="5593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665753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448" y="0"/>
            <a:ext cx="3524815" cy="6858000"/>
          </a:xfrm>
          <a:prstGeom prst="rect">
            <a:avLst/>
          </a:prstGeom>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7087" y="24939"/>
            <a:ext cx="4559836" cy="638254"/>
          </a:xfrm>
          <a:prstGeom prst="rect">
            <a:avLst/>
          </a:prstGeom>
        </p:spPr>
      </p:pic>
      <p:sp>
        <p:nvSpPr>
          <p:cNvPr id="5" name="Fumetto 2 4"/>
          <p:cNvSpPr/>
          <p:nvPr/>
        </p:nvSpPr>
        <p:spPr>
          <a:xfrm>
            <a:off x="445063" y="866812"/>
            <a:ext cx="11143616" cy="2176896"/>
          </a:xfrm>
          <a:prstGeom prst="wedgeRoundRectCallout">
            <a:avLst>
              <a:gd name="adj1" fmla="val -49516"/>
              <a:gd name="adj2" fmla="val 11681"/>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solidFill>
                  <a:schemeClr val="tx1"/>
                </a:solidFill>
              </a:rPr>
              <a:t>Si dovrà indicare il proprio stato occupazionale. Tale richiesta viene effettuata a fini statistici ma non ha alcuna influenza sull’importo delle tasse universitarie.</a:t>
            </a:r>
          </a:p>
          <a:p>
            <a:r>
              <a:rPr lang="it-IT" dirty="0">
                <a:solidFill>
                  <a:schemeClr val="tx1"/>
                </a:solidFill>
              </a:rPr>
              <a:t>Da notare che l’iscrizione Part Time non è prevista per i corsi Post Lauream, pertanto l’eventuale selezione della riga corrispondente non avrà alcun effetto.</a:t>
            </a:r>
          </a:p>
        </p:txBody>
      </p:sp>
      <p:sp>
        <p:nvSpPr>
          <p:cNvPr id="2" name="Segnaposto numero diapositiva 1"/>
          <p:cNvSpPr>
            <a:spLocks noGrp="1"/>
          </p:cNvSpPr>
          <p:nvPr>
            <p:ph type="sldNum" sz="quarter" idx="12"/>
          </p:nvPr>
        </p:nvSpPr>
        <p:spPr>
          <a:xfrm>
            <a:off x="9448800" y="6493625"/>
            <a:ext cx="2743200" cy="365125"/>
          </a:xfrm>
        </p:spPr>
        <p:txBody>
          <a:bodyPr/>
          <a:lstStyle/>
          <a:p>
            <a:fld id="{4CCD92B9-F4A0-4FA3-B0C8-72B950DEA145}" type="slidenum">
              <a:rPr lang="it-IT" smtClean="0"/>
              <a:t>41</a:t>
            </a:fld>
            <a:endParaRPr lang="it-IT" dirty="0"/>
          </a:p>
        </p:txBody>
      </p:sp>
      <p:sp>
        <p:nvSpPr>
          <p:cNvPr id="11" name="Sottotitolo 2">
            <a:extLst>
              <a:ext uri="{FF2B5EF4-FFF2-40B4-BE49-F238E27FC236}">
                <a16:creationId xmlns:a16="http://schemas.microsoft.com/office/drawing/2014/main" id="{B656FD0A-E5C8-4319-A857-75D170B30373}"/>
              </a:ext>
            </a:extLst>
          </p:cNvPr>
          <p:cNvSpPr txBox="1">
            <a:spLocks/>
          </p:cNvSpPr>
          <p:nvPr/>
        </p:nvSpPr>
        <p:spPr>
          <a:xfrm>
            <a:off x="8978410" y="200133"/>
            <a:ext cx="2994369" cy="250778"/>
          </a:xfrm>
          <a:prstGeom prst="rect">
            <a:avLst/>
          </a:prstGeom>
          <a:solidFill>
            <a:schemeClr val="bg1">
              <a:lumMod val="95000"/>
            </a:schemeClr>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500" dirty="0">
                <a:solidFill>
                  <a:schemeClr val="accent5">
                    <a:lumMod val="75000"/>
                  </a:schemeClr>
                </a:solidFill>
              </a:rPr>
              <a:t>Tutorial procedura immatricolazione</a:t>
            </a:r>
          </a:p>
        </p:txBody>
      </p:sp>
      <p:pic>
        <p:nvPicPr>
          <p:cNvPr id="4" name="Immagine 3">
            <a:extLst>
              <a:ext uri="{FF2B5EF4-FFF2-40B4-BE49-F238E27FC236}">
                <a16:creationId xmlns:a16="http://schemas.microsoft.com/office/drawing/2014/main" id="{2CCB6058-2E0B-44D8-B194-F1EDFFA116A2}"/>
              </a:ext>
            </a:extLst>
          </p:cNvPr>
          <p:cNvPicPr>
            <a:picLocks noChangeAspect="1"/>
          </p:cNvPicPr>
          <p:nvPr/>
        </p:nvPicPr>
        <p:blipFill>
          <a:blip r:embed="rId5"/>
          <a:stretch>
            <a:fillRect/>
          </a:stretch>
        </p:blipFill>
        <p:spPr>
          <a:xfrm>
            <a:off x="1400175" y="3155626"/>
            <a:ext cx="9420225" cy="2381250"/>
          </a:xfrm>
          <a:prstGeom prst="rect">
            <a:avLst/>
          </a:prstGeom>
        </p:spPr>
      </p:pic>
      <p:sp>
        <p:nvSpPr>
          <p:cNvPr id="10" name="Freccia in giù 9"/>
          <p:cNvSpPr/>
          <p:nvPr/>
        </p:nvSpPr>
        <p:spPr>
          <a:xfrm rot="12546881">
            <a:off x="2242234" y="4671188"/>
            <a:ext cx="270588" cy="5593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4529446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448" y="0"/>
            <a:ext cx="3524815" cy="6858000"/>
          </a:xfrm>
          <a:prstGeom prst="rect">
            <a:avLst/>
          </a:prstGeom>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7087" y="24939"/>
            <a:ext cx="4559836" cy="638254"/>
          </a:xfrm>
          <a:prstGeom prst="rect">
            <a:avLst/>
          </a:prstGeom>
        </p:spPr>
      </p:pic>
      <p:pic>
        <p:nvPicPr>
          <p:cNvPr id="2" name="Immagin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3216" y="760041"/>
            <a:ext cx="10413435" cy="5902271"/>
          </a:xfrm>
          <a:prstGeom prst="rect">
            <a:avLst/>
          </a:prstGeom>
          <a:ln>
            <a:solidFill>
              <a:schemeClr val="accent1">
                <a:shade val="50000"/>
              </a:schemeClr>
            </a:solidFill>
          </a:ln>
        </p:spPr>
      </p:pic>
      <p:sp>
        <p:nvSpPr>
          <p:cNvPr id="5" name="Fumetto 2 4"/>
          <p:cNvSpPr/>
          <p:nvPr/>
        </p:nvSpPr>
        <p:spPr>
          <a:xfrm>
            <a:off x="2584579" y="6174968"/>
            <a:ext cx="8584163" cy="402736"/>
          </a:xfrm>
          <a:prstGeom prst="wedgeRoundRectCallout">
            <a:avLst>
              <a:gd name="adj1" fmla="val -53801"/>
              <a:gd name="adj2" fmla="val 38890"/>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700" dirty="0">
                <a:solidFill>
                  <a:schemeClr val="tx1"/>
                </a:solidFill>
              </a:rPr>
              <a:t>Nella sezione di riepilogo conferma le scelte fatte premendo il pulsante “</a:t>
            </a:r>
            <a:r>
              <a:rPr lang="it-IT" sz="1700" b="1" dirty="0">
                <a:solidFill>
                  <a:schemeClr val="accent1">
                    <a:lumMod val="75000"/>
                  </a:schemeClr>
                </a:solidFill>
              </a:rPr>
              <a:t>Conferma e prosegui</a:t>
            </a:r>
            <a:r>
              <a:rPr lang="it-IT" sz="1700" dirty="0">
                <a:solidFill>
                  <a:schemeClr val="tx1"/>
                </a:solidFill>
              </a:rPr>
              <a:t>”.</a:t>
            </a:r>
          </a:p>
        </p:txBody>
      </p:sp>
      <p:sp>
        <p:nvSpPr>
          <p:cNvPr id="3" name="Segnaposto numero diapositiva 2"/>
          <p:cNvSpPr>
            <a:spLocks noGrp="1"/>
          </p:cNvSpPr>
          <p:nvPr>
            <p:ph type="sldNum" sz="quarter" idx="12"/>
          </p:nvPr>
        </p:nvSpPr>
        <p:spPr>
          <a:xfrm>
            <a:off x="9448800" y="6492875"/>
            <a:ext cx="2743200" cy="365125"/>
          </a:xfrm>
        </p:spPr>
        <p:txBody>
          <a:bodyPr/>
          <a:lstStyle/>
          <a:p>
            <a:fld id="{4CCD92B9-F4A0-4FA3-B0C8-72B950DEA145}" type="slidenum">
              <a:rPr lang="it-IT" smtClean="0"/>
              <a:t>42</a:t>
            </a:fld>
            <a:endParaRPr lang="it-IT" dirty="0"/>
          </a:p>
        </p:txBody>
      </p:sp>
      <p:sp>
        <p:nvSpPr>
          <p:cNvPr id="10" name="Sottotitolo 2">
            <a:extLst>
              <a:ext uri="{FF2B5EF4-FFF2-40B4-BE49-F238E27FC236}">
                <a16:creationId xmlns:a16="http://schemas.microsoft.com/office/drawing/2014/main" id="{80480D8A-FA9C-4FA1-B3DF-202CFDA3AAA5}"/>
              </a:ext>
            </a:extLst>
          </p:cNvPr>
          <p:cNvSpPr txBox="1">
            <a:spLocks/>
          </p:cNvSpPr>
          <p:nvPr/>
        </p:nvSpPr>
        <p:spPr>
          <a:xfrm>
            <a:off x="8978410" y="200133"/>
            <a:ext cx="2994369" cy="250778"/>
          </a:xfrm>
          <a:prstGeom prst="rect">
            <a:avLst/>
          </a:prstGeom>
          <a:solidFill>
            <a:schemeClr val="bg1">
              <a:lumMod val="95000"/>
            </a:schemeClr>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500" dirty="0">
                <a:solidFill>
                  <a:schemeClr val="accent5">
                    <a:lumMod val="75000"/>
                  </a:schemeClr>
                </a:solidFill>
              </a:rPr>
              <a:t>Tutorial procedura immatricolazione</a:t>
            </a:r>
          </a:p>
        </p:txBody>
      </p:sp>
    </p:spTree>
    <p:extLst>
      <p:ext uri="{BB962C8B-B14F-4D97-AF65-F5344CB8AC3E}">
        <p14:creationId xmlns:p14="http://schemas.microsoft.com/office/powerpoint/2010/main" val="19870395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3524815" cy="6858000"/>
          </a:xfrm>
          <a:prstGeom prst="rect">
            <a:avLst/>
          </a:prstGeom>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7087" y="24939"/>
            <a:ext cx="4559836" cy="638254"/>
          </a:xfrm>
          <a:prstGeom prst="rect">
            <a:avLst/>
          </a:prstGeom>
        </p:spPr>
      </p:pic>
      <p:sp>
        <p:nvSpPr>
          <p:cNvPr id="3" name="Segnaposto numero diapositiva 2"/>
          <p:cNvSpPr>
            <a:spLocks noGrp="1"/>
          </p:cNvSpPr>
          <p:nvPr>
            <p:ph type="sldNum" sz="quarter" idx="12"/>
          </p:nvPr>
        </p:nvSpPr>
        <p:spPr>
          <a:xfrm>
            <a:off x="9448800" y="6492875"/>
            <a:ext cx="2743200" cy="365125"/>
          </a:xfrm>
        </p:spPr>
        <p:txBody>
          <a:bodyPr/>
          <a:lstStyle/>
          <a:p>
            <a:fld id="{4CCD92B9-F4A0-4FA3-B0C8-72B950DEA145}" type="slidenum">
              <a:rPr lang="it-IT" smtClean="0"/>
              <a:t>43</a:t>
            </a:fld>
            <a:endParaRPr lang="it-IT" dirty="0"/>
          </a:p>
        </p:txBody>
      </p:sp>
      <p:sp>
        <p:nvSpPr>
          <p:cNvPr id="10" name="Sottotitolo 2">
            <a:extLst>
              <a:ext uri="{FF2B5EF4-FFF2-40B4-BE49-F238E27FC236}">
                <a16:creationId xmlns:a16="http://schemas.microsoft.com/office/drawing/2014/main" id="{80480D8A-FA9C-4FA1-B3DF-202CFDA3AAA5}"/>
              </a:ext>
            </a:extLst>
          </p:cNvPr>
          <p:cNvSpPr txBox="1">
            <a:spLocks/>
          </p:cNvSpPr>
          <p:nvPr/>
        </p:nvSpPr>
        <p:spPr>
          <a:xfrm>
            <a:off x="8978410" y="200133"/>
            <a:ext cx="2994369" cy="250778"/>
          </a:xfrm>
          <a:prstGeom prst="rect">
            <a:avLst/>
          </a:prstGeom>
          <a:solidFill>
            <a:schemeClr val="bg1">
              <a:lumMod val="95000"/>
            </a:schemeClr>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500" dirty="0">
                <a:solidFill>
                  <a:schemeClr val="accent5">
                    <a:lumMod val="75000"/>
                  </a:schemeClr>
                </a:solidFill>
              </a:rPr>
              <a:t>Tutorial procedura immatricolazione</a:t>
            </a:r>
          </a:p>
        </p:txBody>
      </p:sp>
      <p:sp>
        <p:nvSpPr>
          <p:cNvPr id="5" name="Fumetto 2 4"/>
          <p:cNvSpPr/>
          <p:nvPr/>
        </p:nvSpPr>
        <p:spPr>
          <a:xfrm>
            <a:off x="2712347" y="5498858"/>
            <a:ext cx="8584163" cy="1245466"/>
          </a:xfrm>
          <a:prstGeom prst="wedgeRoundRectCallout">
            <a:avLst>
              <a:gd name="adj1" fmla="val -27884"/>
              <a:gd name="adj2" fmla="val -47738"/>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700" dirty="0">
                <a:solidFill>
                  <a:schemeClr val="tx1"/>
                </a:solidFill>
              </a:rPr>
              <a:t>In questa maschera sarà possibile inserire una domanda di esonero dal pagamento dei contributi di iscrizione. Occorre controllare sull’avviso di selezione nel caso si rientri nelle casistiche previste e , in questo caso, inserire la domanda cliccando sul tasto ‘</a:t>
            </a:r>
            <a:r>
              <a:rPr lang="it-IT" sz="1700" b="1" dirty="0">
                <a:solidFill>
                  <a:schemeClr val="accent1">
                    <a:lumMod val="75000"/>
                  </a:schemeClr>
                </a:solidFill>
              </a:rPr>
              <a:t>Inserisci o modifica le Domande di </a:t>
            </a:r>
            <a:r>
              <a:rPr lang="it-IT" sz="1700" b="1" dirty="0" err="1">
                <a:solidFill>
                  <a:schemeClr val="accent1">
                    <a:lumMod val="75000"/>
                  </a:schemeClr>
                </a:solidFill>
              </a:rPr>
              <a:t>Esonero</a:t>
            </a:r>
            <a:r>
              <a:rPr lang="it-IT" sz="1700" dirty="0" err="1">
                <a:solidFill>
                  <a:schemeClr val="tx1"/>
                </a:solidFill>
              </a:rPr>
              <a:t>’</a:t>
            </a:r>
            <a:r>
              <a:rPr lang="it-IT" sz="1700" dirty="0">
                <a:solidFill>
                  <a:schemeClr val="tx1"/>
                </a:solidFill>
              </a:rPr>
              <a:t>.</a:t>
            </a:r>
          </a:p>
          <a:p>
            <a:r>
              <a:rPr lang="it-IT" sz="1700" dirty="0">
                <a:solidFill>
                  <a:schemeClr val="tx1"/>
                </a:solidFill>
              </a:rPr>
              <a:t>In caso contrario cliccare sul tasto “</a:t>
            </a:r>
            <a:r>
              <a:rPr lang="it-IT" sz="1700" b="1" dirty="0">
                <a:solidFill>
                  <a:schemeClr val="accent1">
                    <a:lumMod val="75000"/>
                  </a:schemeClr>
                </a:solidFill>
              </a:rPr>
              <a:t>Conferma e prosegui</a:t>
            </a:r>
            <a:r>
              <a:rPr lang="it-IT" sz="1700" dirty="0">
                <a:solidFill>
                  <a:schemeClr val="tx1"/>
                </a:solidFill>
              </a:rPr>
              <a:t>”.</a:t>
            </a:r>
          </a:p>
        </p:txBody>
      </p:sp>
      <p:pic>
        <p:nvPicPr>
          <p:cNvPr id="2" name="Immagine 1"/>
          <p:cNvPicPr>
            <a:picLocks noChangeAspect="1"/>
          </p:cNvPicPr>
          <p:nvPr/>
        </p:nvPicPr>
        <p:blipFill rotWithShape="1">
          <a:blip r:embed="rId5"/>
          <a:srcRect l="1" r="473"/>
          <a:stretch/>
        </p:blipFill>
        <p:spPr>
          <a:xfrm>
            <a:off x="2524401" y="1940563"/>
            <a:ext cx="8584164" cy="2869263"/>
          </a:xfrm>
          <a:prstGeom prst="rect">
            <a:avLst/>
          </a:prstGeom>
        </p:spPr>
      </p:pic>
      <p:sp>
        <p:nvSpPr>
          <p:cNvPr id="11" name="Freccia in giù 10">
            <a:extLst>
              <a:ext uri="{FF2B5EF4-FFF2-40B4-BE49-F238E27FC236}">
                <a16:creationId xmlns:a16="http://schemas.microsoft.com/office/drawing/2014/main" id="{E8D63C5C-61F3-4CB9-A7AC-F09E3D6CAB33}"/>
              </a:ext>
            </a:extLst>
          </p:cNvPr>
          <p:cNvSpPr/>
          <p:nvPr/>
        </p:nvSpPr>
        <p:spPr>
          <a:xfrm rot="18816160">
            <a:off x="2026682" y="3573495"/>
            <a:ext cx="270588" cy="5593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Freccia in giù 12">
            <a:extLst>
              <a:ext uri="{FF2B5EF4-FFF2-40B4-BE49-F238E27FC236}">
                <a16:creationId xmlns:a16="http://schemas.microsoft.com/office/drawing/2014/main" id="{A5C450DD-FE79-482A-88C8-2515A4290E60}"/>
              </a:ext>
            </a:extLst>
          </p:cNvPr>
          <p:cNvSpPr/>
          <p:nvPr/>
        </p:nvSpPr>
        <p:spPr>
          <a:xfrm rot="4632411">
            <a:off x="4159234" y="4355292"/>
            <a:ext cx="270588" cy="5593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0478638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448" y="0"/>
            <a:ext cx="3524815" cy="6858000"/>
          </a:xfrm>
          <a:prstGeom prst="rect">
            <a:avLst/>
          </a:prstGeom>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7087" y="24939"/>
            <a:ext cx="4559836" cy="638254"/>
          </a:xfrm>
          <a:prstGeom prst="rect">
            <a:avLst/>
          </a:prstGeom>
        </p:spPr>
      </p:pic>
      <p:sp>
        <p:nvSpPr>
          <p:cNvPr id="3" name="Segnaposto numero diapositiva 2"/>
          <p:cNvSpPr>
            <a:spLocks noGrp="1"/>
          </p:cNvSpPr>
          <p:nvPr>
            <p:ph type="sldNum" sz="quarter" idx="12"/>
          </p:nvPr>
        </p:nvSpPr>
        <p:spPr>
          <a:xfrm>
            <a:off x="9448800" y="6492875"/>
            <a:ext cx="2743200" cy="365125"/>
          </a:xfrm>
        </p:spPr>
        <p:txBody>
          <a:bodyPr/>
          <a:lstStyle/>
          <a:p>
            <a:fld id="{4CCD92B9-F4A0-4FA3-B0C8-72B950DEA145}" type="slidenum">
              <a:rPr lang="it-IT" smtClean="0"/>
              <a:t>44</a:t>
            </a:fld>
            <a:endParaRPr lang="it-IT" dirty="0"/>
          </a:p>
        </p:txBody>
      </p:sp>
      <p:sp>
        <p:nvSpPr>
          <p:cNvPr id="10" name="Sottotitolo 2">
            <a:extLst>
              <a:ext uri="{FF2B5EF4-FFF2-40B4-BE49-F238E27FC236}">
                <a16:creationId xmlns:a16="http://schemas.microsoft.com/office/drawing/2014/main" id="{80480D8A-FA9C-4FA1-B3DF-202CFDA3AAA5}"/>
              </a:ext>
            </a:extLst>
          </p:cNvPr>
          <p:cNvSpPr txBox="1">
            <a:spLocks/>
          </p:cNvSpPr>
          <p:nvPr/>
        </p:nvSpPr>
        <p:spPr>
          <a:xfrm>
            <a:off x="8978410" y="200133"/>
            <a:ext cx="2994369" cy="250778"/>
          </a:xfrm>
          <a:prstGeom prst="rect">
            <a:avLst/>
          </a:prstGeom>
          <a:solidFill>
            <a:schemeClr val="bg1">
              <a:lumMod val="95000"/>
            </a:schemeClr>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500" dirty="0">
                <a:solidFill>
                  <a:schemeClr val="accent5">
                    <a:lumMod val="75000"/>
                  </a:schemeClr>
                </a:solidFill>
              </a:rPr>
              <a:t>Tutorial procedura immatricolazione</a:t>
            </a:r>
          </a:p>
        </p:txBody>
      </p:sp>
      <p:pic>
        <p:nvPicPr>
          <p:cNvPr id="2" name="Immagine 1"/>
          <p:cNvPicPr>
            <a:picLocks noChangeAspect="1"/>
          </p:cNvPicPr>
          <p:nvPr/>
        </p:nvPicPr>
        <p:blipFill>
          <a:blip r:embed="rId5"/>
          <a:stretch>
            <a:fillRect/>
          </a:stretch>
        </p:blipFill>
        <p:spPr>
          <a:xfrm>
            <a:off x="713355" y="663193"/>
            <a:ext cx="10229902" cy="4668202"/>
          </a:xfrm>
          <a:prstGeom prst="rect">
            <a:avLst/>
          </a:prstGeom>
        </p:spPr>
      </p:pic>
      <p:sp>
        <p:nvSpPr>
          <p:cNvPr id="11" name="Fumetto 2 4">
            <a:extLst>
              <a:ext uri="{FF2B5EF4-FFF2-40B4-BE49-F238E27FC236}">
                <a16:creationId xmlns:a16="http://schemas.microsoft.com/office/drawing/2014/main" id="{7BC07BF2-6BAD-43EE-A0B1-A941B49A3CAC}"/>
              </a:ext>
            </a:extLst>
          </p:cNvPr>
          <p:cNvSpPr/>
          <p:nvPr/>
        </p:nvSpPr>
        <p:spPr>
          <a:xfrm>
            <a:off x="2225389" y="5413779"/>
            <a:ext cx="3341914" cy="1293511"/>
          </a:xfrm>
          <a:prstGeom prst="wedgeRoundRectCallout">
            <a:avLst>
              <a:gd name="adj1" fmla="val 36326"/>
              <a:gd name="adj2" fmla="val -80815"/>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700" dirty="0">
                <a:solidFill>
                  <a:schemeClr val="tx1"/>
                </a:solidFill>
              </a:rPr>
              <a:t>Il punto rosso indica l’obbligatorietà dell’allegato. Per quest’aspetto occorre leggere con attenzione quanto indicato dall’avviso di selezione.</a:t>
            </a:r>
          </a:p>
        </p:txBody>
      </p:sp>
      <p:sp>
        <p:nvSpPr>
          <p:cNvPr id="5" name="Fumetto 2 4"/>
          <p:cNvSpPr/>
          <p:nvPr/>
        </p:nvSpPr>
        <p:spPr>
          <a:xfrm>
            <a:off x="7478486" y="5331394"/>
            <a:ext cx="3341914" cy="1302161"/>
          </a:xfrm>
          <a:prstGeom prst="wedgeRoundRectCallout">
            <a:avLst>
              <a:gd name="adj1" fmla="val 28020"/>
              <a:gd name="adj2" fmla="val -79187"/>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700" dirty="0">
                <a:solidFill>
                  <a:schemeClr val="tx1"/>
                </a:solidFill>
              </a:rPr>
              <a:t>Nel bando di concorso sono precisati i documenti che vanno caricati in questa pagina web e inseriti cliccando sul tasto “</a:t>
            </a:r>
            <a:r>
              <a:rPr lang="it-IT" sz="1700" b="1" dirty="0">
                <a:solidFill>
                  <a:schemeClr val="accent1">
                    <a:lumMod val="75000"/>
                  </a:schemeClr>
                </a:solidFill>
              </a:rPr>
              <a:t>Inserisci Allegato</a:t>
            </a:r>
            <a:r>
              <a:rPr lang="it-IT" sz="1700" dirty="0">
                <a:solidFill>
                  <a:schemeClr val="tx1"/>
                </a:solidFill>
              </a:rPr>
              <a:t>”.</a:t>
            </a:r>
          </a:p>
        </p:txBody>
      </p:sp>
    </p:spTree>
    <p:extLst>
      <p:ext uri="{BB962C8B-B14F-4D97-AF65-F5344CB8AC3E}">
        <p14:creationId xmlns:p14="http://schemas.microsoft.com/office/powerpoint/2010/main" val="6704542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448" y="0"/>
            <a:ext cx="3524815" cy="6858000"/>
          </a:xfrm>
          <a:prstGeom prst="rect">
            <a:avLst/>
          </a:prstGeom>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7087" y="24939"/>
            <a:ext cx="4559836" cy="638254"/>
          </a:xfrm>
          <a:prstGeom prst="rect">
            <a:avLst/>
          </a:prstGeom>
        </p:spPr>
      </p:pic>
      <p:sp>
        <p:nvSpPr>
          <p:cNvPr id="3" name="Segnaposto numero diapositiva 2"/>
          <p:cNvSpPr>
            <a:spLocks noGrp="1"/>
          </p:cNvSpPr>
          <p:nvPr>
            <p:ph type="sldNum" sz="quarter" idx="12"/>
          </p:nvPr>
        </p:nvSpPr>
        <p:spPr>
          <a:xfrm>
            <a:off x="9448800" y="6492875"/>
            <a:ext cx="2743200" cy="365125"/>
          </a:xfrm>
        </p:spPr>
        <p:txBody>
          <a:bodyPr/>
          <a:lstStyle/>
          <a:p>
            <a:fld id="{4CCD92B9-F4A0-4FA3-B0C8-72B950DEA145}" type="slidenum">
              <a:rPr lang="it-IT" smtClean="0"/>
              <a:t>45</a:t>
            </a:fld>
            <a:endParaRPr lang="it-IT" dirty="0"/>
          </a:p>
        </p:txBody>
      </p:sp>
      <p:sp>
        <p:nvSpPr>
          <p:cNvPr id="10" name="Sottotitolo 2">
            <a:extLst>
              <a:ext uri="{FF2B5EF4-FFF2-40B4-BE49-F238E27FC236}">
                <a16:creationId xmlns:a16="http://schemas.microsoft.com/office/drawing/2014/main" id="{80480D8A-FA9C-4FA1-B3DF-202CFDA3AAA5}"/>
              </a:ext>
            </a:extLst>
          </p:cNvPr>
          <p:cNvSpPr txBox="1">
            <a:spLocks/>
          </p:cNvSpPr>
          <p:nvPr/>
        </p:nvSpPr>
        <p:spPr>
          <a:xfrm>
            <a:off x="8978410" y="200133"/>
            <a:ext cx="2994369" cy="250778"/>
          </a:xfrm>
          <a:prstGeom prst="rect">
            <a:avLst/>
          </a:prstGeom>
          <a:solidFill>
            <a:schemeClr val="bg1">
              <a:lumMod val="95000"/>
            </a:schemeClr>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500" dirty="0">
                <a:solidFill>
                  <a:schemeClr val="accent5">
                    <a:lumMod val="75000"/>
                  </a:schemeClr>
                </a:solidFill>
              </a:rPr>
              <a:t>Tutorial procedura immatricolazione</a:t>
            </a:r>
          </a:p>
        </p:txBody>
      </p:sp>
      <p:pic>
        <p:nvPicPr>
          <p:cNvPr id="2" name="Immagine 1">
            <a:extLst>
              <a:ext uri="{FF2B5EF4-FFF2-40B4-BE49-F238E27FC236}">
                <a16:creationId xmlns:a16="http://schemas.microsoft.com/office/drawing/2014/main" id="{D820050B-B468-493F-B8EC-F6852E2908CC}"/>
              </a:ext>
            </a:extLst>
          </p:cNvPr>
          <p:cNvPicPr>
            <a:picLocks noChangeAspect="1"/>
          </p:cNvPicPr>
          <p:nvPr/>
        </p:nvPicPr>
        <p:blipFill>
          <a:blip r:embed="rId5"/>
          <a:stretch>
            <a:fillRect/>
          </a:stretch>
        </p:blipFill>
        <p:spPr>
          <a:xfrm>
            <a:off x="511346" y="697406"/>
            <a:ext cx="6934751" cy="4364182"/>
          </a:xfrm>
          <a:prstGeom prst="rect">
            <a:avLst/>
          </a:prstGeom>
          <a:ln w="3175">
            <a:solidFill>
              <a:schemeClr val="accent1">
                <a:lumMod val="75000"/>
              </a:schemeClr>
            </a:solidFill>
          </a:ln>
        </p:spPr>
      </p:pic>
      <p:sp>
        <p:nvSpPr>
          <p:cNvPr id="9" name="Freccia in giù 8">
            <a:extLst>
              <a:ext uri="{FF2B5EF4-FFF2-40B4-BE49-F238E27FC236}">
                <a16:creationId xmlns:a16="http://schemas.microsoft.com/office/drawing/2014/main" id="{9D81C14A-EB74-4219-A846-6A39698DEE2E}"/>
              </a:ext>
            </a:extLst>
          </p:cNvPr>
          <p:cNvSpPr/>
          <p:nvPr/>
        </p:nvSpPr>
        <p:spPr>
          <a:xfrm rot="4140641">
            <a:off x="7310803" y="1751561"/>
            <a:ext cx="270588" cy="5593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Freccia in giù 10">
            <a:extLst>
              <a:ext uri="{FF2B5EF4-FFF2-40B4-BE49-F238E27FC236}">
                <a16:creationId xmlns:a16="http://schemas.microsoft.com/office/drawing/2014/main" id="{E8D63C5C-61F3-4CB9-A7AC-F09E3D6CAB33}"/>
              </a:ext>
            </a:extLst>
          </p:cNvPr>
          <p:cNvSpPr/>
          <p:nvPr/>
        </p:nvSpPr>
        <p:spPr>
          <a:xfrm rot="18816160">
            <a:off x="1325992" y="3878236"/>
            <a:ext cx="270588" cy="5593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Fumetto 2 4"/>
          <p:cNvSpPr/>
          <p:nvPr/>
        </p:nvSpPr>
        <p:spPr>
          <a:xfrm>
            <a:off x="2236237" y="5247409"/>
            <a:ext cx="8584163" cy="1245466"/>
          </a:xfrm>
          <a:prstGeom prst="wedgeRoundRectCallout">
            <a:avLst>
              <a:gd name="adj1" fmla="val -49972"/>
              <a:gd name="adj2" fmla="val -83367"/>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700" dirty="0">
                <a:solidFill>
                  <a:schemeClr val="tx1"/>
                </a:solidFill>
              </a:rPr>
              <a:t>Per il caricamento degli allegati occorrerà indicare alcuni campi obbligatori e caricare un file che non superi 2 Megabyte e che sia nei formati indicati.</a:t>
            </a:r>
          </a:p>
          <a:p>
            <a:r>
              <a:rPr lang="it-IT" sz="1700" dirty="0">
                <a:solidFill>
                  <a:schemeClr val="tx1"/>
                </a:solidFill>
              </a:rPr>
              <a:t>Poi cliccare sul tasto “</a:t>
            </a:r>
            <a:r>
              <a:rPr lang="it-IT" sz="1700" b="1" dirty="0">
                <a:solidFill>
                  <a:schemeClr val="accent1">
                    <a:lumMod val="75000"/>
                  </a:schemeClr>
                </a:solidFill>
              </a:rPr>
              <a:t>Avanti</a:t>
            </a:r>
            <a:r>
              <a:rPr lang="it-IT" sz="1700" dirty="0">
                <a:solidFill>
                  <a:schemeClr val="tx1"/>
                </a:solidFill>
              </a:rPr>
              <a:t>”.</a:t>
            </a:r>
          </a:p>
        </p:txBody>
      </p:sp>
    </p:spTree>
    <p:extLst>
      <p:ext uri="{BB962C8B-B14F-4D97-AF65-F5344CB8AC3E}">
        <p14:creationId xmlns:p14="http://schemas.microsoft.com/office/powerpoint/2010/main" val="27754230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448" y="0"/>
            <a:ext cx="3524815" cy="6858000"/>
          </a:xfrm>
          <a:prstGeom prst="rect">
            <a:avLst/>
          </a:prstGeom>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7087" y="24939"/>
            <a:ext cx="4559836" cy="638254"/>
          </a:xfrm>
          <a:prstGeom prst="rect">
            <a:avLst/>
          </a:prstGeom>
        </p:spPr>
      </p:pic>
      <p:sp>
        <p:nvSpPr>
          <p:cNvPr id="5" name="Fumetto 2 4"/>
          <p:cNvSpPr/>
          <p:nvPr/>
        </p:nvSpPr>
        <p:spPr>
          <a:xfrm>
            <a:off x="171865" y="479325"/>
            <a:ext cx="3831575" cy="6013550"/>
          </a:xfrm>
          <a:prstGeom prst="wedgeRoundRectCallout">
            <a:avLst>
              <a:gd name="adj1" fmla="val 66767"/>
              <a:gd name="adj2" fmla="val -37962"/>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solidFill>
                  <a:schemeClr val="tx1"/>
                </a:solidFill>
              </a:rPr>
              <a:t>Nella pagina di riepilogo finale  vengono riproposte le scelte effettuate.</a:t>
            </a:r>
          </a:p>
          <a:p>
            <a:endParaRPr lang="it-IT" sz="500" dirty="0">
              <a:solidFill>
                <a:schemeClr val="tx1"/>
              </a:solidFill>
            </a:endParaRPr>
          </a:p>
          <a:p>
            <a:r>
              <a:rPr lang="it-IT" dirty="0">
                <a:solidFill>
                  <a:schemeClr val="tx1"/>
                </a:solidFill>
              </a:rPr>
              <a:t>In caso di necessità si potranno apportare modifiche utilizzando il pulsante “</a:t>
            </a:r>
            <a:r>
              <a:rPr lang="it-IT" b="1" dirty="0">
                <a:solidFill>
                  <a:schemeClr val="accent1">
                    <a:lumMod val="75000"/>
                  </a:schemeClr>
                </a:solidFill>
              </a:rPr>
              <a:t>Modifica domanda</a:t>
            </a:r>
            <a:r>
              <a:rPr lang="it-IT" dirty="0">
                <a:solidFill>
                  <a:schemeClr val="tx1"/>
                </a:solidFill>
              </a:rPr>
              <a:t>”; in questo caso si dovrà ripetere l’intera procedura da capo, fatto salvo l’inserimento degli allegati già inseriti nel sistema.</a:t>
            </a:r>
          </a:p>
          <a:p>
            <a:endParaRPr lang="it-IT" sz="500" dirty="0">
              <a:solidFill>
                <a:schemeClr val="tx1"/>
              </a:solidFill>
            </a:endParaRPr>
          </a:p>
        </p:txBody>
      </p:sp>
      <p:sp>
        <p:nvSpPr>
          <p:cNvPr id="4" name="Segnaposto numero diapositiva 3"/>
          <p:cNvSpPr>
            <a:spLocks noGrp="1"/>
          </p:cNvSpPr>
          <p:nvPr>
            <p:ph type="sldNum" sz="quarter" idx="12"/>
          </p:nvPr>
        </p:nvSpPr>
        <p:spPr>
          <a:xfrm>
            <a:off x="9448800" y="6492875"/>
            <a:ext cx="2743200" cy="365125"/>
          </a:xfrm>
        </p:spPr>
        <p:txBody>
          <a:bodyPr/>
          <a:lstStyle/>
          <a:p>
            <a:fld id="{4CCD92B9-F4A0-4FA3-B0C8-72B950DEA145}" type="slidenum">
              <a:rPr lang="it-IT" smtClean="0"/>
              <a:t>46</a:t>
            </a:fld>
            <a:endParaRPr lang="it-IT" dirty="0"/>
          </a:p>
        </p:txBody>
      </p:sp>
      <p:sp>
        <p:nvSpPr>
          <p:cNvPr id="12" name="Sottotitolo 2">
            <a:extLst>
              <a:ext uri="{FF2B5EF4-FFF2-40B4-BE49-F238E27FC236}">
                <a16:creationId xmlns:a16="http://schemas.microsoft.com/office/drawing/2014/main" id="{052ED43D-634A-45C7-9D83-047FB2854F21}"/>
              </a:ext>
            </a:extLst>
          </p:cNvPr>
          <p:cNvSpPr txBox="1">
            <a:spLocks/>
          </p:cNvSpPr>
          <p:nvPr/>
        </p:nvSpPr>
        <p:spPr>
          <a:xfrm>
            <a:off x="8978410" y="200133"/>
            <a:ext cx="2994369" cy="250778"/>
          </a:xfrm>
          <a:prstGeom prst="rect">
            <a:avLst/>
          </a:prstGeom>
          <a:solidFill>
            <a:schemeClr val="bg1">
              <a:lumMod val="95000"/>
            </a:schemeClr>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500" dirty="0">
                <a:solidFill>
                  <a:schemeClr val="accent5">
                    <a:lumMod val="75000"/>
                  </a:schemeClr>
                </a:solidFill>
              </a:rPr>
              <a:t>Tutorial procedura immatricolazione</a:t>
            </a:r>
          </a:p>
        </p:txBody>
      </p:sp>
      <p:pic>
        <p:nvPicPr>
          <p:cNvPr id="6" name="Immagine 5"/>
          <p:cNvPicPr>
            <a:picLocks noChangeAspect="1"/>
          </p:cNvPicPr>
          <p:nvPr/>
        </p:nvPicPr>
        <p:blipFill rotWithShape="1">
          <a:blip r:embed="rId5"/>
          <a:srcRect b="5407"/>
          <a:stretch/>
        </p:blipFill>
        <p:spPr>
          <a:xfrm>
            <a:off x="4701769" y="651678"/>
            <a:ext cx="7339343" cy="5715255"/>
          </a:xfrm>
          <a:prstGeom prst="rect">
            <a:avLst/>
          </a:prstGeom>
        </p:spPr>
      </p:pic>
      <p:sp>
        <p:nvSpPr>
          <p:cNvPr id="14" name="Freccia in giù 13">
            <a:extLst>
              <a:ext uri="{FF2B5EF4-FFF2-40B4-BE49-F238E27FC236}">
                <a16:creationId xmlns:a16="http://schemas.microsoft.com/office/drawing/2014/main" id="{A84C4044-BDDE-4938-80B9-6CE9AB66C2CC}"/>
              </a:ext>
            </a:extLst>
          </p:cNvPr>
          <p:cNvSpPr/>
          <p:nvPr/>
        </p:nvSpPr>
        <p:spPr>
          <a:xfrm rot="4140641">
            <a:off x="5371937" y="5519228"/>
            <a:ext cx="270588" cy="5593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9771143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448" y="0"/>
            <a:ext cx="3524815" cy="6858000"/>
          </a:xfrm>
          <a:prstGeom prst="rect">
            <a:avLst/>
          </a:prstGeom>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7087" y="24939"/>
            <a:ext cx="4559836" cy="638254"/>
          </a:xfrm>
          <a:prstGeom prst="rect">
            <a:avLst/>
          </a:prstGeom>
        </p:spPr>
      </p:pic>
      <p:sp>
        <p:nvSpPr>
          <p:cNvPr id="4" name="Segnaposto numero diapositiva 3"/>
          <p:cNvSpPr>
            <a:spLocks noGrp="1"/>
          </p:cNvSpPr>
          <p:nvPr>
            <p:ph type="sldNum" sz="quarter" idx="12"/>
          </p:nvPr>
        </p:nvSpPr>
        <p:spPr>
          <a:xfrm>
            <a:off x="9448800" y="6492875"/>
            <a:ext cx="2743200" cy="365125"/>
          </a:xfrm>
        </p:spPr>
        <p:txBody>
          <a:bodyPr/>
          <a:lstStyle/>
          <a:p>
            <a:fld id="{4CCD92B9-F4A0-4FA3-B0C8-72B950DEA145}" type="slidenum">
              <a:rPr lang="it-IT" smtClean="0"/>
              <a:t>47</a:t>
            </a:fld>
            <a:endParaRPr lang="it-IT" dirty="0"/>
          </a:p>
        </p:txBody>
      </p:sp>
      <p:sp>
        <p:nvSpPr>
          <p:cNvPr id="12" name="Sottotitolo 2">
            <a:extLst>
              <a:ext uri="{FF2B5EF4-FFF2-40B4-BE49-F238E27FC236}">
                <a16:creationId xmlns:a16="http://schemas.microsoft.com/office/drawing/2014/main" id="{052ED43D-634A-45C7-9D83-047FB2854F21}"/>
              </a:ext>
            </a:extLst>
          </p:cNvPr>
          <p:cNvSpPr txBox="1">
            <a:spLocks/>
          </p:cNvSpPr>
          <p:nvPr/>
        </p:nvSpPr>
        <p:spPr>
          <a:xfrm>
            <a:off x="8978410" y="200133"/>
            <a:ext cx="2994369" cy="250778"/>
          </a:xfrm>
          <a:prstGeom prst="rect">
            <a:avLst/>
          </a:prstGeom>
          <a:solidFill>
            <a:schemeClr val="bg1">
              <a:lumMod val="95000"/>
            </a:schemeClr>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500" dirty="0">
                <a:solidFill>
                  <a:schemeClr val="accent5">
                    <a:lumMod val="75000"/>
                  </a:schemeClr>
                </a:solidFill>
              </a:rPr>
              <a:t>Tutorial procedura immatricolazione</a:t>
            </a:r>
          </a:p>
        </p:txBody>
      </p:sp>
      <p:sp>
        <p:nvSpPr>
          <p:cNvPr id="9" name="Fumetto 2 4">
            <a:extLst>
              <a:ext uri="{FF2B5EF4-FFF2-40B4-BE49-F238E27FC236}">
                <a16:creationId xmlns:a16="http://schemas.microsoft.com/office/drawing/2014/main" id="{AD61BE9B-93EF-42D8-8A13-40AA39A29C4B}"/>
              </a:ext>
            </a:extLst>
          </p:cNvPr>
          <p:cNvSpPr/>
          <p:nvPr/>
        </p:nvSpPr>
        <p:spPr>
          <a:xfrm>
            <a:off x="763519" y="1041978"/>
            <a:ext cx="10056881" cy="2316218"/>
          </a:xfrm>
          <a:prstGeom prst="wedgeRoundRectCallout">
            <a:avLst>
              <a:gd name="adj1" fmla="val 47923"/>
              <a:gd name="adj2" fmla="val -35555"/>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solidFill>
                  <a:schemeClr val="tx1"/>
                </a:solidFill>
              </a:rPr>
              <a:t>La procedura d’immatricolazione prevede una verifica dei titoli di accesso da parte di un’apposita commissione e la redazione di una graduatoria nel caso il numero delle domande superi il massimo dei posti disponibili.</a:t>
            </a:r>
          </a:p>
          <a:p>
            <a:r>
              <a:rPr lang="it-IT" dirty="0">
                <a:solidFill>
                  <a:schemeClr val="tx1"/>
                </a:solidFill>
              </a:rPr>
              <a:t>Dopo la pubblicazione dell’elenco degli ammessi, che avverrà sulla pagina web dedicata al corso, il candidato potrà perfezionare l’iscrizione con il pagamento della tassa di immatricolazione, seguendo le istruzioni riportate nelle pagine seguenti.</a:t>
            </a:r>
          </a:p>
          <a:p>
            <a:endParaRPr lang="it-IT" sz="500" dirty="0">
              <a:solidFill>
                <a:schemeClr val="tx1"/>
              </a:solidFill>
            </a:endParaRPr>
          </a:p>
        </p:txBody>
      </p:sp>
    </p:spTree>
    <p:extLst>
      <p:ext uri="{BB962C8B-B14F-4D97-AF65-F5344CB8AC3E}">
        <p14:creationId xmlns:p14="http://schemas.microsoft.com/office/powerpoint/2010/main" val="42065905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448" y="0"/>
            <a:ext cx="3524815" cy="6858000"/>
          </a:xfrm>
          <a:prstGeom prst="rect">
            <a:avLst/>
          </a:prstGeom>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7087" y="24939"/>
            <a:ext cx="4559836" cy="638254"/>
          </a:xfrm>
          <a:prstGeom prst="rect">
            <a:avLst/>
          </a:prstGeom>
        </p:spPr>
      </p:pic>
      <p:pic>
        <p:nvPicPr>
          <p:cNvPr id="2" name="Immagin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975" y="1015139"/>
            <a:ext cx="11465948" cy="3487225"/>
          </a:xfrm>
          <a:prstGeom prst="rect">
            <a:avLst/>
          </a:prstGeom>
          <a:ln>
            <a:solidFill>
              <a:schemeClr val="accent1">
                <a:shade val="50000"/>
              </a:schemeClr>
            </a:solidFill>
          </a:ln>
        </p:spPr>
      </p:pic>
      <p:sp>
        <p:nvSpPr>
          <p:cNvPr id="10" name="Freccia in giù 9"/>
          <p:cNvSpPr/>
          <p:nvPr/>
        </p:nvSpPr>
        <p:spPr>
          <a:xfrm rot="3649392">
            <a:off x="1169031" y="2574285"/>
            <a:ext cx="270588" cy="5593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Fumetto 2 4"/>
          <p:cNvSpPr/>
          <p:nvPr/>
        </p:nvSpPr>
        <p:spPr>
          <a:xfrm>
            <a:off x="392342" y="4792512"/>
            <a:ext cx="11437955" cy="1294196"/>
          </a:xfrm>
          <a:prstGeom prst="wedgeRoundRectCallout">
            <a:avLst>
              <a:gd name="adj1" fmla="val -49733"/>
              <a:gd name="adj2" fmla="val 19635"/>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solidFill>
                  <a:schemeClr val="tx1"/>
                </a:solidFill>
              </a:rPr>
              <a:t>Nella pagina «Elenco Tasse» (a cui si può accedere anche utilizzando il link «</a:t>
            </a:r>
            <a:r>
              <a:rPr lang="it-IT" i="1" dirty="0">
                <a:solidFill>
                  <a:schemeClr val="tx1"/>
                </a:solidFill>
              </a:rPr>
              <a:t>Pagamenti</a:t>
            </a:r>
            <a:r>
              <a:rPr lang="it-IT" dirty="0">
                <a:solidFill>
                  <a:schemeClr val="tx1"/>
                </a:solidFill>
              </a:rPr>
              <a:t>» del sotto menu «</a:t>
            </a:r>
            <a:r>
              <a:rPr lang="it-IT" i="1" dirty="0">
                <a:solidFill>
                  <a:schemeClr val="tx1"/>
                </a:solidFill>
              </a:rPr>
              <a:t>Area Studente</a:t>
            </a:r>
            <a:r>
              <a:rPr lang="it-IT" dirty="0">
                <a:solidFill>
                  <a:schemeClr val="tx1"/>
                </a:solidFill>
              </a:rPr>
              <a:t>» o «</a:t>
            </a:r>
            <a:r>
              <a:rPr lang="it-IT" i="1" dirty="0">
                <a:solidFill>
                  <a:schemeClr val="tx1"/>
                </a:solidFill>
              </a:rPr>
              <a:t>Area Registrato</a:t>
            </a:r>
            <a:r>
              <a:rPr lang="it-IT" dirty="0">
                <a:solidFill>
                  <a:schemeClr val="tx1"/>
                </a:solidFill>
              </a:rPr>
              <a:t>») sono elencate le tasse da pagare con indicata la scadenza, l’importo e lo stato del pagamento. </a:t>
            </a:r>
          </a:p>
          <a:p>
            <a:r>
              <a:rPr lang="it-IT" dirty="0">
                <a:solidFill>
                  <a:schemeClr val="tx1"/>
                </a:solidFill>
              </a:rPr>
              <a:t>Per procedere al pagamento si dovrà accedere alla pagina di dettaglio premendo il link corrispondente al numero di fattura (nell’esempio “</a:t>
            </a:r>
            <a:r>
              <a:rPr lang="it-IT" b="1" dirty="0">
                <a:solidFill>
                  <a:schemeClr val="accent1">
                    <a:lumMod val="75000"/>
                  </a:schemeClr>
                </a:solidFill>
              </a:rPr>
              <a:t>1678211</a:t>
            </a:r>
            <a:r>
              <a:rPr lang="it-IT" dirty="0">
                <a:solidFill>
                  <a:schemeClr val="tx1"/>
                </a:solidFill>
              </a:rPr>
              <a:t>”).</a:t>
            </a:r>
          </a:p>
        </p:txBody>
      </p:sp>
      <p:sp>
        <p:nvSpPr>
          <p:cNvPr id="11" name="Rettangolo arrotondato 10"/>
          <p:cNvSpPr/>
          <p:nvPr/>
        </p:nvSpPr>
        <p:spPr>
          <a:xfrm>
            <a:off x="408968" y="3008214"/>
            <a:ext cx="613213" cy="208811"/>
          </a:xfrm>
          <a:prstGeom prst="roundRect">
            <a:avLst/>
          </a:prstGeom>
          <a:solidFill>
            <a:schemeClr val="accent2">
              <a:lumMod val="75000"/>
              <a:alpha val="14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Segnaposto numero diapositiva 2"/>
          <p:cNvSpPr>
            <a:spLocks noGrp="1"/>
          </p:cNvSpPr>
          <p:nvPr>
            <p:ph type="sldNum" sz="quarter" idx="12"/>
          </p:nvPr>
        </p:nvSpPr>
        <p:spPr>
          <a:xfrm>
            <a:off x="9448800" y="6492875"/>
            <a:ext cx="2743200" cy="365125"/>
          </a:xfrm>
        </p:spPr>
        <p:txBody>
          <a:bodyPr/>
          <a:lstStyle/>
          <a:p>
            <a:fld id="{4CCD92B9-F4A0-4FA3-B0C8-72B950DEA145}" type="slidenum">
              <a:rPr lang="it-IT" smtClean="0"/>
              <a:t>48</a:t>
            </a:fld>
            <a:endParaRPr lang="it-IT" dirty="0"/>
          </a:p>
        </p:txBody>
      </p:sp>
      <p:sp>
        <p:nvSpPr>
          <p:cNvPr id="12" name="Sottotitolo 2">
            <a:extLst>
              <a:ext uri="{FF2B5EF4-FFF2-40B4-BE49-F238E27FC236}">
                <a16:creationId xmlns:a16="http://schemas.microsoft.com/office/drawing/2014/main" id="{A94FB584-0771-42F6-BCC6-DF37743A53DE}"/>
              </a:ext>
            </a:extLst>
          </p:cNvPr>
          <p:cNvSpPr txBox="1">
            <a:spLocks/>
          </p:cNvSpPr>
          <p:nvPr/>
        </p:nvSpPr>
        <p:spPr>
          <a:xfrm>
            <a:off x="8978410" y="200133"/>
            <a:ext cx="2994369" cy="250778"/>
          </a:xfrm>
          <a:prstGeom prst="rect">
            <a:avLst/>
          </a:prstGeom>
          <a:solidFill>
            <a:schemeClr val="bg1">
              <a:lumMod val="95000"/>
            </a:schemeClr>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500" dirty="0">
                <a:solidFill>
                  <a:schemeClr val="accent5">
                    <a:lumMod val="75000"/>
                  </a:schemeClr>
                </a:solidFill>
              </a:rPr>
              <a:t>Tutorial procedura immatricolazione</a:t>
            </a:r>
          </a:p>
        </p:txBody>
      </p:sp>
    </p:spTree>
    <p:extLst>
      <p:ext uri="{BB962C8B-B14F-4D97-AF65-F5344CB8AC3E}">
        <p14:creationId xmlns:p14="http://schemas.microsoft.com/office/powerpoint/2010/main" val="26264972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448" y="0"/>
            <a:ext cx="3524815" cy="6858000"/>
          </a:xfrm>
          <a:prstGeom prst="rect">
            <a:avLst/>
          </a:prstGeom>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7087" y="24939"/>
            <a:ext cx="4559836" cy="638254"/>
          </a:xfrm>
          <a:prstGeom prst="rect">
            <a:avLst/>
          </a:prstGeom>
        </p:spPr>
      </p:pic>
      <p:pic>
        <p:nvPicPr>
          <p:cNvPr id="2" name="Immagin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3825" y="717096"/>
            <a:ext cx="11339648" cy="3586352"/>
          </a:xfrm>
          <a:prstGeom prst="rect">
            <a:avLst/>
          </a:prstGeom>
          <a:ln>
            <a:solidFill>
              <a:schemeClr val="accent1">
                <a:shade val="50000"/>
              </a:schemeClr>
            </a:solidFill>
          </a:ln>
        </p:spPr>
      </p:pic>
      <p:sp>
        <p:nvSpPr>
          <p:cNvPr id="5" name="Fumetto 2 4"/>
          <p:cNvSpPr/>
          <p:nvPr/>
        </p:nvSpPr>
        <p:spPr>
          <a:xfrm>
            <a:off x="473825" y="4413330"/>
            <a:ext cx="11339648" cy="2332701"/>
          </a:xfrm>
          <a:prstGeom prst="wedgeRoundRectCallout">
            <a:avLst>
              <a:gd name="adj1" fmla="val -49910"/>
              <a:gd name="adj2" fmla="val 16226"/>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300" dirty="0">
                <a:solidFill>
                  <a:schemeClr val="tx1"/>
                </a:solidFill>
              </a:rPr>
              <a:t>Nella pagina «Dettaglio Fattura» si hanno a disposizione due modalità di pagamento con il sistema </a:t>
            </a:r>
            <a:r>
              <a:rPr lang="it-IT" sz="1300" dirty="0" err="1">
                <a:solidFill>
                  <a:schemeClr val="tx1"/>
                </a:solidFill>
              </a:rPr>
              <a:t>PagoPA</a:t>
            </a:r>
            <a:r>
              <a:rPr lang="it-IT" sz="1300" dirty="0">
                <a:solidFill>
                  <a:schemeClr val="tx1"/>
                </a:solidFill>
              </a:rPr>
              <a:t>, selezionabili attraverso gli appositi pulsanti. Con il pulsante bianco “</a:t>
            </a:r>
            <a:r>
              <a:rPr lang="it-IT" sz="1300" b="1" dirty="0">
                <a:solidFill>
                  <a:schemeClr val="accent1">
                    <a:lumMod val="75000"/>
                  </a:schemeClr>
                </a:solidFill>
              </a:rPr>
              <a:t>Stampa avviso per </a:t>
            </a:r>
            <a:r>
              <a:rPr lang="it-IT" sz="1300" b="1" dirty="0" err="1">
                <a:solidFill>
                  <a:schemeClr val="accent1">
                    <a:lumMod val="75000"/>
                  </a:schemeClr>
                </a:solidFill>
              </a:rPr>
              <a:t>PagoPA</a:t>
            </a:r>
            <a:r>
              <a:rPr lang="it-IT" sz="1300" dirty="0">
                <a:solidFill>
                  <a:schemeClr val="tx1"/>
                </a:solidFill>
              </a:rPr>
              <a:t>” si stamperà il relativo avviso da utilizzare per il pagamento (in banca, presso i punti SISAL, alle ricevitorie, ecc.). Con il pulsante rosso “</a:t>
            </a:r>
            <a:r>
              <a:rPr lang="it-IT" sz="1300" b="1" dirty="0">
                <a:solidFill>
                  <a:schemeClr val="accent1">
                    <a:lumMod val="75000"/>
                  </a:schemeClr>
                </a:solidFill>
              </a:rPr>
              <a:t>Paga con </a:t>
            </a:r>
            <a:r>
              <a:rPr lang="it-IT" sz="1300" b="1" dirty="0" err="1">
                <a:solidFill>
                  <a:schemeClr val="accent1">
                    <a:lumMod val="75000"/>
                  </a:schemeClr>
                </a:solidFill>
              </a:rPr>
              <a:t>PagoPA</a:t>
            </a:r>
            <a:r>
              <a:rPr lang="it-IT" sz="1300" dirty="0">
                <a:solidFill>
                  <a:schemeClr val="tx1"/>
                </a:solidFill>
              </a:rPr>
              <a:t>” si potrà procedere al pagamento diretto on line, tramite carta di credito, bonifico o altro. </a:t>
            </a:r>
            <a:r>
              <a:rPr lang="it-IT" sz="1300" u="sng" dirty="0">
                <a:solidFill>
                  <a:schemeClr val="tx1"/>
                </a:solidFill>
              </a:rPr>
              <a:t>Non è possibile pagare tali avvisi alle Poste Italiane</a:t>
            </a:r>
            <a:r>
              <a:rPr lang="it-IT" sz="1300" dirty="0">
                <a:solidFill>
                  <a:schemeClr val="tx1"/>
                </a:solidFill>
              </a:rPr>
              <a:t>.</a:t>
            </a:r>
          </a:p>
          <a:p>
            <a:r>
              <a:rPr lang="it-IT" sz="1300" dirty="0">
                <a:solidFill>
                  <a:schemeClr val="tx1"/>
                </a:solidFill>
              </a:rPr>
              <a:t>Per maggiori informazioni sul sistema di pagamento </a:t>
            </a:r>
            <a:r>
              <a:rPr lang="it-IT" sz="1300" dirty="0" err="1">
                <a:solidFill>
                  <a:schemeClr val="tx1"/>
                </a:solidFill>
              </a:rPr>
              <a:t>PagoPA</a:t>
            </a:r>
            <a:r>
              <a:rPr lang="it-IT" sz="1300" dirty="0">
                <a:solidFill>
                  <a:schemeClr val="tx1"/>
                </a:solidFill>
              </a:rPr>
              <a:t> sono disponibili i seguenti link:</a:t>
            </a:r>
          </a:p>
          <a:p>
            <a:pPr marL="742950" lvl="1" indent="-285750">
              <a:buFont typeface="Arial" panose="020B0604020202020204" pitchFamily="34" charset="0"/>
              <a:buChar char="•"/>
            </a:pPr>
            <a:r>
              <a:rPr lang="it-IT" sz="1300" dirty="0">
                <a:solidFill>
                  <a:srgbClr val="FF0000"/>
                </a:solidFill>
                <a:hlinkClick r:id="rId6"/>
              </a:rPr>
              <a:t>Guida al pagamento delle tasse e dei contributi universitari tramite “</a:t>
            </a:r>
            <a:r>
              <a:rPr lang="it-IT" sz="1300" dirty="0" err="1">
                <a:solidFill>
                  <a:srgbClr val="FF0000"/>
                </a:solidFill>
                <a:hlinkClick r:id="rId6"/>
              </a:rPr>
              <a:t>PagoPA</a:t>
            </a:r>
            <a:r>
              <a:rPr lang="it-IT" sz="1300" dirty="0">
                <a:solidFill>
                  <a:srgbClr val="FF0000"/>
                </a:solidFill>
                <a:hlinkClick r:id="rId6"/>
              </a:rPr>
              <a:t>”</a:t>
            </a:r>
            <a:endParaRPr lang="it-IT" sz="1300" dirty="0">
              <a:solidFill>
                <a:srgbClr val="FF0000"/>
              </a:solidFill>
            </a:endParaRPr>
          </a:p>
          <a:p>
            <a:pPr marL="742950" lvl="1" indent="-285750">
              <a:buFont typeface="Arial" panose="020B0604020202020204" pitchFamily="34" charset="0"/>
              <a:buChar char="•"/>
            </a:pPr>
            <a:r>
              <a:rPr lang="it-IT" sz="1300" dirty="0">
                <a:solidFill>
                  <a:srgbClr val="FF0000"/>
                </a:solidFill>
                <a:hlinkClick r:id="rId7"/>
              </a:rPr>
              <a:t>FAQ</a:t>
            </a:r>
            <a:endParaRPr lang="it-IT" sz="1300" dirty="0">
              <a:solidFill>
                <a:srgbClr val="FF0000"/>
              </a:solidFill>
            </a:endParaRPr>
          </a:p>
          <a:p>
            <a:pPr marL="742950" lvl="1" indent="-285750">
              <a:buFont typeface="Arial" panose="020B0604020202020204" pitchFamily="34" charset="0"/>
              <a:buChar char="•"/>
            </a:pPr>
            <a:r>
              <a:rPr lang="it-IT" sz="1300" dirty="0">
                <a:solidFill>
                  <a:srgbClr val="FF0000"/>
                </a:solidFill>
                <a:hlinkClick r:id="rId8" tooltip="https://www.agid.gov.it/it/piattaforme/pagopa"/>
              </a:rPr>
              <a:t>https://www.agid.gov.it/it/piattaforme/pagopa</a:t>
            </a:r>
            <a:endParaRPr lang="it-IT" sz="1300" dirty="0">
              <a:solidFill>
                <a:srgbClr val="FF0000"/>
              </a:solidFill>
            </a:endParaRPr>
          </a:p>
          <a:p>
            <a:pPr marL="742950" lvl="1" indent="-285750">
              <a:buFont typeface="Arial" panose="020B0604020202020204" pitchFamily="34" charset="0"/>
              <a:buChar char="•"/>
            </a:pPr>
            <a:r>
              <a:rPr lang="it-IT" sz="1300" dirty="0">
                <a:solidFill>
                  <a:srgbClr val="FF0000"/>
                </a:solidFill>
                <a:hlinkClick r:id="rId9" tooltip="https://www.unimc.it/it/ateneo/amministrazione/area-ragioneria/ragioneria/pagopa"/>
              </a:rPr>
              <a:t>ulteriori informazioni sul sistema </a:t>
            </a:r>
            <a:r>
              <a:rPr lang="it-IT" sz="1300" dirty="0" err="1">
                <a:solidFill>
                  <a:srgbClr val="FF0000"/>
                </a:solidFill>
                <a:hlinkClick r:id="rId9" tooltip="https://www.unimc.it/it/ateneo/amministrazione/area-ragioneria/ragioneria/pagopa"/>
              </a:rPr>
              <a:t>PagoPA</a:t>
            </a:r>
            <a:r>
              <a:rPr lang="it-IT" sz="1300" dirty="0">
                <a:solidFill>
                  <a:srgbClr val="FF0000"/>
                </a:solidFill>
                <a:hlinkClick r:id="rId9" tooltip="https://www.unimc.it/it/ateneo/amministrazione/area-ragioneria/ragioneria/pagopa"/>
              </a:rPr>
              <a:t> (area ragioneria </a:t>
            </a:r>
            <a:r>
              <a:rPr lang="it-IT" sz="1300" dirty="0" err="1">
                <a:solidFill>
                  <a:srgbClr val="FF0000"/>
                </a:solidFill>
                <a:hlinkClick r:id="rId9" tooltip="https://www.unimc.it/it/ateneo/amministrazione/area-ragioneria/ragioneria/pagopa"/>
              </a:rPr>
              <a:t>UniMC</a:t>
            </a:r>
            <a:r>
              <a:rPr lang="it-IT" sz="1300" dirty="0">
                <a:solidFill>
                  <a:srgbClr val="FF0000"/>
                </a:solidFill>
                <a:hlinkClick r:id="rId9" tooltip="https://www.unimc.it/it/ateneo/amministrazione/area-ragioneria/ragioneria/pagopa"/>
              </a:rPr>
              <a:t>)</a:t>
            </a:r>
            <a:endParaRPr lang="it-IT" sz="1300" dirty="0">
              <a:solidFill>
                <a:srgbClr val="FF0000"/>
              </a:solidFill>
            </a:endParaRPr>
          </a:p>
          <a:p>
            <a:r>
              <a:rPr lang="it-IT" sz="1300" dirty="0">
                <a:solidFill>
                  <a:schemeClr val="tx1"/>
                </a:solidFill>
              </a:rPr>
              <a:t>Il candidato che si trovi all’estero non potrà pagare tramite il sistema </a:t>
            </a:r>
            <a:r>
              <a:rPr lang="it-IT" sz="1300" dirty="0" err="1">
                <a:solidFill>
                  <a:schemeClr val="tx1"/>
                </a:solidFill>
              </a:rPr>
              <a:t>PagoPA</a:t>
            </a:r>
            <a:r>
              <a:rPr lang="it-IT" sz="1300" dirty="0">
                <a:solidFill>
                  <a:schemeClr val="tx1"/>
                </a:solidFill>
              </a:rPr>
              <a:t>, segui le indicazioni presenti nella pagina «</a:t>
            </a:r>
            <a:r>
              <a:rPr lang="it-IT" sz="1300" i="1" dirty="0">
                <a:solidFill>
                  <a:schemeClr val="tx1"/>
                </a:solidFill>
                <a:effectLst>
                  <a:outerShdw blurRad="38100" dist="38100" dir="2700000" algn="tl">
                    <a:srgbClr val="000000">
                      <a:alpha val="43137"/>
                    </a:srgbClr>
                  </a:outerShdw>
                </a:effectLst>
                <a:hlinkClick r:id="rId10"/>
              </a:rPr>
              <a:t>come e quando pagare</a:t>
            </a:r>
            <a:r>
              <a:rPr lang="it-IT" sz="1300" dirty="0">
                <a:solidFill>
                  <a:schemeClr val="tx1"/>
                </a:solidFill>
              </a:rPr>
              <a:t>» e dovrai utilizzare il </a:t>
            </a:r>
            <a:r>
              <a:rPr lang="it-IT" sz="1300" dirty="0">
                <a:solidFill>
                  <a:schemeClr val="tx1"/>
                </a:solidFill>
                <a:hlinkClick r:id="rId11"/>
              </a:rPr>
              <a:t>Portale dei Pagamenti spontanei dell’Ateneo</a:t>
            </a:r>
            <a:r>
              <a:rPr lang="it-IT" sz="1300" dirty="0">
                <a:solidFill>
                  <a:schemeClr val="tx1"/>
                </a:solidFill>
              </a:rPr>
              <a:t>, ulteriori indicazioni sono disponibili nell’apposito </a:t>
            </a:r>
            <a:r>
              <a:rPr lang="it-IT" sz="1300" dirty="0">
                <a:solidFill>
                  <a:schemeClr val="tx1"/>
                </a:solidFill>
                <a:hlinkClick r:id="rId12"/>
              </a:rPr>
              <a:t>tutorial</a:t>
            </a:r>
            <a:r>
              <a:rPr lang="it-IT" sz="1300" dirty="0">
                <a:solidFill>
                  <a:schemeClr val="tx1"/>
                </a:solidFill>
              </a:rPr>
              <a:t>.</a:t>
            </a:r>
          </a:p>
        </p:txBody>
      </p:sp>
      <p:sp>
        <p:nvSpPr>
          <p:cNvPr id="10" name="Freccia in giù 9"/>
          <p:cNvSpPr/>
          <p:nvPr/>
        </p:nvSpPr>
        <p:spPr>
          <a:xfrm rot="4614821">
            <a:off x="2517476" y="3830719"/>
            <a:ext cx="270588" cy="5593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Freccia in giù 10"/>
          <p:cNvSpPr/>
          <p:nvPr/>
        </p:nvSpPr>
        <p:spPr>
          <a:xfrm rot="3540918">
            <a:off x="1182984" y="3541177"/>
            <a:ext cx="270588" cy="5593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Segnaposto numero diapositiva 2"/>
          <p:cNvSpPr>
            <a:spLocks noGrp="1"/>
          </p:cNvSpPr>
          <p:nvPr>
            <p:ph type="sldNum" sz="quarter" idx="12"/>
          </p:nvPr>
        </p:nvSpPr>
        <p:spPr>
          <a:xfrm>
            <a:off x="9448800" y="6492875"/>
            <a:ext cx="2743200" cy="365125"/>
          </a:xfrm>
        </p:spPr>
        <p:txBody>
          <a:bodyPr/>
          <a:lstStyle/>
          <a:p>
            <a:fld id="{4CCD92B9-F4A0-4FA3-B0C8-72B950DEA145}" type="slidenum">
              <a:rPr lang="it-IT" smtClean="0"/>
              <a:t>49</a:t>
            </a:fld>
            <a:endParaRPr lang="it-IT" dirty="0"/>
          </a:p>
        </p:txBody>
      </p:sp>
      <p:sp>
        <p:nvSpPr>
          <p:cNvPr id="12" name="Sottotitolo 2">
            <a:extLst>
              <a:ext uri="{FF2B5EF4-FFF2-40B4-BE49-F238E27FC236}">
                <a16:creationId xmlns:a16="http://schemas.microsoft.com/office/drawing/2014/main" id="{3CC41421-2B6D-4DB4-AB02-B58C94268473}"/>
              </a:ext>
            </a:extLst>
          </p:cNvPr>
          <p:cNvSpPr txBox="1">
            <a:spLocks/>
          </p:cNvSpPr>
          <p:nvPr/>
        </p:nvSpPr>
        <p:spPr>
          <a:xfrm>
            <a:off x="8978410" y="200133"/>
            <a:ext cx="2994369" cy="250778"/>
          </a:xfrm>
          <a:prstGeom prst="rect">
            <a:avLst/>
          </a:prstGeom>
          <a:solidFill>
            <a:schemeClr val="bg1">
              <a:lumMod val="95000"/>
            </a:schemeClr>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500" dirty="0">
                <a:solidFill>
                  <a:schemeClr val="accent5">
                    <a:lumMod val="75000"/>
                  </a:schemeClr>
                </a:solidFill>
              </a:rPr>
              <a:t>Tutorial procedura immatricolazione</a:t>
            </a:r>
          </a:p>
        </p:txBody>
      </p:sp>
    </p:spTree>
    <p:extLst>
      <p:ext uri="{BB962C8B-B14F-4D97-AF65-F5344CB8AC3E}">
        <p14:creationId xmlns:p14="http://schemas.microsoft.com/office/powerpoint/2010/main" val="3899908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83" y="0"/>
            <a:ext cx="3524815" cy="6858000"/>
          </a:xfrm>
          <a:prstGeom prst="rect">
            <a:avLst/>
          </a:prstGeom>
        </p:spPr>
      </p:pic>
      <p:pic>
        <p:nvPicPr>
          <p:cNvPr id="2" name="Immagine 1"/>
          <p:cNvPicPr>
            <a:picLocks noChangeAspect="1"/>
          </p:cNvPicPr>
          <p:nvPr/>
        </p:nvPicPr>
        <p:blipFill rotWithShape="1">
          <a:blip r:embed="rId4">
            <a:extLst>
              <a:ext uri="{28A0092B-C50C-407E-A947-70E740481C1C}">
                <a14:useLocalDpi xmlns:a14="http://schemas.microsoft.com/office/drawing/2010/main" val="0"/>
              </a:ext>
            </a:extLst>
          </a:blip>
          <a:srcRect t="23233"/>
          <a:stretch/>
        </p:blipFill>
        <p:spPr>
          <a:xfrm>
            <a:off x="263799" y="2233402"/>
            <a:ext cx="11686148" cy="4167398"/>
          </a:xfrm>
          <a:prstGeom prst="rect">
            <a:avLst/>
          </a:prstGeom>
          <a:ln>
            <a:solidFill>
              <a:schemeClr val="accent1"/>
            </a:solidFill>
          </a:ln>
        </p:spPr>
      </p:pic>
      <p:pic>
        <p:nvPicPr>
          <p:cNvPr id="7" name="Immagin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87087" y="24939"/>
            <a:ext cx="4559836" cy="638254"/>
          </a:xfrm>
          <a:prstGeom prst="rect">
            <a:avLst/>
          </a:prstGeom>
        </p:spPr>
      </p:pic>
      <p:sp>
        <p:nvSpPr>
          <p:cNvPr id="5" name="Fumetto 2 4"/>
          <p:cNvSpPr/>
          <p:nvPr/>
        </p:nvSpPr>
        <p:spPr>
          <a:xfrm>
            <a:off x="6840196" y="3782378"/>
            <a:ext cx="4244910" cy="1898015"/>
          </a:xfrm>
          <a:prstGeom prst="wedgeRoundRectCallout">
            <a:avLst>
              <a:gd name="adj1" fmla="val -59754"/>
              <a:gd name="adj2" fmla="val 5796"/>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solidFill>
                  <a:schemeClr val="tx1"/>
                </a:solidFill>
              </a:rPr>
              <a:t>Una volta effettuato l’accesso, verrà visualizzata la sezione “</a:t>
            </a:r>
            <a:r>
              <a:rPr lang="it-IT" b="1" dirty="0">
                <a:solidFill>
                  <a:schemeClr val="accent1">
                    <a:lumMod val="75000"/>
                  </a:schemeClr>
                </a:solidFill>
              </a:rPr>
              <a:t>Area utenti registrati</a:t>
            </a:r>
            <a:r>
              <a:rPr lang="it-IT" dirty="0">
                <a:solidFill>
                  <a:schemeClr val="tx1"/>
                </a:solidFill>
              </a:rPr>
              <a:t>” (nel caso di un nuovo utente)  o “</a:t>
            </a:r>
            <a:r>
              <a:rPr lang="it-IT" b="1" dirty="0">
                <a:solidFill>
                  <a:schemeClr val="accent1">
                    <a:lumMod val="75000"/>
                  </a:schemeClr>
                </a:solidFill>
              </a:rPr>
              <a:t>Area studenti</a:t>
            </a:r>
            <a:r>
              <a:rPr lang="it-IT" dirty="0">
                <a:solidFill>
                  <a:schemeClr val="tx1"/>
                </a:solidFill>
              </a:rPr>
              <a:t>” (nel caso di un ex studente) con il riepilogo dei dati personali inseriti in fase di registrazione.</a:t>
            </a:r>
          </a:p>
        </p:txBody>
      </p:sp>
      <p:sp>
        <p:nvSpPr>
          <p:cNvPr id="3" name="Segnaposto numero diapositiva 2"/>
          <p:cNvSpPr>
            <a:spLocks noGrp="1"/>
          </p:cNvSpPr>
          <p:nvPr>
            <p:ph type="sldNum" sz="quarter" idx="12"/>
          </p:nvPr>
        </p:nvSpPr>
        <p:spPr>
          <a:xfrm>
            <a:off x="9206747" y="6492875"/>
            <a:ext cx="2743200" cy="365125"/>
          </a:xfrm>
        </p:spPr>
        <p:txBody>
          <a:bodyPr/>
          <a:lstStyle/>
          <a:p>
            <a:fld id="{4CCD92B9-F4A0-4FA3-B0C8-72B950DEA145}" type="slidenum">
              <a:rPr lang="it-IT" smtClean="0"/>
              <a:t>5</a:t>
            </a:fld>
            <a:endParaRPr lang="it-IT"/>
          </a:p>
        </p:txBody>
      </p:sp>
      <p:sp>
        <p:nvSpPr>
          <p:cNvPr id="10" name="Sottotitolo 2">
            <a:extLst>
              <a:ext uri="{FF2B5EF4-FFF2-40B4-BE49-F238E27FC236}">
                <a16:creationId xmlns:a16="http://schemas.microsoft.com/office/drawing/2014/main" id="{329ED725-1B5E-4886-BD34-6ACA2F5046D6}"/>
              </a:ext>
            </a:extLst>
          </p:cNvPr>
          <p:cNvSpPr txBox="1">
            <a:spLocks/>
          </p:cNvSpPr>
          <p:nvPr/>
        </p:nvSpPr>
        <p:spPr>
          <a:xfrm>
            <a:off x="8978410" y="200133"/>
            <a:ext cx="2994369" cy="250778"/>
          </a:xfrm>
          <a:prstGeom prst="rect">
            <a:avLst/>
          </a:prstGeom>
          <a:solidFill>
            <a:schemeClr val="bg1">
              <a:lumMod val="95000"/>
            </a:schemeClr>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500" dirty="0">
                <a:solidFill>
                  <a:schemeClr val="accent5">
                    <a:lumMod val="75000"/>
                  </a:schemeClr>
                </a:solidFill>
              </a:rPr>
              <a:t>Tutorial procedura immatricolazione</a:t>
            </a:r>
          </a:p>
        </p:txBody>
      </p:sp>
    </p:spTree>
    <p:extLst>
      <p:ext uri="{BB962C8B-B14F-4D97-AF65-F5344CB8AC3E}">
        <p14:creationId xmlns:p14="http://schemas.microsoft.com/office/powerpoint/2010/main" val="7332082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448" y="0"/>
            <a:ext cx="3524815" cy="6858000"/>
          </a:xfrm>
          <a:prstGeom prst="rect">
            <a:avLst/>
          </a:prstGeom>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7087" y="24939"/>
            <a:ext cx="4559836" cy="638254"/>
          </a:xfrm>
          <a:prstGeom prst="rect">
            <a:avLst/>
          </a:prstGeom>
        </p:spPr>
      </p:pic>
      <p:sp>
        <p:nvSpPr>
          <p:cNvPr id="5" name="Fumetto 2 4"/>
          <p:cNvSpPr/>
          <p:nvPr/>
        </p:nvSpPr>
        <p:spPr>
          <a:xfrm>
            <a:off x="594908" y="4808807"/>
            <a:ext cx="11236916" cy="1045027"/>
          </a:xfrm>
          <a:prstGeom prst="wedgeRoundRectCallout">
            <a:avLst>
              <a:gd name="adj1" fmla="val -49180"/>
              <a:gd name="adj2" fmla="val 10869"/>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solidFill>
                  <a:schemeClr val="tx1"/>
                </a:solidFill>
              </a:rPr>
              <a:t>Nell’esempio sopra indicato è stato utilizzato il pulsante “</a:t>
            </a:r>
            <a:r>
              <a:rPr lang="it-IT" b="1" dirty="0">
                <a:solidFill>
                  <a:schemeClr val="accent1">
                    <a:lumMod val="75000"/>
                  </a:schemeClr>
                </a:solidFill>
              </a:rPr>
              <a:t>Stampa Avviso per </a:t>
            </a:r>
            <a:r>
              <a:rPr lang="it-IT" b="1" dirty="0" err="1">
                <a:solidFill>
                  <a:schemeClr val="accent1">
                    <a:lumMod val="75000"/>
                  </a:schemeClr>
                </a:solidFill>
              </a:rPr>
              <a:t>PagoPA</a:t>
            </a:r>
            <a:r>
              <a:rPr lang="it-IT" dirty="0">
                <a:solidFill>
                  <a:schemeClr val="tx1"/>
                </a:solidFill>
              </a:rPr>
              <a:t>” che consente di aprire e/o salvare il relativo documento.</a:t>
            </a:r>
          </a:p>
        </p:txBody>
      </p:sp>
      <p:pic>
        <p:nvPicPr>
          <p:cNvPr id="2" name="Immagin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4908" y="983976"/>
            <a:ext cx="11236916" cy="3504048"/>
          </a:xfrm>
          <a:prstGeom prst="rect">
            <a:avLst/>
          </a:prstGeom>
          <a:ln>
            <a:solidFill>
              <a:schemeClr val="accent1">
                <a:shade val="50000"/>
              </a:schemeClr>
            </a:solidFill>
          </a:ln>
        </p:spPr>
      </p:pic>
      <p:sp>
        <p:nvSpPr>
          <p:cNvPr id="10" name="Freccia in giù 9"/>
          <p:cNvSpPr/>
          <p:nvPr/>
        </p:nvSpPr>
        <p:spPr>
          <a:xfrm rot="5170919">
            <a:off x="2607457" y="3983206"/>
            <a:ext cx="270588" cy="5593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Freccia in giù 10"/>
          <p:cNvSpPr/>
          <p:nvPr/>
        </p:nvSpPr>
        <p:spPr>
          <a:xfrm rot="17551079">
            <a:off x="5850753" y="2526481"/>
            <a:ext cx="270588" cy="5593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Freccia in giù 11"/>
          <p:cNvSpPr/>
          <p:nvPr/>
        </p:nvSpPr>
        <p:spPr>
          <a:xfrm rot="16200000">
            <a:off x="7267585" y="3242642"/>
            <a:ext cx="270588" cy="5593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Segnaposto numero diapositiva 2"/>
          <p:cNvSpPr>
            <a:spLocks noGrp="1"/>
          </p:cNvSpPr>
          <p:nvPr>
            <p:ph type="sldNum" sz="quarter" idx="12"/>
          </p:nvPr>
        </p:nvSpPr>
        <p:spPr>
          <a:xfrm>
            <a:off x="9448800" y="6492875"/>
            <a:ext cx="2743200" cy="365125"/>
          </a:xfrm>
        </p:spPr>
        <p:txBody>
          <a:bodyPr/>
          <a:lstStyle/>
          <a:p>
            <a:fld id="{4CCD92B9-F4A0-4FA3-B0C8-72B950DEA145}" type="slidenum">
              <a:rPr lang="it-IT" smtClean="0"/>
              <a:t>50</a:t>
            </a:fld>
            <a:endParaRPr lang="it-IT"/>
          </a:p>
        </p:txBody>
      </p:sp>
      <p:sp>
        <p:nvSpPr>
          <p:cNvPr id="13" name="Sottotitolo 2">
            <a:extLst>
              <a:ext uri="{FF2B5EF4-FFF2-40B4-BE49-F238E27FC236}">
                <a16:creationId xmlns:a16="http://schemas.microsoft.com/office/drawing/2014/main" id="{D8EC3625-4E5C-47CF-B983-C9D17C934274}"/>
              </a:ext>
            </a:extLst>
          </p:cNvPr>
          <p:cNvSpPr txBox="1">
            <a:spLocks/>
          </p:cNvSpPr>
          <p:nvPr/>
        </p:nvSpPr>
        <p:spPr>
          <a:xfrm>
            <a:off x="8978410" y="200133"/>
            <a:ext cx="2994369" cy="250778"/>
          </a:xfrm>
          <a:prstGeom prst="rect">
            <a:avLst/>
          </a:prstGeom>
          <a:solidFill>
            <a:schemeClr val="bg1">
              <a:lumMod val="95000"/>
            </a:schemeClr>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500" dirty="0">
                <a:solidFill>
                  <a:schemeClr val="accent5">
                    <a:lumMod val="75000"/>
                  </a:schemeClr>
                </a:solidFill>
              </a:rPr>
              <a:t>Tutorial procedura immatricolazione</a:t>
            </a:r>
          </a:p>
        </p:txBody>
      </p:sp>
    </p:spTree>
    <p:extLst>
      <p:ext uri="{BB962C8B-B14F-4D97-AF65-F5344CB8AC3E}">
        <p14:creationId xmlns:p14="http://schemas.microsoft.com/office/powerpoint/2010/main" val="27928422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448" y="0"/>
            <a:ext cx="3524815" cy="6858000"/>
          </a:xfrm>
          <a:prstGeom prst="rect">
            <a:avLst/>
          </a:prstGeom>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7087" y="24939"/>
            <a:ext cx="4559836" cy="638254"/>
          </a:xfrm>
          <a:prstGeom prst="rect">
            <a:avLst/>
          </a:prstGeom>
        </p:spPr>
      </p:pic>
      <p:pic>
        <p:nvPicPr>
          <p:cNvPr id="2" name="Immagine 1"/>
          <p:cNvPicPr>
            <a:picLocks noChangeAspect="1"/>
          </p:cNvPicPr>
          <p:nvPr/>
        </p:nvPicPr>
        <p:blipFill rotWithShape="1">
          <a:blip r:embed="rId5">
            <a:extLst>
              <a:ext uri="{28A0092B-C50C-407E-A947-70E740481C1C}">
                <a14:useLocalDpi xmlns:a14="http://schemas.microsoft.com/office/drawing/2010/main" val="0"/>
              </a:ext>
            </a:extLst>
          </a:blip>
          <a:srcRect t="27889"/>
          <a:stretch/>
        </p:blipFill>
        <p:spPr>
          <a:xfrm>
            <a:off x="1119672" y="2414763"/>
            <a:ext cx="10058400" cy="3420319"/>
          </a:xfrm>
          <a:prstGeom prst="rect">
            <a:avLst/>
          </a:prstGeom>
          <a:ln>
            <a:solidFill>
              <a:schemeClr val="accent1">
                <a:shade val="50000"/>
              </a:schemeClr>
            </a:solidFill>
          </a:ln>
        </p:spPr>
      </p:pic>
      <p:sp>
        <p:nvSpPr>
          <p:cNvPr id="5" name="Fumetto 2 4"/>
          <p:cNvSpPr/>
          <p:nvPr/>
        </p:nvSpPr>
        <p:spPr>
          <a:xfrm>
            <a:off x="8149813" y="2702201"/>
            <a:ext cx="2767004" cy="1826822"/>
          </a:xfrm>
          <a:prstGeom prst="wedgeRoundRectCallout">
            <a:avLst>
              <a:gd name="adj1" fmla="val -60430"/>
              <a:gd name="adj2" fmla="val 2946"/>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solidFill>
                  <a:schemeClr val="tx1"/>
                </a:solidFill>
              </a:rPr>
              <a:t>Una volta aperto il documento si potrà stamparlo o salvarlo sul  dispositivo personale.</a:t>
            </a:r>
          </a:p>
        </p:txBody>
      </p:sp>
      <p:sp>
        <p:nvSpPr>
          <p:cNvPr id="3" name="Segnaposto numero diapositiva 2"/>
          <p:cNvSpPr>
            <a:spLocks noGrp="1"/>
          </p:cNvSpPr>
          <p:nvPr>
            <p:ph type="sldNum" sz="quarter" idx="12"/>
          </p:nvPr>
        </p:nvSpPr>
        <p:spPr>
          <a:xfrm>
            <a:off x="9448800" y="6492875"/>
            <a:ext cx="2743200" cy="365125"/>
          </a:xfrm>
        </p:spPr>
        <p:txBody>
          <a:bodyPr/>
          <a:lstStyle/>
          <a:p>
            <a:fld id="{4CCD92B9-F4A0-4FA3-B0C8-72B950DEA145}" type="slidenum">
              <a:rPr lang="it-IT" smtClean="0"/>
              <a:t>51</a:t>
            </a:fld>
            <a:endParaRPr lang="it-IT"/>
          </a:p>
        </p:txBody>
      </p:sp>
      <p:sp>
        <p:nvSpPr>
          <p:cNvPr id="10" name="Sottotitolo 2">
            <a:extLst>
              <a:ext uri="{FF2B5EF4-FFF2-40B4-BE49-F238E27FC236}">
                <a16:creationId xmlns:a16="http://schemas.microsoft.com/office/drawing/2014/main" id="{E2DBB795-4DCD-49AC-9385-0470CA40BAD4}"/>
              </a:ext>
            </a:extLst>
          </p:cNvPr>
          <p:cNvSpPr txBox="1">
            <a:spLocks/>
          </p:cNvSpPr>
          <p:nvPr/>
        </p:nvSpPr>
        <p:spPr>
          <a:xfrm>
            <a:off x="8978410" y="200133"/>
            <a:ext cx="2994369" cy="250778"/>
          </a:xfrm>
          <a:prstGeom prst="rect">
            <a:avLst/>
          </a:prstGeom>
          <a:solidFill>
            <a:schemeClr val="bg1">
              <a:lumMod val="95000"/>
            </a:schemeClr>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500" dirty="0">
                <a:solidFill>
                  <a:schemeClr val="accent5">
                    <a:lumMod val="75000"/>
                  </a:schemeClr>
                </a:solidFill>
              </a:rPr>
              <a:t>Tutorial procedura immatricolazione</a:t>
            </a:r>
          </a:p>
        </p:txBody>
      </p:sp>
    </p:spTree>
    <p:extLst>
      <p:ext uri="{BB962C8B-B14F-4D97-AF65-F5344CB8AC3E}">
        <p14:creationId xmlns:p14="http://schemas.microsoft.com/office/powerpoint/2010/main" val="34513651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3524815" cy="6858000"/>
          </a:xfrm>
          <a:prstGeom prst="rect">
            <a:avLst/>
          </a:prstGeom>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7087" y="24939"/>
            <a:ext cx="4559836" cy="638254"/>
          </a:xfrm>
          <a:prstGeom prst="rect">
            <a:avLst/>
          </a:prstGeom>
        </p:spPr>
      </p:pic>
      <p:pic>
        <p:nvPicPr>
          <p:cNvPr id="2" name="Immagine 1"/>
          <p:cNvPicPr>
            <a:picLocks noChangeAspect="1"/>
          </p:cNvPicPr>
          <p:nvPr/>
        </p:nvPicPr>
        <p:blipFill rotWithShape="1">
          <a:blip r:embed="rId5">
            <a:extLst>
              <a:ext uri="{28A0092B-C50C-407E-A947-70E740481C1C}">
                <a14:useLocalDpi xmlns:a14="http://schemas.microsoft.com/office/drawing/2010/main" val="0"/>
              </a:ext>
            </a:extLst>
          </a:blip>
          <a:srcRect t="34734"/>
          <a:stretch/>
        </p:blipFill>
        <p:spPr>
          <a:xfrm>
            <a:off x="485543" y="2779294"/>
            <a:ext cx="11385031" cy="2977693"/>
          </a:xfrm>
          <a:prstGeom prst="rect">
            <a:avLst/>
          </a:prstGeom>
          <a:ln>
            <a:solidFill>
              <a:schemeClr val="accent1">
                <a:shade val="50000"/>
              </a:schemeClr>
            </a:solidFill>
          </a:ln>
        </p:spPr>
      </p:pic>
      <p:sp>
        <p:nvSpPr>
          <p:cNvPr id="5" name="Fumetto 2 4"/>
          <p:cNvSpPr/>
          <p:nvPr/>
        </p:nvSpPr>
        <p:spPr>
          <a:xfrm>
            <a:off x="5709257" y="2304662"/>
            <a:ext cx="4153212" cy="1362270"/>
          </a:xfrm>
          <a:prstGeom prst="wedgeRoundRectCallout">
            <a:avLst>
              <a:gd name="adj1" fmla="val 65942"/>
              <a:gd name="adj2" fmla="val -39171"/>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it-IT" dirty="0">
                <a:solidFill>
                  <a:schemeClr val="tx1">
                    <a:lumMod val="95000"/>
                    <a:lumOff val="5000"/>
                  </a:schemeClr>
                </a:solidFill>
              </a:rPr>
              <a:t>Al termine delle operazioni si potrà chiudere la sessione di lavoro utilizzando il link “</a:t>
            </a:r>
            <a:r>
              <a:rPr lang="it-IT" b="1" dirty="0" err="1">
                <a:solidFill>
                  <a:schemeClr val="accent1">
                    <a:lumMod val="75000"/>
                  </a:schemeClr>
                </a:solidFill>
              </a:rPr>
              <a:t>Logout</a:t>
            </a:r>
            <a:r>
              <a:rPr lang="it-IT" dirty="0">
                <a:solidFill>
                  <a:schemeClr val="tx1">
                    <a:lumMod val="95000"/>
                    <a:lumOff val="5000"/>
                  </a:schemeClr>
                </a:solidFill>
              </a:rPr>
              <a:t>” del menu di scelta.</a:t>
            </a:r>
          </a:p>
        </p:txBody>
      </p:sp>
      <p:sp>
        <p:nvSpPr>
          <p:cNvPr id="3" name="Segnaposto numero diapositiva 2"/>
          <p:cNvSpPr>
            <a:spLocks noGrp="1"/>
          </p:cNvSpPr>
          <p:nvPr>
            <p:ph type="sldNum" sz="quarter" idx="12"/>
          </p:nvPr>
        </p:nvSpPr>
        <p:spPr>
          <a:xfrm>
            <a:off x="9448800" y="6492875"/>
            <a:ext cx="2743200" cy="365125"/>
          </a:xfrm>
        </p:spPr>
        <p:txBody>
          <a:bodyPr/>
          <a:lstStyle/>
          <a:p>
            <a:fld id="{4CCD92B9-F4A0-4FA3-B0C8-72B950DEA145}" type="slidenum">
              <a:rPr lang="it-IT" smtClean="0"/>
              <a:t>52</a:t>
            </a:fld>
            <a:endParaRPr lang="it-IT"/>
          </a:p>
        </p:txBody>
      </p:sp>
      <p:sp>
        <p:nvSpPr>
          <p:cNvPr id="10" name="Sottotitolo 2">
            <a:extLst>
              <a:ext uri="{FF2B5EF4-FFF2-40B4-BE49-F238E27FC236}">
                <a16:creationId xmlns:a16="http://schemas.microsoft.com/office/drawing/2014/main" id="{796392AE-DA92-4422-B4F0-EA854FD83538}"/>
              </a:ext>
            </a:extLst>
          </p:cNvPr>
          <p:cNvSpPr txBox="1">
            <a:spLocks/>
          </p:cNvSpPr>
          <p:nvPr/>
        </p:nvSpPr>
        <p:spPr>
          <a:xfrm>
            <a:off x="8978410" y="200133"/>
            <a:ext cx="2994369" cy="250778"/>
          </a:xfrm>
          <a:prstGeom prst="rect">
            <a:avLst/>
          </a:prstGeom>
          <a:solidFill>
            <a:schemeClr val="bg1">
              <a:lumMod val="95000"/>
            </a:schemeClr>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500" dirty="0">
                <a:solidFill>
                  <a:schemeClr val="accent5">
                    <a:lumMod val="75000"/>
                  </a:schemeClr>
                </a:solidFill>
              </a:rPr>
              <a:t>Tutorial procedura immatricolazione</a:t>
            </a:r>
          </a:p>
        </p:txBody>
      </p:sp>
    </p:spTree>
    <p:extLst>
      <p:ext uri="{BB962C8B-B14F-4D97-AF65-F5344CB8AC3E}">
        <p14:creationId xmlns:p14="http://schemas.microsoft.com/office/powerpoint/2010/main" val="14181090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3524815" cy="6858000"/>
          </a:xfrm>
          <a:prstGeom prst="rect">
            <a:avLst/>
          </a:prstGeom>
        </p:spPr>
      </p:pic>
      <p:sp>
        <p:nvSpPr>
          <p:cNvPr id="7" name="Titolo 1"/>
          <p:cNvSpPr txBox="1">
            <a:spLocks/>
          </p:cNvSpPr>
          <p:nvPr/>
        </p:nvSpPr>
        <p:spPr>
          <a:xfrm>
            <a:off x="3524815" y="1182873"/>
            <a:ext cx="8259275" cy="1476282"/>
          </a:xfrm>
          <a:prstGeom prst="rect">
            <a:avLst/>
          </a:prstGeom>
          <a:solidFill>
            <a:schemeClr val="bg2"/>
          </a:solidFill>
        </p:spPr>
        <p:txBody>
          <a:bodyPr>
            <a:noAutofit/>
            <a:sp3d extrusionH="57150">
              <a:bevelT w="127000"/>
              <a:extrusionClr>
                <a:schemeClr val="bg2"/>
              </a:extrusionClr>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5000" dirty="0">
                <a:solidFill>
                  <a:schemeClr val="bg1">
                    <a:lumMod val="50000"/>
                  </a:schemeClr>
                </a:solidFill>
              </a:rPr>
              <a:t>Servizi </a:t>
            </a:r>
            <a:r>
              <a:rPr lang="it-IT" sz="5000" dirty="0">
                <a:solidFill>
                  <a:srgbClr val="FF0000"/>
                </a:solidFill>
              </a:rPr>
              <a:t>@</a:t>
            </a:r>
            <a:r>
              <a:rPr lang="it-IT" sz="5000" dirty="0" err="1">
                <a:solidFill>
                  <a:schemeClr val="bg1">
                    <a:lumMod val="50000"/>
                  </a:schemeClr>
                </a:solidFill>
              </a:rPr>
              <a:t>nline</a:t>
            </a:r>
            <a:r>
              <a:rPr lang="it-IT" sz="5000" dirty="0">
                <a:solidFill>
                  <a:schemeClr val="bg1">
                    <a:lumMod val="50000"/>
                  </a:schemeClr>
                </a:solidFill>
              </a:rPr>
              <a:t> per lo Studente.</a:t>
            </a:r>
            <a:br>
              <a:rPr lang="it-IT" sz="5000" dirty="0">
                <a:solidFill>
                  <a:schemeClr val="bg1">
                    <a:lumMod val="50000"/>
                  </a:schemeClr>
                </a:solidFill>
              </a:rPr>
            </a:br>
            <a:r>
              <a:rPr lang="it-IT" sz="4000" dirty="0">
                <a:solidFill>
                  <a:schemeClr val="bg1">
                    <a:lumMod val="50000"/>
                  </a:schemeClr>
                </a:solidFill>
              </a:rPr>
              <a:t>Una sola password per molti servizi.</a:t>
            </a:r>
          </a:p>
        </p:txBody>
      </p:sp>
      <p:pic>
        <p:nvPicPr>
          <p:cNvPr id="10" name="Immagin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11354" y="73971"/>
            <a:ext cx="52863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CasellaDiTesto 13"/>
          <p:cNvSpPr txBox="1"/>
          <p:nvPr/>
        </p:nvSpPr>
        <p:spPr>
          <a:xfrm>
            <a:off x="3697511" y="3144854"/>
            <a:ext cx="7600373" cy="2862322"/>
          </a:xfrm>
          <a:prstGeom prst="rect">
            <a:avLst/>
          </a:prstGeom>
          <a:noFill/>
        </p:spPr>
        <p:txBody>
          <a:bodyPr wrap="square" rtlCol="0">
            <a:spAutoFit/>
          </a:bodyPr>
          <a:lstStyle/>
          <a:p>
            <a:pPr algn="just"/>
            <a:r>
              <a:rPr lang="it-IT" dirty="0"/>
              <a:t>LINK UTILI:</a:t>
            </a:r>
          </a:p>
          <a:p>
            <a:pPr marL="285750" indent="-285750" algn="just">
              <a:buFont typeface="Wingdings" panose="05000000000000000000" pitchFamily="2" charset="2"/>
              <a:buChar char="v"/>
            </a:pPr>
            <a:r>
              <a:rPr lang="it-IT" dirty="0">
                <a:solidFill>
                  <a:srgbClr val="C00000"/>
                </a:solidFill>
                <a:hlinkClick r:id="rId5"/>
              </a:rPr>
              <a:t>Servizi online per studenti</a:t>
            </a:r>
            <a:endParaRPr lang="it-IT" dirty="0">
              <a:solidFill>
                <a:srgbClr val="C00000"/>
              </a:solidFill>
              <a:hlinkClick r:id="rId6"/>
            </a:endParaRPr>
          </a:p>
          <a:p>
            <a:pPr marL="285750" indent="-285750" algn="just">
              <a:buFont typeface="Wingdings" panose="05000000000000000000" pitchFamily="2" charset="2"/>
              <a:buChar char="v"/>
            </a:pPr>
            <a:r>
              <a:rPr lang="it-IT" dirty="0">
                <a:solidFill>
                  <a:srgbClr val="C00000"/>
                </a:solidFill>
                <a:hlinkClick r:id="rId6"/>
              </a:rPr>
              <a:t>Didattica</a:t>
            </a:r>
            <a:endParaRPr lang="it-IT" dirty="0">
              <a:solidFill>
                <a:srgbClr val="C00000"/>
              </a:solidFill>
              <a:hlinkClick r:id="" action="ppaction://noaction"/>
            </a:endParaRPr>
          </a:p>
          <a:p>
            <a:pPr marL="285750" indent="-285750" algn="just">
              <a:buFont typeface="Wingdings" panose="05000000000000000000" pitchFamily="2" charset="2"/>
              <a:buChar char="v"/>
            </a:pPr>
            <a:r>
              <a:rPr lang="it-IT" dirty="0">
                <a:solidFill>
                  <a:srgbClr val="C00000"/>
                </a:solidFill>
                <a:hlinkClick r:id="rId7"/>
              </a:rPr>
              <a:t>Iscrizione e carriera</a:t>
            </a:r>
            <a:endParaRPr lang="it-IT" dirty="0">
              <a:solidFill>
                <a:srgbClr val="C00000"/>
              </a:solidFill>
            </a:endParaRPr>
          </a:p>
          <a:p>
            <a:pPr marL="285750" indent="-285750" algn="just">
              <a:buFont typeface="Wingdings" panose="05000000000000000000" pitchFamily="2" charset="2"/>
              <a:buChar char="v"/>
            </a:pPr>
            <a:r>
              <a:rPr lang="it-IT" dirty="0">
                <a:solidFill>
                  <a:srgbClr val="C00000"/>
                </a:solidFill>
                <a:hlinkClick r:id="rId8"/>
              </a:rPr>
              <a:t>Immatricolazione</a:t>
            </a:r>
            <a:endParaRPr lang="it-IT" dirty="0">
              <a:solidFill>
                <a:srgbClr val="C00000"/>
              </a:solidFill>
            </a:endParaRPr>
          </a:p>
          <a:p>
            <a:pPr marL="285750" indent="-285750" algn="just">
              <a:buFont typeface="Wingdings" panose="05000000000000000000" pitchFamily="2" charset="2"/>
              <a:buChar char="v"/>
            </a:pPr>
            <a:r>
              <a:rPr lang="it-IT" dirty="0">
                <a:solidFill>
                  <a:srgbClr val="C00000"/>
                </a:solidFill>
                <a:hlinkClick r:id="rId9"/>
              </a:rPr>
              <a:t>Tasse e contributi</a:t>
            </a:r>
            <a:endParaRPr lang="it-IT" dirty="0">
              <a:solidFill>
                <a:srgbClr val="C00000"/>
              </a:solidFill>
            </a:endParaRPr>
          </a:p>
          <a:p>
            <a:pPr marL="285750" indent="-285750" algn="just">
              <a:buFont typeface="Wingdings" panose="05000000000000000000" pitchFamily="2" charset="2"/>
              <a:buChar char="v"/>
            </a:pPr>
            <a:r>
              <a:rPr lang="it-IT" dirty="0">
                <a:solidFill>
                  <a:srgbClr val="C00000"/>
                </a:solidFill>
                <a:hlinkClick r:id="rId10"/>
              </a:rPr>
              <a:t>Agevolazioni tasse</a:t>
            </a:r>
            <a:endParaRPr lang="it-IT" dirty="0">
              <a:solidFill>
                <a:srgbClr val="C00000"/>
              </a:solidFill>
            </a:endParaRPr>
          </a:p>
          <a:p>
            <a:pPr marL="285750" indent="-285750" algn="just">
              <a:buFont typeface="Wingdings" panose="05000000000000000000" pitchFamily="2" charset="2"/>
              <a:buChar char="v"/>
            </a:pPr>
            <a:r>
              <a:rPr lang="it-IT" dirty="0">
                <a:solidFill>
                  <a:srgbClr val="C00000"/>
                </a:solidFill>
                <a:hlinkClick r:id="rId11"/>
              </a:rPr>
              <a:t>Studenti internazionali</a:t>
            </a:r>
            <a:endParaRPr lang="it-IT" dirty="0">
              <a:solidFill>
                <a:srgbClr val="C00000"/>
              </a:solidFill>
            </a:endParaRPr>
          </a:p>
          <a:p>
            <a:pPr marL="285750" indent="-285750" algn="just">
              <a:buFont typeface="Wingdings" panose="05000000000000000000" pitchFamily="2" charset="2"/>
              <a:buChar char="v"/>
            </a:pPr>
            <a:r>
              <a:rPr lang="it-IT" dirty="0">
                <a:solidFill>
                  <a:srgbClr val="C00000"/>
                </a:solidFill>
                <a:hlinkClick r:id="rId12"/>
              </a:rPr>
              <a:t>Guida al pagamento delle tasse e dei contributi con il sistema “</a:t>
            </a:r>
            <a:r>
              <a:rPr lang="it-IT" dirty="0" err="1">
                <a:solidFill>
                  <a:srgbClr val="C00000"/>
                </a:solidFill>
                <a:hlinkClick r:id="rId12"/>
              </a:rPr>
              <a:t>PagoPA</a:t>
            </a:r>
            <a:r>
              <a:rPr lang="it-IT" dirty="0">
                <a:solidFill>
                  <a:srgbClr val="FF0000"/>
                </a:solidFill>
                <a:hlinkClick r:id="rId12"/>
              </a:rPr>
              <a:t>”</a:t>
            </a:r>
            <a:endParaRPr lang="it-IT" dirty="0">
              <a:solidFill>
                <a:srgbClr val="FF0000"/>
              </a:solidFill>
            </a:endParaRPr>
          </a:p>
          <a:p>
            <a:pPr marL="285750" indent="-285750" algn="just">
              <a:buFont typeface="Wingdings" panose="05000000000000000000" pitchFamily="2" charset="2"/>
              <a:buChar char="v"/>
            </a:pPr>
            <a:r>
              <a:rPr lang="it-IT" dirty="0">
                <a:solidFill>
                  <a:srgbClr val="C00000"/>
                </a:solidFill>
                <a:hlinkClick r:id="rId13"/>
              </a:rPr>
              <a:t>Contatti</a:t>
            </a:r>
            <a:endParaRPr lang="it-IT" dirty="0">
              <a:solidFill>
                <a:srgbClr val="C00000"/>
              </a:solidFill>
            </a:endParaRPr>
          </a:p>
        </p:txBody>
      </p:sp>
      <p:sp>
        <p:nvSpPr>
          <p:cNvPr id="2" name="Segnaposto numero diapositiva 1"/>
          <p:cNvSpPr>
            <a:spLocks noGrp="1"/>
          </p:cNvSpPr>
          <p:nvPr>
            <p:ph type="sldNum" sz="quarter" idx="12"/>
          </p:nvPr>
        </p:nvSpPr>
        <p:spPr>
          <a:xfrm>
            <a:off x="9448800" y="6492875"/>
            <a:ext cx="2743200" cy="365125"/>
          </a:xfrm>
        </p:spPr>
        <p:txBody>
          <a:bodyPr/>
          <a:lstStyle/>
          <a:p>
            <a:fld id="{4CCD92B9-F4A0-4FA3-B0C8-72B950DEA145}" type="slidenum">
              <a:rPr lang="it-IT" smtClean="0"/>
              <a:t>53</a:t>
            </a:fld>
            <a:endParaRPr lang="it-IT" dirty="0"/>
          </a:p>
        </p:txBody>
      </p:sp>
      <p:sp>
        <p:nvSpPr>
          <p:cNvPr id="9" name="Sottotitolo 2">
            <a:extLst>
              <a:ext uri="{FF2B5EF4-FFF2-40B4-BE49-F238E27FC236}">
                <a16:creationId xmlns:a16="http://schemas.microsoft.com/office/drawing/2014/main" id="{10F37321-9475-4BD4-8852-E8FB9D3C1678}"/>
              </a:ext>
            </a:extLst>
          </p:cNvPr>
          <p:cNvSpPr txBox="1">
            <a:spLocks/>
          </p:cNvSpPr>
          <p:nvPr/>
        </p:nvSpPr>
        <p:spPr>
          <a:xfrm>
            <a:off x="3524815" y="2665876"/>
            <a:ext cx="8259275" cy="490328"/>
          </a:xfrm>
          <a:prstGeom prst="rect">
            <a:avLst/>
          </a:prstGeom>
          <a:solidFill>
            <a:schemeClr val="bg2"/>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dirty="0">
                <a:solidFill>
                  <a:schemeClr val="accent5">
                    <a:lumMod val="75000"/>
                  </a:schemeClr>
                </a:solidFill>
              </a:rPr>
              <a:t>Tutorial immatricolazione online</a:t>
            </a:r>
          </a:p>
        </p:txBody>
      </p:sp>
    </p:spTree>
    <p:extLst>
      <p:ext uri="{BB962C8B-B14F-4D97-AF65-F5344CB8AC3E}">
        <p14:creationId xmlns:p14="http://schemas.microsoft.com/office/powerpoint/2010/main" val="25851186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83" y="0"/>
            <a:ext cx="3524815" cy="6858000"/>
          </a:xfrm>
          <a:prstGeom prst="rect">
            <a:avLst/>
          </a:prstGeom>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7087" y="24939"/>
            <a:ext cx="4559836" cy="638254"/>
          </a:xfrm>
          <a:prstGeom prst="rect">
            <a:avLst/>
          </a:prstGeom>
        </p:spPr>
      </p:pic>
      <p:pic>
        <p:nvPicPr>
          <p:cNvPr id="3" name="Immagine 2"/>
          <p:cNvPicPr>
            <a:picLocks noChangeAspect="1"/>
          </p:cNvPicPr>
          <p:nvPr/>
        </p:nvPicPr>
        <p:blipFill rotWithShape="1">
          <a:blip r:embed="rId5">
            <a:extLst>
              <a:ext uri="{28A0092B-C50C-407E-A947-70E740481C1C}">
                <a14:useLocalDpi xmlns:a14="http://schemas.microsoft.com/office/drawing/2010/main" val="0"/>
              </a:ext>
            </a:extLst>
          </a:blip>
          <a:srcRect l="86758" t="7733"/>
          <a:stretch/>
        </p:blipFill>
        <p:spPr>
          <a:xfrm>
            <a:off x="8217667" y="936783"/>
            <a:ext cx="1521486" cy="4476458"/>
          </a:xfrm>
          <a:prstGeom prst="rect">
            <a:avLst/>
          </a:prstGeom>
          <a:ln>
            <a:solidFill>
              <a:schemeClr val="accent1"/>
            </a:solidFill>
          </a:ln>
        </p:spPr>
      </p:pic>
      <p:sp>
        <p:nvSpPr>
          <p:cNvPr id="5" name="Fumetto 2 4"/>
          <p:cNvSpPr/>
          <p:nvPr/>
        </p:nvSpPr>
        <p:spPr>
          <a:xfrm>
            <a:off x="3481527" y="3140051"/>
            <a:ext cx="4244910" cy="1898015"/>
          </a:xfrm>
          <a:prstGeom prst="wedgeRoundRectCallout">
            <a:avLst>
              <a:gd name="adj1" fmla="val 61140"/>
              <a:gd name="adj2" fmla="val -1086"/>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solidFill>
                  <a:schemeClr val="tx1"/>
                </a:solidFill>
              </a:rPr>
              <a:t>Aprire il menu, cliccare sulla voce “</a:t>
            </a:r>
            <a:r>
              <a:rPr lang="it-IT" b="1" dirty="0">
                <a:solidFill>
                  <a:schemeClr val="accent1">
                    <a:lumMod val="75000"/>
                  </a:schemeClr>
                </a:solidFill>
              </a:rPr>
              <a:t>Area registrato</a:t>
            </a:r>
            <a:r>
              <a:rPr lang="it-IT" dirty="0">
                <a:solidFill>
                  <a:schemeClr val="tx1"/>
                </a:solidFill>
              </a:rPr>
              <a:t>” (nel caso di nuovo utente)  o “</a:t>
            </a:r>
            <a:r>
              <a:rPr lang="it-IT" b="1" dirty="0">
                <a:solidFill>
                  <a:schemeClr val="accent1">
                    <a:lumMod val="75000"/>
                  </a:schemeClr>
                </a:solidFill>
              </a:rPr>
              <a:t>Area studenti</a:t>
            </a:r>
            <a:r>
              <a:rPr lang="it-IT" dirty="0">
                <a:solidFill>
                  <a:schemeClr val="tx1"/>
                </a:solidFill>
              </a:rPr>
              <a:t>” (nel caso di ex studente) e selezionare la voce “</a:t>
            </a:r>
            <a:r>
              <a:rPr lang="it-IT" b="1" dirty="0">
                <a:solidFill>
                  <a:schemeClr val="accent1">
                    <a:lumMod val="75000"/>
                  </a:schemeClr>
                </a:solidFill>
              </a:rPr>
              <a:t>Immatricolazione e Preiscrizione</a:t>
            </a:r>
            <a:r>
              <a:rPr lang="it-IT" dirty="0">
                <a:solidFill>
                  <a:schemeClr val="tx1"/>
                </a:solidFill>
              </a:rPr>
              <a:t>”.</a:t>
            </a:r>
          </a:p>
        </p:txBody>
      </p:sp>
      <p:sp>
        <p:nvSpPr>
          <p:cNvPr id="2" name="Segnaposto numero diapositiva 1"/>
          <p:cNvSpPr>
            <a:spLocks noGrp="1"/>
          </p:cNvSpPr>
          <p:nvPr>
            <p:ph type="sldNum" sz="quarter" idx="12"/>
          </p:nvPr>
        </p:nvSpPr>
        <p:spPr>
          <a:xfrm>
            <a:off x="9103723" y="6428358"/>
            <a:ext cx="2743200" cy="365125"/>
          </a:xfrm>
        </p:spPr>
        <p:txBody>
          <a:bodyPr/>
          <a:lstStyle/>
          <a:p>
            <a:fld id="{4CCD92B9-F4A0-4FA3-B0C8-72B950DEA145}" type="slidenum">
              <a:rPr lang="it-IT" smtClean="0"/>
              <a:t>6</a:t>
            </a:fld>
            <a:endParaRPr lang="it-IT" dirty="0"/>
          </a:p>
        </p:txBody>
      </p:sp>
      <p:sp>
        <p:nvSpPr>
          <p:cNvPr id="10" name="Sottotitolo 2">
            <a:extLst>
              <a:ext uri="{FF2B5EF4-FFF2-40B4-BE49-F238E27FC236}">
                <a16:creationId xmlns:a16="http://schemas.microsoft.com/office/drawing/2014/main" id="{E626CE3C-346C-48E0-A07C-AC2A62DF128A}"/>
              </a:ext>
            </a:extLst>
          </p:cNvPr>
          <p:cNvSpPr txBox="1">
            <a:spLocks/>
          </p:cNvSpPr>
          <p:nvPr/>
        </p:nvSpPr>
        <p:spPr>
          <a:xfrm>
            <a:off x="8978410" y="200133"/>
            <a:ext cx="2994369" cy="250778"/>
          </a:xfrm>
          <a:prstGeom prst="rect">
            <a:avLst/>
          </a:prstGeom>
          <a:solidFill>
            <a:schemeClr val="bg1">
              <a:lumMod val="95000"/>
            </a:schemeClr>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500" dirty="0">
                <a:solidFill>
                  <a:schemeClr val="accent5">
                    <a:lumMod val="75000"/>
                  </a:schemeClr>
                </a:solidFill>
              </a:rPr>
              <a:t>Tutorial procedura immatricolazione</a:t>
            </a:r>
          </a:p>
        </p:txBody>
      </p:sp>
    </p:spTree>
    <p:extLst>
      <p:ext uri="{BB962C8B-B14F-4D97-AF65-F5344CB8AC3E}">
        <p14:creationId xmlns:p14="http://schemas.microsoft.com/office/powerpoint/2010/main" val="2570931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83" y="0"/>
            <a:ext cx="3524815" cy="6858000"/>
          </a:xfrm>
          <a:prstGeom prst="rect">
            <a:avLst/>
          </a:prstGeom>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7087" y="24939"/>
            <a:ext cx="4559836" cy="638254"/>
          </a:xfrm>
          <a:prstGeom prst="rect">
            <a:avLst/>
          </a:prstGeom>
        </p:spPr>
      </p:pic>
      <p:pic>
        <p:nvPicPr>
          <p:cNvPr id="2" name="Immagine 1"/>
          <p:cNvPicPr>
            <a:picLocks noChangeAspect="1"/>
          </p:cNvPicPr>
          <p:nvPr/>
        </p:nvPicPr>
        <p:blipFill rotWithShape="1">
          <a:blip r:embed="rId5">
            <a:extLst>
              <a:ext uri="{28A0092B-C50C-407E-A947-70E740481C1C}">
                <a14:useLocalDpi xmlns:a14="http://schemas.microsoft.com/office/drawing/2010/main" val="0"/>
              </a:ext>
            </a:extLst>
          </a:blip>
          <a:srcRect t="38738"/>
          <a:stretch/>
        </p:blipFill>
        <p:spPr>
          <a:xfrm>
            <a:off x="975907" y="1634591"/>
            <a:ext cx="10760448" cy="2854745"/>
          </a:xfrm>
          <a:prstGeom prst="rect">
            <a:avLst/>
          </a:prstGeom>
          <a:ln>
            <a:solidFill>
              <a:schemeClr val="accent1"/>
            </a:solidFill>
          </a:ln>
        </p:spPr>
      </p:pic>
      <p:sp>
        <p:nvSpPr>
          <p:cNvPr id="5" name="Fumetto 2 4"/>
          <p:cNvSpPr/>
          <p:nvPr/>
        </p:nvSpPr>
        <p:spPr>
          <a:xfrm>
            <a:off x="938583" y="4625883"/>
            <a:ext cx="10797772" cy="1161574"/>
          </a:xfrm>
          <a:prstGeom prst="wedgeRoundRectCallout">
            <a:avLst>
              <a:gd name="adj1" fmla="val 49930"/>
              <a:gd name="adj2" fmla="val 7271"/>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dirty="0">
                <a:solidFill>
                  <a:schemeClr val="tx1"/>
                </a:solidFill>
              </a:rPr>
              <a:t>Per iniziare la procedura premere il pulsante “</a:t>
            </a:r>
            <a:r>
              <a:rPr lang="it-IT" b="1" dirty="0">
                <a:solidFill>
                  <a:schemeClr val="accent1">
                    <a:lumMod val="75000"/>
                  </a:schemeClr>
                </a:solidFill>
              </a:rPr>
              <a:t>Immatricolazione</a:t>
            </a:r>
            <a:r>
              <a:rPr lang="it-IT" dirty="0">
                <a:solidFill>
                  <a:schemeClr val="tx1"/>
                </a:solidFill>
              </a:rPr>
              <a:t>”. É consigliabile avere pronti la scansione digitale dei documenti indicati dal Bando o Avviso di selezione.</a:t>
            </a:r>
          </a:p>
        </p:txBody>
      </p:sp>
      <p:sp>
        <p:nvSpPr>
          <p:cNvPr id="4" name="Freccia in giù 3"/>
          <p:cNvSpPr/>
          <p:nvPr/>
        </p:nvSpPr>
        <p:spPr>
          <a:xfrm rot="5170919">
            <a:off x="2811173" y="3873716"/>
            <a:ext cx="270588" cy="5593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Segnaposto numero diapositiva 2"/>
          <p:cNvSpPr>
            <a:spLocks noGrp="1"/>
          </p:cNvSpPr>
          <p:nvPr>
            <p:ph type="sldNum" sz="quarter" idx="12"/>
          </p:nvPr>
        </p:nvSpPr>
        <p:spPr>
          <a:xfrm>
            <a:off x="8993155" y="6356350"/>
            <a:ext cx="2743200" cy="365125"/>
          </a:xfrm>
        </p:spPr>
        <p:txBody>
          <a:bodyPr/>
          <a:lstStyle/>
          <a:p>
            <a:fld id="{4CCD92B9-F4A0-4FA3-B0C8-72B950DEA145}" type="slidenum">
              <a:rPr lang="it-IT" smtClean="0"/>
              <a:t>7</a:t>
            </a:fld>
            <a:endParaRPr lang="it-IT" dirty="0"/>
          </a:p>
        </p:txBody>
      </p:sp>
      <p:sp>
        <p:nvSpPr>
          <p:cNvPr id="10" name="Sottotitolo 2">
            <a:extLst>
              <a:ext uri="{FF2B5EF4-FFF2-40B4-BE49-F238E27FC236}">
                <a16:creationId xmlns:a16="http://schemas.microsoft.com/office/drawing/2014/main" id="{D213FD9B-6BB1-4E28-8EA2-1982B1B5A37E}"/>
              </a:ext>
            </a:extLst>
          </p:cNvPr>
          <p:cNvSpPr txBox="1">
            <a:spLocks/>
          </p:cNvSpPr>
          <p:nvPr/>
        </p:nvSpPr>
        <p:spPr>
          <a:xfrm>
            <a:off x="8978410" y="200133"/>
            <a:ext cx="2994369" cy="250778"/>
          </a:xfrm>
          <a:prstGeom prst="rect">
            <a:avLst/>
          </a:prstGeom>
          <a:solidFill>
            <a:schemeClr val="bg1">
              <a:lumMod val="95000"/>
            </a:schemeClr>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500" dirty="0">
                <a:solidFill>
                  <a:schemeClr val="accent5">
                    <a:lumMod val="75000"/>
                  </a:schemeClr>
                </a:solidFill>
              </a:rPr>
              <a:t>Tutorial procedura immatricolazione</a:t>
            </a:r>
          </a:p>
        </p:txBody>
      </p:sp>
    </p:spTree>
    <p:extLst>
      <p:ext uri="{BB962C8B-B14F-4D97-AF65-F5344CB8AC3E}">
        <p14:creationId xmlns:p14="http://schemas.microsoft.com/office/powerpoint/2010/main" val="10889244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448" y="0"/>
            <a:ext cx="3524815" cy="6858000"/>
          </a:xfrm>
          <a:prstGeom prst="rect">
            <a:avLst/>
          </a:prstGeom>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7087" y="24939"/>
            <a:ext cx="4559836" cy="638254"/>
          </a:xfrm>
          <a:prstGeom prst="rect">
            <a:avLst/>
          </a:prstGeom>
        </p:spPr>
      </p:pic>
      <p:pic>
        <p:nvPicPr>
          <p:cNvPr id="11" name="Immagin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8537" y="1152121"/>
            <a:ext cx="11432037" cy="4553758"/>
          </a:xfrm>
          <a:prstGeom prst="rect">
            <a:avLst/>
          </a:prstGeom>
          <a:ln>
            <a:solidFill>
              <a:schemeClr val="accent1">
                <a:shade val="50000"/>
              </a:schemeClr>
            </a:solidFill>
          </a:ln>
        </p:spPr>
      </p:pic>
      <p:sp>
        <p:nvSpPr>
          <p:cNvPr id="5" name="Fumetto 2 4"/>
          <p:cNvSpPr/>
          <p:nvPr/>
        </p:nvSpPr>
        <p:spPr>
          <a:xfrm>
            <a:off x="2998209" y="4179825"/>
            <a:ext cx="5613945" cy="1161574"/>
          </a:xfrm>
          <a:prstGeom prst="wedgeRoundRectCallout">
            <a:avLst>
              <a:gd name="adj1" fmla="val -65018"/>
              <a:gd name="adj2" fmla="val -33696"/>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solidFill>
                  <a:schemeClr val="tx1"/>
                </a:solidFill>
              </a:rPr>
              <a:t>Scegliere la tipologia della tua domanda d’immatricolazione tra le opzioni disponibili. Nel caso di un nuovo studente scegliere “</a:t>
            </a:r>
            <a:r>
              <a:rPr lang="it-IT" b="1" dirty="0">
                <a:solidFill>
                  <a:schemeClr val="accent1">
                    <a:lumMod val="75000"/>
                  </a:schemeClr>
                </a:solidFill>
              </a:rPr>
              <a:t>Immatricolazione standard</a:t>
            </a:r>
            <a:r>
              <a:rPr lang="it-IT" dirty="0">
                <a:solidFill>
                  <a:schemeClr val="tx1"/>
                </a:solidFill>
              </a:rPr>
              <a:t>”.</a:t>
            </a:r>
          </a:p>
        </p:txBody>
      </p:sp>
      <p:sp>
        <p:nvSpPr>
          <p:cNvPr id="2" name="Segnaposto numero diapositiva 1"/>
          <p:cNvSpPr>
            <a:spLocks noGrp="1"/>
          </p:cNvSpPr>
          <p:nvPr>
            <p:ph type="sldNum" sz="quarter" idx="12"/>
          </p:nvPr>
        </p:nvSpPr>
        <p:spPr>
          <a:xfrm>
            <a:off x="9127374" y="6492875"/>
            <a:ext cx="2743200" cy="365125"/>
          </a:xfrm>
        </p:spPr>
        <p:txBody>
          <a:bodyPr/>
          <a:lstStyle/>
          <a:p>
            <a:fld id="{4CCD92B9-F4A0-4FA3-B0C8-72B950DEA145}" type="slidenum">
              <a:rPr lang="it-IT" smtClean="0"/>
              <a:t>8</a:t>
            </a:fld>
            <a:endParaRPr lang="it-IT"/>
          </a:p>
        </p:txBody>
      </p:sp>
      <p:sp>
        <p:nvSpPr>
          <p:cNvPr id="10" name="Sottotitolo 2">
            <a:extLst>
              <a:ext uri="{FF2B5EF4-FFF2-40B4-BE49-F238E27FC236}">
                <a16:creationId xmlns:a16="http://schemas.microsoft.com/office/drawing/2014/main" id="{3DA187BE-C122-4C7F-96FB-FEB8AAD2A464}"/>
              </a:ext>
            </a:extLst>
          </p:cNvPr>
          <p:cNvSpPr txBox="1">
            <a:spLocks/>
          </p:cNvSpPr>
          <p:nvPr/>
        </p:nvSpPr>
        <p:spPr>
          <a:xfrm>
            <a:off x="8978410" y="200133"/>
            <a:ext cx="2994369" cy="250778"/>
          </a:xfrm>
          <a:prstGeom prst="rect">
            <a:avLst/>
          </a:prstGeom>
          <a:solidFill>
            <a:schemeClr val="bg1">
              <a:lumMod val="95000"/>
            </a:schemeClr>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500" dirty="0">
                <a:solidFill>
                  <a:schemeClr val="accent5">
                    <a:lumMod val="75000"/>
                  </a:schemeClr>
                </a:solidFill>
              </a:rPr>
              <a:t>Tutorial procedura immatricolazione</a:t>
            </a:r>
          </a:p>
        </p:txBody>
      </p:sp>
    </p:spTree>
    <p:extLst>
      <p:ext uri="{BB962C8B-B14F-4D97-AF65-F5344CB8AC3E}">
        <p14:creationId xmlns:p14="http://schemas.microsoft.com/office/powerpoint/2010/main" val="39605203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83" y="0"/>
            <a:ext cx="3524815" cy="6858000"/>
          </a:xfrm>
          <a:prstGeom prst="rect">
            <a:avLst/>
          </a:prstGeom>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7087" y="24939"/>
            <a:ext cx="4559836" cy="638254"/>
          </a:xfrm>
          <a:prstGeom prst="rect">
            <a:avLst/>
          </a:prstGeom>
        </p:spPr>
      </p:pic>
      <p:pic>
        <p:nvPicPr>
          <p:cNvPr id="3" name="Immagine 2"/>
          <p:cNvPicPr>
            <a:picLocks noChangeAspect="1"/>
          </p:cNvPicPr>
          <p:nvPr/>
        </p:nvPicPr>
        <p:blipFill rotWithShape="1">
          <a:blip r:embed="rId5">
            <a:extLst>
              <a:ext uri="{28A0092B-C50C-407E-A947-70E740481C1C}">
                <a14:useLocalDpi xmlns:a14="http://schemas.microsoft.com/office/drawing/2010/main" val="0"/>
              </a:ext>
            </a:extLst>
          </a:blip>
          <a:srcRect t="44772"/>
          <a:stretch/>
        </p:blipFill>
        <p:spPr>
          <a:xfrm>
            <a:off x="587827" y="2225309"/>
            <a:ext cx="11222819" cy="1628233"/>
          </a:xfrm>
          <a:prstGeom prst="rect">
            <a:avLst/>
          </a:prstGeom>
          <a:ln>
            <a:solidFill>
              <a:schemeClr val="accent1">
                <a:shade val="50000"/>
              </a:schemeClr>
            </a:solidFill>
          </a:ln>
        </p:spPr>
      </p:pic>
      <p:sp>
        <p:nvSpPr>
          <p:cNvPr id="5" name="Fumetto 2 4"/>
          <p:cNvSpPr/>
          <p:nvPr/>
        </p:nvSpPr>
        <p:spPr>
          <a:xfrm>
            <a:off x="2505963" y="3302526"/>
            <a:ext cx="8418711" cy="992748"/>
          </a:xfrm>
          <a:prstGeom prst="wedgeRoundRectCallout">
            <a:avLst>
              <a:gd name="adj1" fmla="val -55420"/>
              <a:gd name="adj2" fmla="val -50797"/>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solidFill>
                  <a:schemeClr val="tx1"/>
                </a:solidFill>
              </a:rPr>
              <a:t>Selezionare l’opzione “</a:t>
            </a:r>
            <a:r>
              <a:rPr lang="it-IT" b="1" dirty="0">
                <a:solidFill>
                  <a:schemeClr val="accent1">
                    <a:lumMod val="75000"/>
                  </a:schemeClr>
                </a:solidFill>
              </a:rPr>
              <a:t>Immatricolazione ai Corsi ad Accesso Libero</a:t>
            </a:r>
            <a:r>
              <a:rPr lang="it-IT" dirty="0">
                <a:solidFill>
                  <a:schemeClr val="tx1"/>
                </a:solidFill>
              </a:rPr>
              <a:t>” per visualizzare l’elenco dei corsi offerti dall’Ateneo.</a:t>
            </a:r>
          </a:p>
        </p:txBody>
      </p:sp>
      <p:sp>
        <p:nvSpPr>
          <p:cNvPr id="2" name="Segnaposto numero diapositiva 1"/>
          <p:cNvSpPr>
            <a:spLocks noGrp="1"/>
          </p:cNvSpPr>
          <p:nvPr>
            <p:ph type="sldNum" sz="quarter" idx="12"/>
          </p:nvPr>
        </p:nvSpPr>
        <p:spPr>
          <a:xfrm>
            <a:off x="9067446" y="6492875"/>
            <a:ext cx="2743200" cy="365125"/>
          </a:xfrm>
        </p:spPr>
        <p:txBody>
          <a:bodyPr/>
          <a:lstStyle/>
          <a:p>
            <a:fld id="{4CCD92B9-F4A0-4FA3-B0C8-72B950DEA145}" type="slidenum">
              <a:rPr lang="it-IT" smtClean="0"/>
              <a:t>9</a:t>
            </a:fld>
            <a:endParaRPr lang="it-IT"/>
          </a:p>
        </p:txBody>
      </p:sp>
      <p:sp>
        <p:nvSpPr>
          <p:cNvPr id="10" name="Sottotitolo 2">
            <a:extLst>
              <a:ext uri="{FF2B5EF4-FFF2-40B4-BE49-F238E27FC236}">
                <a16:creationId xmlns:a16="http://schemas.microsoft.com/office/drawing/2014/main" id="{CE9981D1-7BA3-4FA4-895B-FC270820CBC1}"/>
              </a:ext>
            </a:extLst>
          </p:cNvPr>
          <p:cNvSpPr txBox="1">
            <a:spLocks/>
          </p:cNvSpPr>
          <p:nvPr/>
        </p:nvSpPr>
        <p:spPr>
          <a:xfrm>
            <a:off x="8978410" y="200133"/>
            <a:ext cx="2994369" cy="250778"/>
          </a:xfrm>
          <a:prstGeom prst="rect">
            <a:avLst/>
          </a:prstGeom>
          <a:solidFill>
            <a:schemeClr val="bg1">
              <a:lumMod val="95000"/>
            </a:schemeClr>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500" dirty="0">
                <a:solidFill>
                  <a:schemeClr val="accent5">
                    <a:lumMod val="75000"/>
                  </a:schemeClr>
                </a:solidFill>
              </a:rPr>
              <a:t>Tutorial procedura immatricolazione</a:t>
            </a:r>
          </a:p>
        </p:txBody>
      </p:sp>
    </p:spTree>
    <p:extLst>
      <p:ext uri="{BB962C8B-B14F-4D97-AF65-F5344CB8AC3E}">
        <p14:creationId xmlns:p14="http://schemas.microsoft.com/office/powerpoint/2010/main" val="141146510"/>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616E692615186349ADC1572FF2D92EBC" ma:contentTypeVersion="20" ma:contentTypeDescription="Creare un nuovo documento." ma:contentTypeScope="" ma:versionID="bd463ce96030fd098af61e96eb532e9a">
  <xsd:schema xmlns:xsd="http://www.w3.org/2001/XMLSchema" xmlns:xs="http://www.w3.org/2001/XMLSchema" xmlns:p="http://schemas.microsoft.com/office/2006/metadata/properties" xmlns:ns1="http://schemas.microsoft.com/sharepoint/v3" xmlns:ns3="83daf61e-777c-49d6-807d-ede0f7c0ba28" xmlns:ns4="01510a4c-67e1-410d-b310-984d6c9b1061" targetNamespace="http://schemas.microsoft.com/office/2006/metadata/properties" ma:root="true" ma:fieldsID="e11c722a41f101606584bad7243b7b36" ns1:_="" ns3:_="" ns4:_="">
    <xsd:import namespace="http://schemas.microsoft.com/sharepoint/v3"/>
    <xsd:import namespace="83daf61e-777c-49d6-807d-ede0f7c0ba28"/>
    <xsd:import namespace="01510a4c-67e1-410d-b310-984d6c9b106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GenerationTime" minOccurs="0"/>
                <xsd:element ref="ns4:MediaServiceEventHashCode" minOccurs="0"/>
                <xsd:element ref="ns4:MediaServiceDateTaken" minOccurs="0"/>
                <xsd:element ref="ns4:MediaServiceOCR" minOccurs="0"/>
                <xsd:element ref="ns4:MediaLengthInSeconds" minOccurs="0"/>
                <xsd:element ref="ns4:MediaServiceLocation" minOccurs="0"/>
                <xsd:element ref="ns4:_activity" minOccurs="0"/>
                <xsd:element ref="ns4:MediaServiceObjectDetectorVersions" minOccurs="0"/>
                <xsd:element ref="ns4:MediaServiceSystemTags" minOccurs="0"/>
                <xsd:element ref="ns4:MediaServiceSearchProperti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6" nillable="true" ma:displayName="Proprietà criteri di conformità unificati" ma:hidden="true" ma:internalName="_ip_UnifiedCompliancePolicyProperties">
      <xsd:simpleType>
        <xsd:restriction base="dms:Note"/>
      </xsd:simpleType>
    </xsd:element>
    <xsd:element name="_ip_UnifiedCompliancePolicyUIAction" ma:index="27" nillable="true" ma:displayName="Azione interfaccia utente criteri di conformità unificati"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3daf61e-777c-49d6-807d-ede0f7c0ba28" elementFormDefault="qualified">
    <xsd:import namespace="http://schemas.microsoft.com/office/2006/documentManagement/types"/>
    <xsd:import namespace="http://schemas.microsoft.com/office/infopath/2007/PartnerControls"/>
    <xsd:element name="SharedWithUsers" ma:index="8"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Condiviso con dettagli" ma:internalName="SharedWithDetails" ma:readOnly="true">
      <xsd:simpleType>
        <xsd:restriction base="dms:Note">
          <xsd:maxLength value="255"/>
        </xsd:restriction>
      </xsd:simpleType>
    </xsd:element>
    <xsd:element name="SharingHintHash" ma:index="10" nillable="true" ma:displayName="Hash suggerimento condivisione"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1510a4c-67e1-410d-b310-984d6c9b106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01510a4c-67e1-410d-b310-984d6c9b1061" xsi:nil="true"/>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8E82FF7-3905-4A0C-872D-0B6EF74022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3daf61e-777c-49d6-807d-ede0f7c0ba28"/>
    <ds:schemaRef ds:uri="01510a4c-67e1-410d-b310-984d6c9b106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38751BC-8EA6-4F14-AF39-16AEFD157F52}">
  <ds:schemaRefs>
    <ds:schemaRef ds:uri="http://schemas.microsoft.com/sharepoint/v3"/>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83daf61e-777c-49d6-807d-ede0f7c0ba28"/>
    <ds:schemaRef ds:uri="01510a4c-67e1-410d-b310-984d6c9b1061"/>
    <ds:schemaRef ds:uri="http://www.w3.org/XML/1998/namespace"/>
    <ds:schemaRef ds:uri="http://purl.org/dc/terms/"/>
  </ds:schemaRefs>
</ds:datastoreItem>
</file>

<file path=customXml/itemProps3.xml><?xml version="1.0" encoding="utf-8"?>
<ds:datastoreItem xmlns:ds="http://schemas.openxmlformats.org/officeDocument/2006/customXml" ds:itemID="{0192AA93-B837-4CA5-82CD-896DF3B9232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9264</TotalTime>
  <Words>2687</Words>
  <Application>Microsoft Office PowerPoint</Application>
  <PresentationFormat>Widescreen</PresentationFormat>
  <Paragraphs>220</Paragraphs>
  <Slides>53</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53</vt:i4>
      </vt:variant>
    </vt:vector>
  </HeadingPairs>
  <TitlesOfParts>
    <vt:vector size="58" baseType="lpstr">
      <vt:lpstr>Arial</vt:lpstr>
      <vt:lpstr>Calibri</vt:lpstr>
      <vt:lpstr>Calibri Light</vt:lpstr>
      <vt:lpstr>Wingdings</vt:lpstr>
      <vt:lpstr>Tema di Office</vt:lpstr>
      <vt:lpstr>Servizi @nline per lo Studente. Una sola password per molti servizi.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UniMC  Agevolazioni tasse</dc:title>
  <dc:creator>sonia.mastrocola</dc:creator>
  <cp:lastModifiedBy>nicola.iannelli@unimc.it</cp:lastModifiedBy>
  <cp:revision>330</cp:revision>
  <cp:lastPrinted>2025-06-24T08:42:31Z</cp:lastPrinted>
  <dcterms:created xsi:type="dcterms:W3CDTF">2019-08-20T09:41:44Z</dcterms:created>
  <dcterms:modified xsi:type="dcterms:W3CDTF">2025-07-11T16:21:22Z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0x010100616E692615186349ADC1572FF2D92EBC</vt:lpwstr>
  </property>
</Properties>
</file>