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846C6C"/>
    <a:srgbClr val="FFCC00"/>
    <a:srgbClr val="009900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76"/>
    <p:restoredTop sz="86418"/>
  </p:normalViewPr>
  <p:slideViewPr>
    <p:cSldViewPr snapToGrid="0" snapToObjects="1">
      <p:cViewPr varScale="1">
        <p:scale>
          <a:sx n="62" d="100"/>
          <a:sy n="62" d="100"/>
        </p:scale>
        <p:origin x="3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01FA7F9-12DE-ED42-B12D-9953F30D0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3218" y="3882452"/>
            <a:ext cx="8640580" cy="8994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44F19C3A-61AF-6349-B009-01240C73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218" y="2067586"/>
            <a:ext cx="7373141" cy="1642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9482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37F374C-0DD9-BF49-95E5-25DECDA15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24303"/>
            <a:ext cx="2628900" cy="4852660"/>
          </a:xfrm>
        </p:spPr>
        <p:txBody>
          <a:bodyPr vert="eaVert"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6F6BA3-830C-4E4B-B489-7EACBE7E6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24303"/>
            <a:ext cx="7734300" cy="4852660"/>
          </a:xfrm>
        </p:spPr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AFAA6C-918C-5940-8D9D-8665E97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3648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E58354-0C2D-474C-A379-E866638D8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3648"/>
            <a:ext cx="41148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CC8012-130C-4642-938C-A3F25DB1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3648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522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83827-2BA8-449A-A4A2-BB0942E75A52}" type="datetimeFigureOut">
              <a:rPr lang="it-IT"/>
              <a:pPr>
                <a:defRPr/>
              </a:pPr>
              <a:t>10/01/2022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E7679-FA79-454C-A2D0-2199DB16AB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22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C81AEC-CBEF-2349-ADAC-694AAB04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735"/>
            <a:ext cx="10515600" cy="183426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B61BBD-DC46-DC48-BE46-C1396EF78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87581"/>
            <a:ext cx="10515600" cy="240207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71D491-8608-674A-9D82-578950F9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0944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481B03-386C-684E-ABCE-7478D809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944"/>
            <a:ext cx="41148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70F3AB-3307-1746-99C6-48544C9E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944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54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C8475D-7526-E046-B96C-CF5DF57F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0152"/>
            <a:ext cx="10515600" cy="869924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AC8C8B-C1F5-AC4D-B6FC-E61B03DDD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74731"/>
            <a:ext cx="5181600" cy="34022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27E3DD-D9BF-CE4E-A799-838C5ADCE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74731"/>
            <a:ext cx="5181600" cy="34022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CAE719-FFFB-D44F-B925-7437D686A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3648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4A362F-97FF-0540-8CA1-5C15FA64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3648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B03FB6-9D21-5F46-890A-673BF11E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3648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71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7F380A-2025-104F-A50B-E2571587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82151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C35060-75A4-C342-8D8B-7789D2516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246" y="298326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D176E5-CE4C-5447-AF7A-B538C7CEC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1246" y="4082735"/>
            <a:ext cx="5157787" cy="210692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EDEF16-CD2C-074D-B271-F44F76B81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3658" y="298326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F1E8DE2-0079-7B44-8428-4F5C17CD3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6812" y="4097968"/>
            <a:ext cx="5183188" cy="2091694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180FAC4-A06E-E94C-9A76-C2F1B703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3648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A91576-A15A-BD44-99BB-0DAEA976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3648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2F55F22-26BF-654B-ADC0-629A5D21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3648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45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3DCF1-0C08-4D46-A818-6EB683D0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073"/>
            <a:ext cx="10515600" cy="869924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1F6FA8-F741-4849-AA76-B2B5B78B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3648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A95D4B-7BC6-E34D-943A-845FF13F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3648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16E4EF-52DB-B947-B7C2-B64EE8F4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3648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44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E94AE3-42D6-6344-8967-D8452263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5179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B20478-C96F-1C45-9765-C5679642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5179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729070-1FA0-4B46-A8F3-24662683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79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C81D9-F22F-5C4B-AC68-E136786E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237EEC-3180-F041-864E-B2C0221B9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81150"/>
            <a:ext cx="6172200" cy="4279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3B782C-0DCD-A94D-B620-362DA760D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5E2638-156C-8740-A1F7-DF4182D995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5180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304A7F-EDD3-4440-9E86-57D8D8AC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5180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914550-14E8-8841-8CAB-D367CCCF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80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22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F315C-0734-014E-AB37-D7E823E8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340069"/>
            <a:ext cx="3932237" cy="2088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DBD5771-BB4A-3B49-BCE4-3B550D0E3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40068"/>
            <a:ext cx="6172200" cy="45209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1FDF3B-475F-D249-AC54-9ADF90E4E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589" y="3657600"/>
            <a:ext cx="3932237" cy="2203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E3BD24-40F9-0C4D-B4D3-099578C1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5179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1102C4-CB9D-9843-AB20-9C84D528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5179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D8800B-7444-DA47-A26C-BCA48393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79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76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E532E-34DC-0441-ACE7-10BF804C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184"/>
            <a:ext cx="10515600" cy="1146208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C7C49F-A357-A54B-911E-C61D59579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569779"/>
            <a:ext cx="10515600" cy="3607184"/>
          </a:xfrm>
        </p:spPr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E0899B-5F07-4144-9F69-AE008DCE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9414"/>
            <a:ext cx="2743200" cy="365125"/>
          </a:xfrm>
        </p:spPr>
        <p:txBody>
          <a:bodyPr/>
          <a:lstStyle/>
          <a:p>
            <a:fld id="{A3750EE6-F4FC-E84C-AF13-5CDD6CE7CC66}" type="datetimeFigureOut">
              <a:rPr lang="it-IT" smtClean="0"/>
              <a:t>10/01/2022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40A71-5027-1B40-BDC4-26798F93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9414"/>
            <a:ext cx="4114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6504EA-2BB4-574D-BE45-BBD2A8F5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9414"/>
            <a:ext cx="2743200" cy="365125"/>
          </a:xfrm>
        </p:spPr>
        <p:txBody>
          <a:bodyPr/>
          <a:lstStyle/>
          <a:p>
            <a:fld id="{521F8777-1489-2D4A-93C2-4300528E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45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2A5B01-81DF-F94E-93C7-559EE94C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184"/>
            <a:ext cx="10515600" cy="869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AF2986-DE06-DE4C-9395-E031CB387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3495"/>
            <a:ext cx="10515600" cy="3883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E76108-1715-774E-90C6-BAF7F529E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fld id="{A3750EE6-F4FC-E84C-AF13-5CDD6CE7CC66}" type="datetimeFigureOut">
              <a:rPr lang="it-IT" smtClean="0"/>
              <a:pPr/>
              <a:t>10/01/2022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93133D-901F-F041-8BF9-04104E663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5EA247-C9B6-7947-BF94-5DF875E42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fld id="{521F8777-1489-2D4A-93C2-4300528E9CD9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759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846C6C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C1307-183D-CB4E-83E4-965CAC12A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3220" y="2027549"/>
            <a:ext cx="8640580" cy="1482413"/>
          </a:xfrm>
        </p:spPr>
        <p:txBody>
          <a:bodyPr/>
          <a:lstStyle/>
          <a:p>
            <a:r>
              <a:rPr lang="it-IT" dirty="0"/>
              <a:t>DIPARTIMENTO DI STUDI UMANISTICI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3ECAB6-6677-A34F-A194-030954E4B7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LINGUE, MEDIAZIONE, STORIA, LETTERE, FILOSOFIA</a:t>
            </a:r>
          </a:p>
        </p:txBody>
      </p:sp>
    </p:spTree>
    <p:extLst>
      <p:ext uri="{BB962C8B-B14F-4D97-AF65-F5344CB8AC3E}">
        <p14:creationId xmlns:p14="http://schemas.microsoft.com/office/powerpoint/2010/main" val="412595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52894B-70F4-9F4A-B7C6-068ED1B0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735"/>
            <a:ext cx="10515600" cy="1575684"/>
          </a:xfrm>
        </p:spPr>
        <p:txBody>
          <a:bodyPr/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4000" dirty="0"/>
              <a:t>CORSO DI LAUREA TRIENNALE IN LETTERE E STORIA (L-10)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546E72-B7B5-8A49-A711-8EB40DFD7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3600" b="1" dirty="0"/>
              <a:t>CORSI DI LAUREA MAGISTRALE IN</a:t>
            </a:r>
          </a:p>
          <a:p>
            <a:r>
              <a:rPr lang="it-IT" sz="3600" b="1" dirty="0"/>
              <a:t>- FILOLOGIA CLASSICA E MODERNA (LM-14, LM-15)</a:t>
            </a:r>
            <a:br>
              <a:rPr lang="it-IT" sz="3600" b="1" dirty="0"/>
            </a:br>
            <a:br>
              <a:rPr lang="it-IT" sz="3600" b="1" dirty="0"/>
            </a:br>
            <a:r>
              <a:rPr lang="it-IT" sz="3600" b="1" dirty="0"/>
              <a:t>- STORIA E ARCHEOLOGIA PER L’INNOVAZIONE (LM-84)</a:t>
            </a:r>
            <a:br>
              <a:rPr lang="it-IT" sz="3600" b="1" dirty="0"/>
            </a:br>
            <a:endParaRPr lang="en-GB" sz="36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24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it-IT" b="1" dirty="0">
                <a:solidFill>
                  <a:srgbClr val="002060"/>
                </a:solidFill>
              </a:rPr>
              <a:t>SBOCCHI OCCUPAZIONALI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05A0A5A-4B9F-4E9F-9071-A6A2E0100084}"/>
              </a:ext>
            </a:extLst>
          </p:cNvPr>
          <p:cNvGrpSpPr/>
          <p:nvPr/>
        </p:nvGrpSpPr>
        <p:grpSpPr>
          <a:xfrm>
            <a:off x="1158240" y="2307538"/>
            <a:ext cx="9875519" cy="4011992"/>
            <a:chOff x="1158240" y="2307538"/>
            <a:chExt cx="9875519" cy="4011992"/>
          </a:xfrm>
        </p:grpSpPr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35BF36F6-1F02-42E7-A09F-06162311100E}"/>
                </a:ext>
              </a:extLst>
            </p:cNvPr>
            <p:cNvSpPr/>
            <p:nvPr/>
          </p:nvSpPr>
          <p:spPr>
            <a:xfrm>
              <a:off x="1158240" y="2307601"/>
              <a:ext cx="3086099" cy="1851659"/>
            </a:xfrm>
            <a:custGeom>
              <a:avLst/>
              <a:gdLst>
                <a:gd name="connsiteX0" fmla="*/ 0 w 3086099"/>
                <a:gd name="connsiteY0" fmla="*/ 0 h 1851659"/>
                <a:gd name="connsiteX1" fmla="*/ 3086099 w 3086099"/>
                <a:gd name="connsiteY1" fmla="*/ 0 h 1851659"/>
                <a:gd name="connsiteX2" fmla="*/ 3086099 w 3086099"/>
                <a:gd name="connsiteY2" fmla="*/ 1851659 h 1851659"/>
                <a:gd name="connsiteX3" fmla="*/ 0 w 3086099"/>
                <a:gd name="connsiteY3" fmla="*/ 1851659 h 1851659"/>
                <a:gd name="connsiteX4" fmla="*/ 0 w 3086099"/>
                <a:gd name="connsiteY4" fmla="*/ 0 h 185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99" h="1851659">
                  <a:moveTo>
                    <a:pt x="0" y="0"/>
                  </a:moveTo>
                  <a:lnTo>
                    <a:pt x="3086099" y="0"/>
                  </a:lnTo>
                  <a:lnTo>
                    <a:pt x="3086099" y="1851659"/>
                  </a:lnTo>
                  <a:lnTo>
                    <a:pt x="0" y="18516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4000">
                  <a:srgbClr val="0070C0"/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700" kern="1200" dirty="0"/>
                <a:t>Insegnamento</a:t>
              </a:r>
            </a:p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700" kern="1200" dirty="0"/>
                <a:t>e ricerca</a:t>
              </a: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FBAC5DBA-028C-4183-8860-C26D03E70066}"/>
                </a:ext>
              </a:extLst>
            </p:cNvPr>
            <p:cNvSpPr/>
            <p:nvPr/>
          </p:nvSpPr>
          <p:spPr>
            <a:xfrm>
              <a:off x="4562732" y="2307538"/>
              <a:ext cx="3086099" cy="1851659"/>
            </a:xfrm>
            <a:custGeom>
              <a:avLst/>
              <a:gdLst>
                <a:gd name="connsiteX0" fmla="*/ 0 w 3086099"/>
                <a:gd name="connsiteY0" fmla="*/ 0 h 1851659"/>
                <a:gd name="connsiteX1" fmla="*/ 3086099 w 3086099"/>
                <a:gd name="connsiteY1" fmla="*/ 0 h 1851659"/>
                <a:gd name="connsiteX2" fmla="*/ 3086099 w 3086099"/>
                <a:gd name="connsiteY2" fmla="*/ 1851659 h 1851659"/>
                <a:gd name="connsiteX3" fmla="*/ 0 w 3086099"/>
                <a:gd name="connsiteY3" fmla="*/ 1851659 h 1851659"/>
                <a:gd name="connsiteX4" fmla="*/ 0 w 3086099"/>
                <a:gd name="connsiteY4" fmla="*/ 0 h 185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99" h="1851659">
                  <a:moveTo>
                    <a:pt x="0" y="0"/>
                  </a:moveTo>
                  <a:lnTo>
                    <a:pt x="3086099" y="0"/>
                  </a:lnTo>
                  <a:lnTo>
                    <a:pt x="3086099" y="1851659"/>
                  </a:lnTo>
                  <a:lnTo>
                    <a:pt x="0" y="18516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4000">
                  <a:srgbClr val="009900"/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700" kern="1200" dirty="0"/>
                <a:t>Giornalismo</a:t>
              </a:r>
            </a:p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700" kern="1200" dirty="0"/>
                <a:t>ed editoria</a:t>
              </a: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8D9F3056-43C3-4AE3-B043-463AB979C9F5}"/>
                </a:ext>
              </a:extLst>
            </p:cNvPr>
            <p:cNvSpPr/>
            <p:nvPr/>
          </p:nvSpPr>
          <p:spPr>
            <a:xfrm>
              <a:off x="7947660" y="2307601"/>
              <a:ext cx="3086099" cy="1851659"/>
            </a:xfrm>
            <a:custGeom>
              <a:avLst/>
              <a:gdLst>
                <a:gd name="connsiteX0" fmla="*/ 0 w 3086099"/>
                <a:gd name="connsiteY0" fmla="*/ 0 h 1851659"/>
                <a:gd name="connsiteX1" fmla="*/ 3086099 w 3086099"/>
                <a:gd name="connsiteY1" fmla="*/ 0 h 1851659"/>
                <a:gd name="connsiteX2" fmla="*/ 3086099 w 3086099"/>
                <a:gd name="connsiteY2" fmla="*/ 1851659 h 1851659"/>
                <a:gd name="connsiteX3" fmla="*/ 0 w 3086099"/>
                <a:gd name="connsiteY3" fmla="*/ 1851659 h 1851659"/>
                <a:gd name="connsiteX4" fmla="*/ 0 w 3086099"/>
                <a:gd name="connsiteY4" fmla="*/ 0 h 185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99" h="1851659">
                  <a:moveTo>
                    <a:pt x="0" y="0"/>
                  </a:moveTo>
                  <a:lnTo>
                    <a:pt x="3086099" y="0"/>
                  </a:lnTo>
                  <a:lnTo>
                    <a:pt x="3086099" y="1851659"/>
                  </a:lnTo>
                  <a:lnTo>
                    <a:pt x="0" y="18516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44000">
                  <a:srgbClr val="FFCC00"/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700" kern="1200" dirty="0"/>
                <a:t>Servizi culturali</a:t>
              </a: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8FC2C96B-D5BC-4A8B-B188-55449C7FF2DD}"/>
                </a:ext>
              </a:extLst>
            </p:cNvPr>
            <p:cNvSpPr/>
            <p:nvPr/>
          </p:nvSpPr>
          <p:spPr>
            <a:xfrm>
              <a:off x="4552950" y="4467871"/>
              <a:ext cx="3086099" cy="1851659"/>
            </a:xfrm>
            <a:custGeom>
              <a:avLst/>
              <a:gdLst>
                <a:gd name="connsiteX0" fmla="*/ 0 w 3086099"/>
                <a:gd name="connsiteY0" fmla="*/ 0 h 1851659"/>
                <a:gd name="connsiteX1" fmla="*/ 3086099 w 3086099"/>
                <a:gd name="connsiteY1" fmla="*/ 0 h 1851659"/>
                <a:gd name="connsiteX2" fmla="*/ 3086099 w 3086099"/>
                <a:gd name="connsiteY2" fmla="*/ 1851659 h 1851659"/>
                <a:gd name="connsiteX3" fmla="*/ 0 w 3086099"/>
                <a:gd name="connsiteY3" fmla="*/ 1851659 h 1851659"/>
                <a:gd name="connsiteX4" fmla="*/ 0 w 3086099"/>
                <a:gd name="connsiteY4" fmla="*/ 0 h 185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99" h="1851659">
                  <a:moveTo>
                    <a:pt x="0" y="0"/>
                  </a:moveTo>
                  <a:lnTo>
                    <a:pt x="3086099" y="0"/>
                  </a:lnTo>
                  <a:lnTo>
                    <a:pt x="3086099" y="1851659"/>
                  </a:lnTo>
                  <a:lnTo>
                    <a:pt x="0" y="185165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4000">
                  <a:srgbClr val="FF0000"/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3700" kern="1200" dirty="0"/>
                <a:t>Risorse umane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8C6242-270C-475E-805B-B3374E21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Insegnamento</a:t>
            </a:r>
            <a:r>
              <a:rPr lang="en-GB" dirty="0"/>
              <a:t> e </a:t>
            </a:r>
            <a:r>
              <a:rPr lang="en-GB" dirty="0" err="1"/>
              <a:t>ricerca</a:t>
            </a:r>
            <a:endParaRPr lang="en-GB" dirty="0"/>
          </a:p>
        </p:txBody>
      </p:sp>
      <p:pic>
        <p:nvPicPr>
          <p:cNvPr id="5" name="Segnaposto contenuto 4" descr="Studente seduto al tavolo che presenta su un tablet ad altri due studenti">
            <a:extLst>
              <a:ext uri="{FF2B5EF4-FFF2-40B4-BE49-F238E27FC236}">
                <a16:creationId xmlns:a16="http://schemas.microsoft.com/office/drawing/2014/main" id="{1D097871-DB00-4C9F-903B-778D39E98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39" y="2293936"/>
            <a:ext cx="5906189" cy="3883025"/>
          </a:xfrm>
        </p:spPr>
      </p:pic>
      <p:pic>
        <p:nvPicPr>
          <p:cNvPr id="7" name="Immagine 6" descr="Studenti che usano il computer in classe">
            <a:extLst>
              <a:ext uri="{FF2B5EF4-FFF2-40B4-BE49-F238E27FC236}">
                <a16:creationId xmlns:a16="http://schemas.microsoft.com/office/drawing/2014/main" id="{C7ED2E2D-1E12-463C-A642-C2890475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72" y="2289333"/>
            <a:ext cx="5906189" cy="39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CE0F8F-3F3B-41A8-9B81-B5B15E1E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Giornalismo</a:t>
            </a:r>
            <a:r>
              <a:rPr lang="en-GB" dirty="0"/>
              <a:t> ed </a:t>
            </a:r>
            <a:r>
              <a:rPr lang="en-GB" dirty="0" err="1"/>
              <a:t>editoria</a:t>
            </a:r>
            <a:br>
              <a:rPr lang="en-GB" dirty="0"/>
            </a:br>
            <a:endParaRPr lang="en-GB" dirty="0"/>
          </a:p>
        </p:txBody>
      </p:sp>
      <p:pic>
        <p:nvPicPr>
          <p:cNvPr id="9" name="Segnaposto contenuto 8" descr="Una pila di quotidiani">
            <a:extLst>
              <a:ext uri="{FF2B5EF4-FFF2-40B4-BE49-F238E27FC236}">
                <a16:creationId xmlns:a16="http://schemas.microsoft.com/office/drawing/2014/main" id="{8E6EB79A-41A3-4C6A-9670-97CB2C891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45" y="2329107"/>
            <a:ext cx="5435818" cy="3883025"/>
          </a:xfrm>
        </p:spPr>
      </p:pic>
      <p:pic>
        <p:nvPicPr>
          <p:cNvPr id="11" name="Immagine 10" descr="Diversi libri di dimensioni e spessore diversi impilati">
            <a:extLst>
              <a:ext uri="{FF2B5EF4-FFF2-40B4-BE49-F238E27FC236}">
                <a16:creationId xmlns:a16="http://schemas.microsoft.com/office/drawing/2014/main" id="{B86DBAE6-27AE-4CAD-83F4-8CFD4CC6A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108" y="362335"/>
            <a:ext cx="4540847" cy="58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5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D63D1-4A96-4E33-BEC4-209E86A0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Servizi</a:t>
            </a:r>
            <a:r>
              <a:rPr lang="en-GB" dirty="0"/>
              <a:t> </a:t>
            </a:r>
            <a:r>
              <a:rPr lang="en-GB" dirty="0" err="1"/>
              <a:t>culturali</a:t>
            </a:r>
            <a:endParaRPr lang="en-GB" dirty="0"/>
          </a:p>
        </p:txBody>
      </p:sp>
      <p:pic>
        <p:nvPicPr>
          <p:cNvPr id="5" name="Segnaposto contenuto 4" descr="Immagine che contiene pavimento, stanza, sala, colonnato&#10;&#10;Descrizione generata automaticamente">
            <a:extLst>
              <a:ext uri="{FF2B5EF4-FFF2-40B4-BE49-F238E27FC236}">
                <a16:creationId xmlns:a16="http://schemas.microsoft.com/office/drawing/2014/main" id="{8B71691F-3A0D-4BC5-BA59-5E21CB924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076" y="3505564"/>
            <a:ext cx="3931549" cy="2616267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B8FF00B-CE75-4310-BB6E-2C9B3E787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983" y="1302194"/>
            <a:ext cx="3112698" cy="2203370"/>
          </a:xfrm>
          <a:prstGeom prst="rect">
            <a:avLst/>
          </a:prstGeom>
        </p:spPr>
      </p:pic>
      <p:pic>
        <p:nvPicPr>
          <p:cNvPr id="7" name="Immagine 6" descr="Immagine che contiene testo, edificio, biblioteca, stanza&#10;&#10;Descrizione generata automaticamente">
            <a:extLst>
              <a:ext uri="{FF2B5EF4-FFF2-40B4-BE49-F238E27FC236}">
                <a16:creationId xmlns:a16="http://schemas.microsoft.com/office/drawing/2014/main" id="{85F31C84-BE4E-4048-8EF6-1D0A72D4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32" y="3505564"/>
            <a:ext cx="3931548" cy="2616267"/>
          </a:xfrm>
          <a:prstGeom prst="rect">
            <a:avLst/>
          </a:prstGeom>
        </p:spPr>
      </p:pic>
      <p:pic>
        <p:nvPicPr>
          <p:cNvPr id="13" name="Immagine 12" descr="Immagine che contiene cielo, roccia, esterni, natura&#10;&#10;Descrizione generata automaticamente">
            <a:extLst>
              <a:ext uri="{FF2B5EF4-FFF2-40B4-BE49-F238E27FC236}">
                <a16:creationId xmlns:a16="http://schemas.microsoft.com/office/drawing/2014/main" id="{9B1106CB-090F-4BAD-90A6-50805566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983" y="3505562"/>
            <a:ext cx="3876018" cy="257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A344D6-3FE1-4120-8B4C-3DD52BF9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Risorse</a:t>
            </a:r>
            <a:r>
              <a:rPr lang="en-GB" dirty="0"/>
              <a:t> </a:t>
            </a:r>
            <a:r>
              <a:rPr lang="en-GB" dirty="0" err="1"/>
              <a:t>umane</a:t>
            </a:r>
            <a:endParaRPr lang="en-GB" dirty="0"/>
          </a:p>
        </p:txBody>
      </p:sp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4F8F3D-F147-44DE-B6BF-FD3901DCD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872" y="2853707"/>
            <a:ext cx="6336247" cy="2886673"/>
          </a:xfr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4E96389-0F53-4C12-9086-EC6B7043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678" y="2398874"/>
            <a:ext cx="3974122" cy="33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76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83</Words>
  <Application>Microsoft Office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Raleway</vt:lpstr>
      <vt:lpstr>Tema di Office</vt:lpstr>
      <vt:lpstr>DIPARTIMENTO DI STUDI UMANISTICI</vt:lpstr>
      <vt:lpstr>         CORSO DI LAUREA TRIENNALE IN LETTERE E STORIA (L-10)</vt:lpstr>
      <vt:lpstr>SBOCCHI OCCUPAZIONALI</vt:lpstr>
      <vt:lpstr>Insegnamento e ricerca</vt:lpstr>
      <vt:lpstr>Giornalismo ed editoria </vt:lpstr>
      <vt:lpstr>Servizi culturali</vt:lpstr>
      <vt:lpstr>Risorse umane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angela.bianchi@unimc.it</cp:lastModifiedBy>
  <cp:revision>24</cp:revision>
  <dcterms:created xsi:type="dcterms:W3CDTF">2020-04-25T16:23:21Z</dcterms:created>
  <dcterms:modified xsi:type="dcterms:W3CDTF">2022-01-10T11:19:41Z</dcterms:modified>
</cp:coreProperties>
</file>