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739E"/>
    <a:srgbClr val="32C0B2"/>
    <a:srgbClr val="74210A"/>
    <a:srgbClr val="CC0066"/>
    <a:srgbClr val="660066"/>
    <a:srgbClr val="99FF99"/>
    <a:srgbClr val="50D4A5"/>
    <a:srgbClr val="3F03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765" autoAdjust="0"/>
  </p:normalViewPr>
  <p:slideViewPr>
    <p:cSldViewPr snapToGrid="0">
      <p:cViewPr varScale="1">
        <p:scale>
          <a:sx n="81" d="100"/>
          <a:sy n="81" d="100"/>
        </p:scale>
        <p:origin x="-78" y="-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57CEE-C987-42F1-B8ED-CF265714B690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176C8-524C-49C6-9877-B5A9E44D11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1532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7176C8-524C-49C6-9877-B5A9E44D1121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5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68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212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193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252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624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0938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188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9958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66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89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760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559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457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15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95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9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46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2D41AF2-7AB1-4184-9FAD-6FB1C7628F46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365D3-22F5-4CD0-8BD1-319B5BFFCB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4512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47BAEEA-D34C-2449-A8C4-B3F7E6AC7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768" y="206478"/>
            <a:ext cx="9134167" cy="2192593"/>
          </a:xfrm>
        </p:spPr>
        <p:txBody>
          <a:bodyPr/>
          <a:lstStyle/>
          <a:p>
            <a:r>
              <a:rPr lang="it-IT" sz="6000" b="1" dirty="0">
                <a:solidFill>
                  <a:srgbClr val="50D4A5"/>
                </a:solidFill>
              </a:rPr>
              <a:t>I PERCORSI FORMATIVI PER L’INSEGNAMENTO</a:t>
            </a:r>
          </a:p>
        </p:txBody>
      </p:sp>
      <p:pic>
        <p:nvPicPr>
          <p:cNvPr id="7" name="Immagine 6" descr="Immagine che contiene testo, cartello, tappetino, aria aperta">
            <a:extLst>
              <a:ext uri="{FF2B5EF4-FFF2-40B4-BE49-F238E27FC236}">
                <a16:creationId xmlns:a16="http://schemas.microsoft.com/office/drawing/2014/main" xmlns="" id="{A3ED76CA-A1EE-0606-2AAE-D78429976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68" y="2688970"/>
            <a:ext cx="8938455" cy="384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86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A9B628A-2137-6D4E-1F10-C58F77E3C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91729"/>
            <a:ext cx="9404723" cy="1410929"/>
          </a:xfrm>
        </p:spPr>
        <p:txBody>
          <a:bodyPr/>
          <a:lstStyle/>
          <a:p>
            <a:r>
              <a:rPr lang="it-IT" b="1" dirty="0">
                <a:solidFill>
                  <a:srgbClr val="06739E"/>
                </a:solidFill>
              </a:rPr>
              <a:t>CHE COSA SONO I PERCORSI ABILITANTI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xmlns="" id="{68655FB2-75F7-8BA9-0338-5C6FF6DD9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040" y="1838960"/>
            <a:ext cx="9956799" cy="48273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Il nuovo sistema di formazione e reclutamento della scuola secondaria di primo e secondo grado è così articolato:</a:t>
            </a:r>
          </a:p>
          <a:p>
            <a:endParaRPr lang="it-IT" dirty="0"/>
          </a:p>
          <a:p>
            <a:r>
              <a:rPr lang="it-IT" dirty="0"/>
              <a:t>un </a:t>
            </a:r>
            <a:r>
              <a:rPr lang="it-IT" b="1" dirty="0">
                <a:solidFill>
                  <a:srgbClr val="06739E"/>
                </a:solidFill>
              </a:rPr>
              <a:t>percorso universitario e accademico abilitante di formazione iniziale</a:t>
            </a:r>
            <a:r>
              <a:rPr lang="it-IT" dirty="0"/>
              <a:t>, corrispondente a non meno di 60 CFU/CFA (il percorso si articola in: </a:t>
            </a:r>
            <a:r>
              <a:rPr lang="it-IT" b="1" dirty="0">
                <a:solidFill>
                  <a:srgbClr val="06739E"/>
                </a:solidFill>
              </a:rPr>
              <a:t>formazione; prova finale; valutazione finale</a:t>
            </a:r>
            <a:r>
              <a:rPr lang="it-IT" dirty="0"/>
              <a:t>)</a:t>
            </a:r>
          </a:p>
          <a:p>
            <a:r>
              <a:rPr lang="it-IT" dirty="0"/>
              <a:t>un </a:t>
            </a:r>
            <a:r>
              <a:rPr lang="it-IT" b="1" dirty="0">
                <a:solidFill>
                  <a:srgbClr val="06739E"/>
                </a:solidFill>
              </a:rPr>
              <a:t>concorso pubblico nazionale</a:t>
            </a:r>
            <a:r>
              <a:rPr lang="it-IT" dirty="0"/>
              <a:t>, indetto su base regionale o interregionale, cui accedono gli/le abilitati/e (ed anche i/le docenti che abbiano svolto nelle scuole statali tre anni di servizio negli ultimi cinque, di cui uno nella specifica classe di concorso di partecipazione);</a:t>
            </a:r>
          </a:p>
          <a:p>
            <a:r>
              <a:rPr lang="it-IT" dirty="0"/>
              <a:t>un </a:t>
            </a:r>
            <a:r>
              <a:rPr lang="it-IT" b="1" dirty="0">
                <a:solidFill>
                  <a:srgbClr val="06739E"/>
                </a:solidFill>
              </a:rPr>
              <a:t>periodo di prova </a:t>
            </a:r>
            <a:r>
              <a:rPr lang="it-IT" dirty="0"/>
              <a:t>in servizio di durata annuale con test finale e valutazione conclusiva.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percorso formativo abilitante è quindi la prima delle tre tappe che occorre superare per diventare docenti di ruolo.</a:t>
            </a:r>
          </a:p>
        </p:txBody>
      </p:sp>
    </p:spTree>
    <p:extLst>
      <p:ext uri="{BB962C8B-B14F-4D97-AF65-F5344CB8AC3E}">
        <p14:creationId xmlns:p14="http://schemas.microsoft.com/office/powerpoint/2010/main" val="3487605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40A2B5A-FB18-BEA1-EE15-6B4E6EC63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627" y="78658"/>
            <a:ext cx="9677208" cy="1179871"/>
          </a:xfrm>
        </p:spPr>
        <p:txBody>
          <a:bodyPr/>
          <a:lstStyle/>
          <a:p>
            <a:r>
              <a:rPr lang="it-IT" sz="4400" b="1" dirty="0">
                <a:solidFill>
                  <a:srgbClr val="06739E"/>
                </a:solidFill>
              </a:rPr>
              <a:t>TIPOLOGIE DI PERCORSI FORMATIVI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xmlns="" id="{BF142F50-40A0-3C07-E185-EF9B95BC0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626" y="1111045"/>
            <a:ext cx="10245213" cy="554539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1400" dirty="0"/>
              <a:t>DPCM 4. 8.2023: prevede diversi tipi di percorsi formativi abilitanti, differenziati sulla base dei requisiti di accesso: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it-IT" sz="1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1400" b="1" dirty="0">
                <a:solidFill>
                  <a:srgbClr val="06739E"/>
                </a:solidFill>
              </a:rPr>
              <a:t>60 CFU</a:t>
            </a:r>
            <a:r>
              <a:rPr lang="it-IT" sz="1400" dirty="0"/>
              <a:t>, per i/ le laureati/e </a:t>
            </a:r>
            <a:r>
              <a:rPr lang="it-IT" sz="1400" dirty="0" err="1"/>
              <a:t>e</a:t>
            </a:r>
            <a:r>
              <a:rPr lang="it-IT" sz="1400" dirty="0"/>
              <a:t> gli/le iscritti/e alla laurea magistrale o a ciclo unico che abbiano già conseguito almeno 180 CFU  (da attivare);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it-IT" sz="1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1400" b="1" dirty="0">
                <a:solidFill>
                  <a:srgbClr val="06739E"/>
                </a:solidFill>
              </a:rPr>
              <a:t>30 CFU</a:t>
            </a:r>
            <a:r>
              <a:rPr lang="it-IT" sz="1400" dirty="0"/>
              <a:t>, per chi ha vinto il concorso per l’insegnamento, per chi ha svolto servizio di insegnamento per almeno 3 anni negli ultimi 5 (di cui almeno uno nella specifica classe di concorso), per chi ha sostenuto la prova del concorso “straordinario bis” del 2022 (da attivare);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it-IT" sz="1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1400" b="1" dirty="0">
                <a:solidFill>
                  <a:srgbClr val="06739E"/>
                </a:solidFill>
              </a:rPr>
              <a:t>30 CFU</a:t>
            </a:r>
            <a:r>
              <a:rPr lang="it-IT" sz="1400" dirty="0"/>
              <a:t>, per i/le laureati/e con i requisiti di ammissione a una classe di concorso non in possesso della certificazione PF24 (esclusivamente per la partecipazione al concorso) – l’abilitazione verrà conseguita solo a completamento dei 30 CFU mancanti di cui al punto successivo (da attivare);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it-IT" sz="1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1400" b="1" dirty="0">
                <a:solidFill>
                  <a:srgbClr val="06739E"/>
                </a:solidFill>
              </a:rPr>
              <a:t>30 CFU</a:t>
            </a:r>
            <a:r>
              <a:rPr lang="it-IT" sz="1400" dirty="0"/>
              <a:t>, per il completamento dei percorsi di cui al punto precedente (da attivare);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it-IT" sz="1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1400" b="1" dirty="0">
                <a:solidFill>
                  <a:srgbClr val="06739E"/>
                </a:solidFill>
              </a:rPr>
              <a:t>36 CFU</a:t>
            </a:r>
            <a:r>
              <a:rPr lang="it-IT" sz="1400" dirty="0"/>
              <a:t>, per chi ha la certificazione PF24 (da attivare);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it-IT" sz="1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1400" b="1" dirty="0">
                <a:solidFill>
                  <a:srgbClr val="06739E"/>
                </a:solidFill>
              </a:rPr>
              <a:t>30 CFU</a:t>
            </a:r>
            <a:r>
              <a:rPr lang="it-IT" sz="1400" dirty="0"/>
              <a:t>, per chi è già in possesso di abilitazione per una classe di concorso o un altro grado di istruzione, e per chi è in possesso della specializzazione sul sostegno, al fine di conseguire l’abilitazione in altre classi di concorso o gradi di istruzione (attivato dal 2023-24).</a:t>
            </a:r>
          </a:p>
        </p:txBody>
      </p:sp>
    </p:spTree>
    <p:extLst>
      <p:ext uri="{BB962C8B-B14F-4D97-AF65-F5344CB8AC3E}">
        <p14:creationId xmlns:p14="http://schemas.microsoft.com/office/powerpoint/2010/main" val="98787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23B5630-2BCC-DB7A-4EF8-EC1B350F7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03" y="98323"/>
            <a:ext cx="9470731" cy="1130709"/>
          </a:xfrm>
        </p:spPr>
        <p:txBody>
          <a:bodyPr/>
          <a:lstStyle/>
          <a:p>
            <a:r>
              <a:rPr lang="it-IT" sz="6000" b="1" dirty="0">
                <a:solidFill>
                  <a:srgbClr val="06739E"/>
                </a:solidFill>
              </a:rPr>
              <a:t>STRUTTURA DEI PERCORSI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7B8F82B-038B-85B8-9F34-531D971C9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2" y="1229032"/>
            <a:ext cx="9872568" cy="532908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200" dirty="0"/>
              <a:t>Anni 2023-24 e 2024-25: i percorsi potranno essere svolti, a esclusione delle attività di tirocinio e di laboratorio, con modalità telematiche sincrone, in misura non superiore al 50% del totale (in realtà, a causa dei tempi strettissimi di attivazione, per il 2023-24 l’unico percorso formativo attivato a </a:t>
            </a:r>
            <a:r>
              <a:rPr lang="it-IT" sz="2200" dirty="0" err="1"/>
              <a:t>UniMC</a:t>
            </a:r>
            <a:r>
              <a:rPr lang="it-IT" sz="2200" dirty="0"/>
              <a:t>, quello da 30 CFU riservato a chi ha già un’abilitazione, verrà erogato interamente in modalità a distanza); 1 CFU=5 ore; obbligo di frequenza: 70% per ogni attività formativa.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200" dirty="0"/>
              <a:t>Struttura del percorso «standard» da 60 CFU: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2200" dirty="0"/>
              <a:t>		</a:t>
            </a:r>
            <a:r>
              <a:rPr lang="it-IT" sz="2200" b="1" dirty="0">
                <a:solidFill>
                  <a:srgbClr val="06739E"/>
                </a:solidFill>
              </a:rPr>
              <a:t>insegnamenti di Area Comune </a:t>
            </a:r>
            <a:r>
              <a:rPr lang="it-IT" sz="2200" dirty="0"/>
              <a:t>(24 CFU);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2200" dirty="0"/>
              <a:t>		</a:t>
            </a:r>
            <a:r>
              <a:rPr lang="it-IT" sz="2200" b="1" dirty="0">
                <a:solidFill>
                  <a:srgbClr val="06739E"/>
                </a:solidFill>
              </a:rPr>
              <a:t>insegnamenti di Area disciplinare </a:t>
            </a:r>
            <a:r>
              <a:rPr lang="it-IT" sz="2200" dirty="0"/>
              <a:t>per classe di concorso (16 CFU);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2200" dirty="0"/>
              <a:t>		</a:t>
            </a:r>
            <a:r>
              <a:rPr lang="it-IT" sz="2200" b="1" dirty="0">
                <a:solidFill>
                  <a:srgbClr val="06739E"/>
                </a:solidFill>
              </a:rPr>
              <a:t>tirocinio diretto e indiretto </a:t>
            </a:r>
            <a:r>
              <a:rPr lang="it-IT" sz="2200" dirty="0"/>
              <a:t>(20 CFU).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200" dirty="0"/>
              <a:t>Insegnamenti di Area comune e Area disciplinare: 1 CFU= 6 ore di didattica.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200" dirty="0"/>
              <a:t>Attività di Tirocinio diretto e indiretto: 1 CFU=12 ore di attività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6558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33A0CA0-95C1-C080-091B-ACE970864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769" y="452718"/>
            <a:ext cx="9627065" cy="1416722"/>
          </a:xfrm>
        </p:spPr>
        <p:txBody>
          <a:bodyPr/>
          <a:lstStyle/>
          <a:p>
            <a:r>
              <a:rPr lang="it-IT" b="1" dirty="0">
                <a:solidFill>
                  <a:srgbClr val="06739E"/>
                </a:solidFill>
              </a:rPr>
              <a:t>GLI INSEGNAMENTI:</a:t>
            </a:r>
            <a:br>
              <a:rPr lang="it-IT" b="1" dirty="0">
                <a:solidFill>
                  <a:srgbClr val="06739E"/>
                </a:solidFill>
              </a:rPr>
            </a:br>
            <a:r>
              <a:rPr lang="it-IT" b="1" dirty="0">
                <a:solidFill>
                  <a:srgbClr val="06739E"/>
                </a:solidFill>
              </a:rPr>
              <a:t>PERCORSO COMUNE (14 CFU)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2AB45F2-1A2C-4EDF-DAF0-2A332BDC5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68" y="2001520"/>
            <a:ext cx="9919111" cy="4403762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6739E"/>
                </a:solidFill>
              </a:rPr>
              <a:t>Pedagogia generale</a:t>
            </a:r>
            <a:r>
              <a:rPr lang="it-IT" sz="2800" dirty="0"/>
              <a:t>: 4 CFU, 20 ore</a:t>
            </a:r>
          </a:p>
          <a:p>
            <a:r>
              <a:rPr lang="it-IT" sz="2800" b="1" dirty="0">
                <a:solidFill>
                  <a:srgbClr val="06739E"/>
                </a:solidFill>
              </a:rPr>
              <a:t>Formazione inclusiva</a:t>
            </a:r>
            <a:r>
              <a:rPr lang="it-IT" sz="2800" dirty="0"/>
              <a:t>: 3 CFU, 15 ore</a:t>
            </a:r>
          </a:p>
          <a:p>
            <a:r>
              <a:rPr lang="it-IT" sz="2800" b="1" dirty="0">
                <a:solidFill>
                  <a:srgbClr val="06739E"/>
                </a:solidFill>
              </a:rPr>
              <a:t>Metodologie e tecnologie didattiche</a:t>
            </a:r>
            <a:r>
              <a:rPr lang="it-IT" sz="2800" dirty="0"/>
              <a:t>: 1 CFU, 5 ore</a:t>
            </a:r>
          </a:p>
          <a:p>
            <a:r>
              <a:rPr lang="it-IT" sz="2800" b="1" dirty="0">
                <a:solidFill>
                  <a:srgbClr val="06739E"/>
                </a:solidFill>
              </a:rPr>
              <a:t>Competenze informatiche e tecnologie</a:t>
            </a:r>
            <a:r>
              <a:rPr lang="it-IT" sz="2800" dirty="0"/>
              <a:t>: 1 CFU, 5 ore</a:t>
            </a:r>
          </a:p>
          <a:p>
            <a:r>
              <a:rPr lang="it-IT" sz="2800" b="1" dirty="0">
                <a:solidFill>
                  <a:srgbClr val="06739E"/>
                </a:solidFill>
              </a:rPr>
              <a:t>Psicologia per l'insegnamento e l'apprendimento</a:t>
            </a:r>
            <a:r>
              <a:rPr lang="it-IT" sz="2800" dirty="0"/>
              <a:t>: 2 CFU, 10 ore</a:t>
            </a:r>
          </a:p>
          <a:p>
            <a:r>
              <a:rPr lang="it-IT" sz="2800" b="1" dirty="0">
                <a:solidFill>
                  <a:srgbClr val="06739E"/>
                </a:solidFill>
              </a:rPr>
              <a:t>Sociologia dell'educazione</a:t>
            </a:r>
            <a:r>
              <a:rPr lang="it-IT" sz="2800" dirty="0"/>
              <a:t>: 1 CFU, 5 ore</a:t>
            </a:r>
          </a:p>
          <a:p>
            <a:r>
              <a:rPr lang="it-IT" sz="2800" b="1" dirty="0">
                <a:solidFill>
                  <a:srgbClr val="06739E"/>
                </a:solidFill>
              </a:rPr>
              <a:t>Legislazione scolastica</a:t>
            </a:r>
            <a:r>
              <a:rPr lang="it-IT" sz="2800" dirty="0"/>
              <a:t>: 2 CFU, 10 ore</a:t>
            </a:r>
          </a:p>
        </p:txBody>
      </p:sp>
    </p:spTree>
    <p:extLst>
      <p:ext uri="{BB962C8B-B14F-4D97-AF65-F5344CB8AC3E}">
        <p14:creationId xmlns:p14="http://schemas.microsoft.com/office/powerpoint/2010/main" val="254067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A92A1E7-FE21-B473-C0BE-192DAB1A1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640242"/>
          </a:xfrm>
        </p:spPr>
        <p:txBody>
          <a:bodyPr/>
          <a:lstStyle/>
          <a:p>
            <a:r>
              <a:rPr kumimoji="0" lang="it-IT" sz="4200" b="1" i="0" u="none" strike="noStrike" kern="1200" cap="none" spc="0" normalizeH="0" baseline="0" noProof="0" dirty="0">
                <a:ln>
                  <a:noFill/>
                </a:ln>
                <a:solidFill>
                  <a:srgbClr val="06739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GLI INSEGNAMENTI:</a:t>
            </a:r>
            <a:br>
              <a:rPr kumimoji="0" lang="it-IT" sz="4200" b="1" i="0" u="none" strike="noStrike" kern="1200" cap="none" spc="0" normalizeH="0" baseline="0" noProof="0" dirty="0">
                <a:ln>
                  <a:noFill/>
                </a:ln>
                <a:solidFill>
                  <a:srgbClr val="06739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it-IT" sz="4200" b="1" i="0" u="none" strike="noStrike" kern="1200" cap="none" spc="0" normalizeH="0" baseline="0" noProof="0" dirty="0">
                <a:ln>
                  <a:noFill/>
                </a:ln>
                <a:solidFill>
                  <a:srgbClr val="06739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PERCORSO DISCIPLINARE (16 CFU)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8A9C0E3-45D9-7E2B-1F69-B95BCBECA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910080"/>
            <a:ext cx="9501213" cy="4724400"/>
          </a:xfrm>
        </p:spPr>
        <p:txBody>
          <a:bodyPr>
            <a:normAutofit fontScale="325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42852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r>
              <a:rPr kumimoji="0" lang="it-IT" sz="6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Esempio:</a:t>
            </a:r>
            <a:endParaRPr kumimoji="0" lang="it-IT" sz="6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42852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r>
              <a:rPr kumimoji="0" lang="it-IT" sz="6400" b="1" i="0" u="none" strike="noStrike" kern="1200" cap="none" spc="0" normalizeH="0" baseline="0" noProof="0" dirty="0">
                <a:ln>
                  <a:noFill/>
                </a:ln>
                <a:solidFill>
                  <a:srgbClr val="06739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Classe di Concorso A024 (Lingue e culture straniere negli istituti di istruzione secondaria di II grado)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42852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endParaRPr kumimoji="0" lang="it-IT" sz="6400" b="1" i="0" u="none" strike="noStrike" kern="1200" cap="none" spc="0" normalizeH="0" baseline="0" noProof="0" dirty="0">
              <a:ln>
                <a:noFill/>
              </a:ln>
              <a:solidFill>
                <a:srgbClr val="06739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42852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r>
              <a:rPr kumimoji="0" lang="it-IT" sz="6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Per tutti/e i/le iscritti/e: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42852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it-IT" sz="6400" b="1" i="0" u="none" strike="noStrike" kern="1200" cap="none" spc="0" normalizeH="0" baseline="0" noProof="0" dirty="0">
                <a:ln>
                  <a:noFill/>
                </a:ln>
                <a:solidFill>
                  <a:srgbClr val="06739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Elementi di glottodidattica</a:t>
            </a:r>
            <a:r>
              <a:rPr kumimoji="0" lang="it-IT" sz="6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: 3 CFU, 15 ore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42852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it-IT" sz="6400" b="1" dirty="0">
                <a:solidFill>
                  <a:srgbClr val="06739E"/>
                </a:solidFill>
                <a:latin typeface="Century Gothic" panose="020B0502020202020204"/>
              </a:rPr>
              <a:t>E</a:t>
            </a:r>
            <a:r>
              <a:rPr kumimoji="0" lang="it-IT" sz="6400" b="1" i="0" u="none" strike="noStrike" kern="1200" cap="none" spc="0" normalizeH="0" baseline="0" noProof="0" dirty="0" err="1">
                <a:ln>
                  <a:noFill/>
                </a:ln>
                <a:solidFill>
                  <a:srgbClr val="06739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ducazione</a:t>
            </a:r>
            <a:r>
              <a:rPr kumimoji="0" lang="it-IT" sz="6400" b="1" i="0" u="none" strike="noStrike" kern="1200" cap="none" spc="0" normalizeH="0" baseline="0" noProof="0" dirty="0">
                <a:ln>
                  <a:noFill/>
                </a:ln>
                <a:solidFill>
                  <a:srgbClr val="06739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linguistica e didattica della comunicazione multimediale</a:t>
            </a:r>
            <a:r>
              <a:rPr kumimoji="0" lang="it-IT" sz="6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: 3 CFU, 15 ore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42852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endParaRPr kumimoji="0" lang="it-IT" sz="6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42852">
                  <a:lumMod val="40000"/>
                  <a:lumOff val="60000"/>
                </a:srgbClr>
              </a:buClr>
              <a:buSzPct val="80000"/>
              <a:buNone/>
              <a:tabLst/>
              <a:defRPr/>
            </a:pPr>
            <a:r>
              <a:rPr kumimoji="0" lang="it-IT" sz="6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Per le singole lingue (esempio: inglese):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42852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it-IT" sz="6400" b="1" i="0" u="none" strike="noStrike" kern="1200" cap="none" spc="0" normalizeH="0" baseline="0" noProof="0" dirty="0">
                <a:ln>
                  <a:noFill/>
                </a:ln>
                <a:solidFill>
                  <a:srgbClr val="06739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Didattica della lingua inglese e delle sue varianti</a:t>
            </a:r>
            <a:r>
              <a:rPr kumimoji="0" lang="it-IT" sz="6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: 4 CFU, 20 ore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42852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it-IT" sz="6400" b="1" i="0" u="none" strike="noStrike" kern="1200" cap="none" spc="0" normalizeH="0" baseline="0" noProof="0" dirty="0">
                <a:ln>
                  <a:noFill/>
                </a:ln>
                <a:solidFill>
                  <a:srgbClr val="06739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Didattica della cultura inglese</a:t>
            </a:r>
            <a:r>
              <a:rPr kumimoji="0" lang="it-IT" sz="6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: 2 CFU, 10 ore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42852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it-IT" sz="6400" b="1" i="0" u="none" strike="noStrike" kern="1200" cap="none" spc="0" normalizeH="0" baseline="0" noProof="0" dirty="0">
                <a:ln>
                  <a:noFill/>
                </a:ln>
                <a:solidFill>
                  <a:srgbClr val="06739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Didattica delle letterature in lingua inglese</a:t>
            </a:r>
            <a:r>
              <a:rPr kumimoji="0" lang="it-IT" sz="6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: 4 CFU, 20 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6774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579D931-4F8F-3380-4DA7-A481B5619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6739E"/>
                </a:solidFill>
              </a:rPr>
              <a:t>LA PROVA FINALE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5A260D1-1F90-6FA9-B5E4-0D5A79360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360" y="2052918"/>
            <a:ext cx="9987280" cy="4195481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La prova finale consiste in una </a:t>
            </a:r>
            <a:r>
              <a:rPr lang="it-IT" b="1" dirty="0">
                <a:solidFill>
                  <a:srgbClr val="06739E"/>
                </a:solidFill>
              </a:rPr>
              <a:t>prova scritta</a:t>
            </a:r>
            <a:r>
              <a:rPr lang="it-IT" dirty="0"/>
              <a:t> e </a:t>
            </a:r>
            <a:r>
              <a:rPr lang="it-IT" dirty="0" smtClean="0"/>
              <a:t>in una</a:t>
            </a:r>
            <a:r>
              <a:rPr lang="it-IT" dirty="0" smtClean="0">
                <a:solidFill>
                  <a:srgbClr val="06739E"/>
                </a:solidFill>
              </a:rPr>
              <a:t> </a:t>
            </a:r>
            <a:r>
              <a:rPr lang="it-IT" b="1" dirty="0" smtClean="0">
                <a:solidFill>
                  <a:srgbClr val="06739E"/>
                </a:solidFill>
              </a:rPr>
              <a:t>prova orale</a:t>
            </a:r>
            <a:r>
              <a:rPr lang="it-IT" dirty="0" smtClean="0"/>
              <a:t>. </a:t>
            </a:r>
            <a:endParaRPr lang="it-IT" dirty="0"/>
          </a:p>
          <a:p>
            <a:r>
              <a:rPr lang="it-IT" dirty="0"/>
              <a:t>La prova scritta consiste in un </a:t>
            </a:r>
            <a:r>
              <a:rPr lang="it-IT" b="1" dirty="0">
                <a:solidFill>
                  <a:srgbClr val="06739E"/>
                </a:solidFill>
              </a:rPr>
              <a:t>intervento di progettazione didattica innovativa</a:t>
            </a:r>
            <a:r>
              <a:rPr lang="it-IT" dirty="0"/>
              <a:t>, anche mediante tecnologie digitali multimediali, inerente alla disciplina o alle discipline della classe di concorso per la quale è conseguita l’abilitazione.</a:t>
            </a:r>
          </a:p>
          <a:p>
            <a:r>
              <a:rPr lang="it-IT" dirty="0"/>
              <a:t>La prova orale consiste in una </a:t>
            </a:r>
            <a:r>
              <a:rPr lang="it-IT" b="1" dirty="0">
                <a:solidFill>
                  <a:srgbClr val="06739E"/>
                </a:solidFill>
              </a:rPr>
              <a:t>lezione simulata </a:t>
            </a:r>
            <a:r>
              <a:rPr lang="it-IT" dirty="0"/>
              <a:t>su tema proposto dalla commissione con un anticipo di quarantotto ore, è progettata anche mediante tecnologie digitali multimediali, è sviluppata con didattica innovativa ed è accompagnata dall’illustrazione delle scelte contenutistiche, didattiche e metodologiche. </a:t>
            </a:r>
          </a:p>
          <a:p>
            <a:r>
              <a:rPr lang="it-IT" dirty="0"/>
              <a:t>La commissione giudicatrice assegna fino a un massimo di 10 punti alla prova scritta e di 10 punti alla lezione simulata. La prova finale è superata se </a:t>
            </a:r>
            <a:r>
              <a:rPr lang="it-IT" dirty="0" smtClean="0"/>
              <a:t>il/la candidato/a </a:t>
            </a:r>
            <a:r>
              <a:rPr lang="it-IT" dirty="0"/>
              <a:t>consegue un punteggio pari almeno a 7/10 nella prova scritta, e a 7/10 nella lezione simulata. </a:t>
            </a:r>
          </a:p>
          <a:p>
            <a:r>
              <a:rPr lang="it-IT" dirty="0"/>
              <a:t>Con il superamento della prova finale è acquisita l’abilitazione all’insegnamento per la relativa classe di concorso. l</a:t>
            </a:r>
          </a:p>
        </p:txBody>
      </p:sp>
    </p:spTree>
    <p:extLst>
      <p:ext uri="{BB962C8B-B14F-4D97-AF65-F5344CB8AC3E}">
        <p14:creationId xmlns:p14="http://schemas.microsoft.com/office/powerpoint/2010/main" val="1384206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6739E"/>
                </a:solidFill>
              </a:rPr>
              <a:t>I CFU DISCIPLINARI NECESSARI PER L’ACCESSO AI PERCORSI FORMATIVI</a:t>
            </a:r>
            <a:endParaRPr lang="it-IT" b="1" dirty="0">
              <a:solidFill>
                <a:srgbClr val="06739E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2052918"/>
            <a:ext cx="9440253" cy="4195481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Oltre alle lauree che sono previste per l’accesso ai percorsi formativi, occorre aver conseguito un determinato numero di CFU in specifici Settori  Scientifico-Disciplinari.</a:t>
            </a:r>
          </a:p>
          <a:p>
            <a:r>
              <a:rPr lang="it-IT" dirty="0"/>
              <a:t>Con il </a:t>
            </a:r>
            <a:r>
              <a:rPr lang="it-IT" dirty="0" smtClean="0"/>
              <a:t>DM </a:t>
            </a:r>
            <a:r>
              <a:rPr lang="it-IT" dirty="0"/>
              <a:t>639 </a:t>
            </a:r>
            <a:r>
              <a:rPr lang="it-IT" dirty="0" smtClean="0"/>
              <a:t>del 2.5.2024, i </a:t>
            </a:r>
            <a:r>
              <a:rPr lang="it-IT" b="1" dirty="0">
                <a:solidFill>
                  <a:srgbClr val="06739E"/>
                </a:solidFill>
              </a:rPr>
              <a:t>Settori  </a:t>
            </a:r>
            <a:r>
              <a:rPr lang="it-IT" b="1" dirty="0" smtClean="0">
                <a:solidFill>
                  <a:srgbClr val="06739E"/>
                </a:solidFill>
              </a:rPr>
              <a:t>Scientifico-Disciplinari </a:t>
            </a:r>
            <a:r>
              <a:rPr lang="it-IT" dirty="0" smtClean="0"/>
              <a:t>sono stati completamente ridefiniti, con nuove sigle e in alcuni casi anche con contenuti diversi (non si tratta quindi solo di una semplice ridenominazione).</a:t>
            </a:r>
          </a:p>
          <a:p>
            <a:r>
              <a:rPr lang="it-IT" dirty="0" smtClean="0"/>
              <a:t>Presumendo che il pregresso verrà preservato, e che quindi chi ha iniziato un corso di laurea seguendo un </a:t>
            </a:r>
            <a:r>
              <a:rPr lang="it-IT" dirty="0" err="1" smtClean="0"/>
              <a:t>PdS</a:t>
            </a:r>
            <a:r>
              <a:rPr lang="it-IT" dirty="0" smtClean="0"/>
              <a:t> con insegnamenti riferiti ai vecchi SSD dovrebbe ottenere il riconoscimento dei CFU richiesti dalle tabelle in vigore fino al 2.5.2024, bisognerà comunque attendere la pubblicazione delle </a:t>
            </a:r>
            <a:r>
              <a:rPr lang="it-IT" b="1" dirty="0" smtClean="0">
                <a:solidFill>
                  <a:srgbClr val="06739E"/>
                </a:solidFill>
              </a:rPr>
              <a:t>nuove tabelle </a:t>
            </a:r>
            <a:r>
              <a:rPr lang="it-IT" dirty="0" smtClean="0"/>
              <a:t>da parte del Ministero dell’Università e della Ricerca (prevista per l’autunno) per poter ridefinire l’offerta formativa dei </a:t>
            </a:r>
            <a:r>
              <a:rPr lang="it-IT" dirty="0" err="1" smtClean="0"/>
              <a:t>CdS</a:t>
            </a:r>
            <a:r>
              <a:rPr lang="it-IT" dirty="0" smtClean="0"/>
              <a:t> che consentono l’accesso ai percorsi abilitanti, e per comprendere in quali termini i CFU conseguiti in passato verranno riconosciuti.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6203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Ione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orno lumines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Ione</Template>
  <TotalTime>118</TotalTime>
  <Words>976</Words>
  <Application>Microsoft Office PowerPoint</Application>
  <PresentationFormat>Personalizzato</PresentationFormat>
  <Paragraphs>62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Ione</vt:lpstr>
      <vt:lpstr>I PERCORSI FORMATIVI PER L’INSEGNAMENTO</vt:lpstr>
      <vt:lpstr>CHE COSA SONO I PERCORSI ABILITANTI</vt:lpstr>
      <vt:lpstr>TIPOLOGIE DI PERCORSI FORMATIVI</vt:lpstr>
      <vt:lpstr>STRUTTURA DEI PERCORSI</vt:lpstr>
      <vt:lpstr>GLI INSEGNAMENTI: PERCORSO COMUNE (14 CFU)</vt:lpstr>
      <vt:lpstr>GLI INSEGNAMENTI: PERCORSO DISCIPLINARE (16 CFU)</vt:lpstr>
      <vt:lpstr>LA PROVA FINALE</vt:lpstr>
      <vt:lpstr>I CFU DISCIPLINARI NECESSARI PER L’ACCESSO AI PERCORSI FORMATIVI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valerio.deangelis@unimc.it</dc:creator>
  <cp:lastModifiedBy>Utente</cp:lastModifiedBy>
  <cp:revision>10</cp:revision>
  <dcterms:created xsi:type="dcterms:W3CDTF">2024-05-07T15:56:57Z</dcterms:created>
  <dcterms:modified xsi:type="dcterms:W3CDTF">2024-05-16T23:32:03Z</dcterms:modified>
</cp:coreProperties>
</file>